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CCFF"/>
    <a:srgbClr val="BA2083"/>
    <a:srgbClr val="AFFCA2"/>
    <a:srgbClr val="96FB85"/>
    <a:srgbClr val="FFFF99"/>
    <a:srgbClr val="6BE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dirty="0" err="1">
                <a:solidFill>
                  <a:srgbClr val="002060"/>
                </a:solidFill>
              </a:rPr>
              <a:t>Number</a:t>
            </a:r>
            <a:r>
              <a:rPr lang="es-ES" sz="1200" b="1" dirty="0">
                <a:solidFill>
                  <a:srgbClr val="002060"/>
                </a:solidFill>
              </a:rPr>
              <a:t> and </a:t>
            </a:r>
            <a:r>
              <a:rPr lang="es-ES" sz="1200" b="1" dirty="0" err="1">
                <a:solidFill>
                  <a:srgbClr val="002060"/>
                </a:solidFill>
              </a:rPr>
              <a:t>types</a:t>
            </a:r>
            <a:r>
              <a:rPr lang="es-ES" sz="1200" b="1" dirty="0">
                <a:solidFill>
                  <a:srgbClr val="002060"/>
                </a:solidFill>
              </a:rPr>
              <a:t> </a:t>
            </a:r>
            <a:r>
              <a:rPr lang="es-ES" sz="1200" b="1" dirty="0" err="1">
                <a:solidFill>
                  <a:srgbClr val="002060"/>
                </a:solidFill>
              </a:rPr>
              <a:t>of</a:t>
            </a:r>
            <a:r>
              <a:rPr lang="es-ES" sz="1200" b="1" dirty="0">
                <a:solidFill>
                  <a:srgbClr val="002060"/>
                </a:solidFill>
              </a:rPr>
              <a:t> </a:t>
            </a:r>
            <a:r>
              <a:rPr lang="es-ES" sz="1200" b="1" dirty="0" err="1">
                <a:solidFill>
                  <a:srgbClr val="002060"/>
                </a:solidFill>
              </a:rPr>
              <a:t>Abortions</a:t>
            </a:r>
            <a:r>
              <a:rPr lang="es-ES" sz="1200" b="1" dirty="0">
                <a:solidFill>
                  <a:srgbClr val="002060"/>
                </a:solidFill>
              </a:rPr>
              <a:t>,</a:t>
            </a:r>
            <a:r>
              <a:rPr lang="es-ES" sz="1200" b="1" baseline="0" dirty="0">
                <a:solidFill>
                  <a:srgbClr val="002060"/>
                </a:solidFill>
              </a:rPr>
              <a:t> Mexico 2000-22</a:t>
            </a:r>
            <a:endParaRPr lang="es-ES" sz="12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809119867449215"/>
          <c:y val="1.694350512298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4884540866933799"/>
          <c:y val="0.28682184392211729"/>
          <c:w val="0.79433953959754355"/>
          <c:h val="0.29935962010570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Total!$A$37</c:f>
              <c:strCache>
                <c:ptCount val="1"/>
                <c:pt idx="0">
                  <c:v>Complicated Abortions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Total!$B$35:$Y$36</c:f>
              <c:strCache>
                <c:ptCount val="24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Total!$B$37:$Y$37</c:f>
              <c:numCache>
                <c:formatCode>_-* #,##0_-;\-* #,##0_-;_-* "-"??_-;_-@_-</c:formatCode>
                <c:ptCount val="24"/>
                <c:pt idx="1">
                  <c:v>7184</c:v>
                </c:pt>
                <c:pt idx="2">
                  <c:v>7010</c:v>
                </c:pt>
                <c:pt idx="3">
                  <c:v>7223</c:v>
                </c:pt>
                <c:pt idx="4">
                  <c:v>8178</c:v>
                </c:pt>
                <c:pt idx="5">
                  <c:v>8465</c:v>
                </c:pt>
                <c:pt idx="6">
                  <c:v>8913</c:v>
                </c:pt>
                <c:pt idx="7">
                  <c:v>9571</c:v>
                </c:pt>
                <c:pt idx="8">
                  <c:v>9349</c:v>
                </c:pt>
                <c:pt idx="9">
                  <c:v>9548</c:v>
                </c:pt>
                <c:pt idx="10">
                  <c:v>9816</c:v>
                </c:pt>
                <c:pt idx="11">
                  <c:v>9419</c:v>
                </c:pt>
                <c:pt idx="12">
                  <c:v>9967</c:v>
                </c:pt>
                <c:pt idx="13">
                  <c:v>10473</c:v>
                </c:pt>
                <c:pt idx="14">
                  <c:v>9733</c:v>
                </c:pt>
                <c:pt idx="15">
                  <c:v>9788</c:v>
                </c:pt>
                <c:pt idx="16">
                  <c:v>9093</c:v>
                </c:pt>
                <c:pt idx="17">
                  <c:v>8994</c:v>
                </c:pt>
                <c:pt idx="18">
                  <c:v>7416</c:v>
                </c:pt>
                <c:pt idx="19">
                  <c:v>6898</c:v>
                </c:pt>
                <c:pt idx="20">
                  <c:v>6446</c:v>
                </c:pt>
                <c:pt idx="21">
                  <c:v>4807</c:v>
                </c:pt>
                <c:pt idx="22">
                  <c:v>5131</c:v>
                </c:pt>
                <c:pt idx="23">
                  <c:v>3526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C-4DE3-954F-C76CC78F3D9A}"/>
            </c:ext>
          </c:extLst>
        </c:ser>
        <c:ser>
          <c:idx val="1"/>
          <c:order val="1"/>
          <c:tx>
            <c:strRef>
              <c:f>Total!$A$38</c:f>
              <c:strCache>
                <c:ptCount val="1"/>
                <c:pt idx="0">
                  <c:v>Uncomplicated Abortions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Total!$B$35:$Y$36</c:f>
              <c:strCache>
                <c:ptCount val="24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Total!$B$38:$Y$38</c:f>
              <c:numCache>
                <c:formatCode>_-* #,##0_-;\-* #,##0_-;_-* "-"??_-;_-@_-</c:formatCode>
                <c:ptCount val="24"/>
                <c:pt idx="1">
                  <c:v>62241</c:v>
                </c:pt>
                <c:pt idx="2">
                  <c:v>65094</c:v>
                </c:pt>
                <c:pt idx="3">
                  <c:v>69178</c:v>
                </c:pt>
                <c:pt idx="4">
                  <c:v>71828</c:v>
                </c:pt>
                <c:pt idx="5">
                  <c:v>74431</c:v>
                </c:pt>
                <c:pt idx="6">
                  <c:v>83073</c:v>
                </c:pt>
                <c:pt idx="7">
                  <c:v>89043</c:v>
                </c:pt>
                <c:pt idx="8">
                  <c:v>94030</c:v>
                </c:pt>
                <c:pt idx="9">
                  <c:v>102307</c:v>
                </c:pt>
                <c:pt idx="10">
                  <c:v>105736</c:v>
                </c:pt>
                <c:pt idx="11">
                  <c:v>109589</c:v>
                </c:pt>
                <c:pt idx="12">
                  <c:v>112093</c:v>
                </c:pt>
                <c:pt idx="13">
                  <c:v>113176</c:v>
                </c:pt>
                <c:pt idx="14">
                  <c:v>109048</c:v>
                </c:pt>
                <c:pt idx="15">
                  <c:v>108526</c:v>
                </c:pt>
                <c:pt idx="16">
                  <c:v>104590</c:v>
                </c:pt>
                <c:pt idx="17">
                  <c:v>102530</c:v>
                </c:pt>
                <c:pt idx="18">
                  <c:v>90303</c:v>
                </c:pt>
                <c:pt idx="19">
                  <c:v>83277</c:v>
                </c:pt>
                <c:pt idx="20">
                  <c:v>82221</c:v>
                </c:pt>
                <c:pt idx="21">
                  <c:v>61380</c:v>
                </c:pt>
                <c:pt idx="22">
                  <c:v>64557</c:v>
                </c:pt>
                <c:pt idx="23">
                  <c:v>55933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C-4DE3-954F-C76CC78F3D9A}"/>
            </c:ext>
          </c:extLst>
        </c:ser>
        <c:ser>
          <c:idx val="2"/>
          <c:order val="2"/>
          <c:tx>
            <c:strRef>
              <c:f>Total!$A$39</c:f>
              <c:strCache>
                <c:ptCount val="1"/>
                <c:pt idx="0">
                  <c:v>Ectopic &amp; molar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Total!$B$35:$Y$36</c:f>
              <c:strCache>
                <c:ptCount val="24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Total!$B$39:$Y$39</c:f>
              <c:numCache>
                <c:formatCode>_-* #,##0_-;\-* #,##0_-;_-* "-"??_-;_-@_-</c:formatCode>
                <c:ptCount val="24"/>
                <c:pt idx="1">
                  <c:v>3480</c:v>
                </c:pt>
                <c:pt idx="2">
                  <c:v>3702</c:v>
                </c:pt>
                <c:pt idx="3">
                  <c:v>3464</c:v>
                </c:pt>
                <c:pt idx="4">
                  <c:v>3942</c:v>
                </c:pt>
                <c:pt idx="5">
                  <c:v>4135</c:v>
                </c:pt>
                <c:pt idx="6">
                  <c:v>4659</c:v>
                </c:pt>
                <c:pt idx="7">
                  <c:v>4991</c:v>
                </c:pt>
                <c:pt idx="8">
                  <c:v>5458</c:v>
                </c:pt>
                <c:pt idx="9">
                  <c:v>5797</c:v>
                </c:pt>
                <c:pt idx="10">
                  <c:v>6386</c:v>
                </c:pt>
                <c:pt idx="11">
                  <c:v>6959</c:v>
                </c:pt>
                <c:pt idx="12">
                  <c:v>7232</c:v>
                </c:pt>
                <c:pt idx="13">
                  <c:v>7630</c:v>
                </c:pt>
                <c:pt idx="14">
                  <c:v>7777</c:v>
                </c:pt>
                <c:pt idx="15">
                  <c:v>7844</c:v>
                </c:pt>
                <c:pt idx="16">
                  <c:v>7748</c:v>
                </c:pt>
                <c:pt idx="17">
                  <c:v>8072</c:v>
                </c:pt>
                <c:pt idx="18">
                  <c:v>8037</c:v>
                </c:pt>
                <c:pt idx="19">
                  <c:v>7273</c:v>
                </c:pt>
                <c:pt idx="20">
                  <c:v>7552</c:v>
                </c:pt>
                <c:pt idx="21">
                  <c:v>5913</c:v>
                </c:pt>
                <c:pt idx="22">
                  <c:v>6662</c:v>
                </c:pt>
                <c:pt idx="23">
                  <c:v>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C-4DE3-954F-C76CC78F3D9A}"/>
            </c:ext>
          </c:extLst>
        </c:ser>
        <c:ser>
          <c:idx val="3"/>
          <c:order val="3"/>
          <c:tx>
            <c:strRef>
              <c:f>Total!$A$40</c:f>
              <c:strCache>
                <c:ptCount val="1"/>
                <c:pt idx="0">
                  <c:v>LTP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Total!$B$35:$Y$36</c:f>
              <c:strCache>
                <c:ptCount val="24"/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Total!$B$40:$Y$40</c:f>
              <c:numCache>
                <c:formatCode>General</c:formatCode>
                <c:ptCount val="24"/>
                <c:pt idx="8" formatCode="_-* #,##0_-;\-* #,##0_-;_-* &quot;-&quot;??_-;_-@_-">
                  <c:v>3310</c:v>
                </c:pt>
                <c:pt idx="9" formatCode="_-* #,##0_-;\-* #,##0_-;_-* &quot;-&quot;??_-;_-@_-">
                  <c:v>3648</c:v>
                </c:pt>
                <c:pt idx="10" formatCode="_-* #,##0_-;\-* #,##0_-;_-* &quot;-&quot;??_-;_-@_-">
                  <c:v>2407</c:v>
                </c:pt>
                <c:pt idx="11" formatCode="_-* #,##0_-;\-* #,##0_-;_-* &quot;-&quot;??_-;_-@_-">
                  <c:v>893</c:v>
                </c:pt>
                <c:pt idx="12" formatCode="_-* #,##0_-;\-* #,##0_-;_-* &quot;-&quot;??_-;_-@_-">
                  <c:v>757</c:v>
                </c:pt>
                <c:pt idx="13" formatCode="_-* #,##0_-;\-* #,##0_-;_-* &quot;-&quot;??_-;_-@_-">
                  <c:v>425</c:v>
                </c:pt>
                <c:pt idx="14" formatCode="_-* #,##0_-;\-* #,##0_-;_-* &quot;-&quot;??_-;_-@_-">
                  <c:v>399</c:v>
                </c:pt>
                <c:pt idx="15" formatCode="_-* #,##0_-;\-* #,##0_-;_-* &quot;-&quot;??_-;_-@_-">
                  <c:v>379</c:v>
                </c:pt>
                <c:pt idx="16" formatCode="_-* #,##0_-;\-* #,##0_-;_-* &quot;-&quot;??_-;_-@_-">
                  <c:v>201</c:v>
                </c:pt>
                <c:pt idx="17" formatCode="_-* #,##0_-;\-* #,##0_-;_-* &quot;-&quot;??_-;_-@_-">
                  <c:v>189</c:v>
                </c:pt>
                <c:pt idx="18" formatCode="_-* #,##0_-;\-* #,##0_-;_-* &quot;-&quot;??_-;_-@_-">
                  <c:v>149</c:v>
                </c:pt>
                <c:pt idx="19" formatCode="_-* #,##0_-;\-* #,##0_-;_-* &quot;-&quot;??_-;_-@_-">
                  <c:v>176</c:v>
                </c:pt>
                <c:pt idx="20" formatCode="_-* #,##0_-;\-* #,##0_-;_-* &quot;-&quot;??_-;_-@_-">
                  <c:v>70</c:v>
                </c:pt>
                <c:pt idx="21" formatCode="_-* #,##0_-;\-* #,##0_-;_-* &quot;-&quot;??_-;_-@_-">
                  <c:v>75</c:v>
                </c:pt>
                <c:pt idx="22" formatCode="_-* #,##0_-;\-* #,##0_-;_-* &quot;-&quot;??_-;_-@_-">
                  <c:v>120</c:v>
                </c:pt>
                <c:pt idx="23" formatCode="_-* #,##0_-;\-* #,##0_-;_-* &quot;-&quot;??_-;_-@_-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2C-4DE3-954F-C76CC78F3D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592143"/>
        <c:axId val="715536607"/>
      </c:barChart>
      <c:catAx>
        <c:axId val="55559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5536607"/>
        <c:crosses val="autoZero"/>
        <c:auto val="1"/>
        <c:lblAlgn val="ctr"/>
        <c:lblOffset val="100"/>
        <c:noMultiLvlLbl val="0"/>
      </c:catAx>
      <c:valAx>
        <c:axId val="71553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559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39517532596805E-2"/>
          <c:y val="0.76242863353402757"/>
          <c:w val="0.95960482467403208"/>
          <c:h val="0.17357460615880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BDD7EE">
        <a:alpha val="47843"/>
      </a:srgbClr>
    </a:solidFill>
    <a:ln>
      <a:solidFill>
        <a:srgbClr val="002060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es-MX" sz="1200" b="1" i="0" baseline="0" dirty="0">
                <a:solidFill>
                  <a:srgbClr val="002060"/>
                </a:solidFill>
              </a:rPr>
              <a:t>Abortion </a:t>
            </a:r>
            <a:r>
              <a:rPr lang="es-MX" sz="1200" b="1" i="0" baseline="0" dirty="0" err="1">
                <a:solidFill>
                  <a:srgbClr val="002060"/>
                </a:solidFill>
              </a:rPr>
              <a:t>Hospitalization</a:t>
            </a:r>
            <a:r>
              <a:rPr lang="es-MX" sz="1200" b="1" i="0" baseline="0" dirty="0">
                <a:solidFill>
                  <a:srgbClr val="002060"/>
                </a:solidFill>
              </a:rPr>
              <a:t> Rates*, </a:t>
            </a:r>
            <a:r>
              <a:rPr lang="en-US" sz="1200" b="1" i="0" baseline="0" dirty="0">
                <a:solidFill>
                  <a:srgbClr val="002060"/>
                </a:solidFill>
              </a:rPr>
              <a:t>15-49 </a:t>
            </a:r>
            <a:r>
              <a:rPr lang="en-US" sz="1200" b="1" i="0" baseline="0" dirty="0" err="1">
                <a:solidFill>
                  <a:srgbClr val="002060"/>
                </a:solidFill>
              </a:rPr>
              <a:t>ys</a:t>
            </a:r>
            <a:r>
              <a:rPr lang="en-US" sz="1200" b="1" i="0" baseline="0" dirty="0">
                <a:solidFill>
                  <a:srgbClr val="002060"/>
                </a:solidFill>
              </a:rPr>
              <a:t>, MoH Mexico</a:t>
            </a:r>
            <a:r>
              <a:rPr lang="es-MX" sz="1200" b="1" i="0" baseline="0" dirty="0">
                <a:solidFill>
                  <a:srgbClr val="002060"/>
                </a:solidFill>
              </a:rPr>
              <a:t> 2000-22</a:t>
            </a:r>
          </a:p>
        </c:rich>
      </c:tx>
      <c:layout>
        <c:manualLayout>
          <c:xMode val="edge"/>
          <c:yMode val="edge"/>
          <c:x val="0.10217251167724112"/>
          <c:y val="2.29778670371438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151336852124262E-2"/>
          <c:y val="0.17346452419866235"/>
          <c:w val="0.8736973262957517"/>
          <c:h val="0.71048214421236078"/>
        </c:manualLayout>
      </c:layout>
      <c:lineChart>
        <c:grouping val="standard"/>
        <c:varyColors val="0"/>
        <c:ser>
          <c:idx val="0"/>
          <c:order val="0"/>
          <c:tx>
            <c:strRef>
              <c:f>TasaHosp!$B$38</c:f>
              <c:strCache>
                <c:ptCount val="1"/>
                <c:pt idx="0">
                  <c:v>Complicated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TasaHosp!$C$37:$Y$37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TasaHosp!$C$38:$Y$38</c:f>
              <c:numCache>
                <c:formatCode>_-* #,##0.0_-;\-* #,##0.0_-;_-* "-"??_-;_-@_-</c:formatCode>
                <c:ptCount val="23"/>
                <c:pt idx="0">
                  <c:v>54.897873830716932</c:v>
                </c:pt>
                <c:pt idx="1">
                  <c:v>51.386143041136044</c:v>
                </c:pt>
                <c:pt idx="2">
                  <c:v>50.828312193221613</c:v>
                </c:pt>
                <c:pt idx="3">
                  <c:v>55.321048786427475</c:v>
                </c:pt>
                <c:pt idx="4">
                  <c:v>55.18160124816675</c:v>
                </c:pt>
                <c:pt idx="5">
                  <c:v>56.049690978364239</c:v>
                </c:pt>
                <c:pt idx="6">
                  <c:v>59.115807626254188</c:v>
                </c:pt>
                <c:pt idx="7">
                  <c:v>56.669171691769655</c:v>
                </c:pt>
                <c:pt idx="8">
                  <c:v>57.036297677622699</c:v>
                </c:pt>
                <c:pt idx="9">
                  <c:v>57.201190502691006</c:v>
                </c:pt>
                <c:pt idx="10">
                  <c:v>53.877273188777814</c:v>
                </c:pt>
                <c:pt idx="11">
                  <c:v>56.232054064916852</c:v>
                </c:pt>
                <c:pt idx="12">
                  <c:v>58.311547468094012</c:v>
                </c:pt>
                <c:pt idx="13">
                  <c:v>54.361154779941764</c:v>
                </c:pt>
                <c:pt idx="14">
                  <c:v>54.059514399973352</c:v>
                </c:pt>
                <c:pt idx="15">
                  <c:v>49.706927018062693</c:v>
                </c:pt>
                <c:pt idx="16">
                  <c:v>48.699365776582965</c:v>
                </c:pt>
                <c:pt idx="17">
                  <c:v>39.802825732269213</c:v>
                </c:pt>
                <c:pt idx="18">
                  <c:v>36.720005962076932</c:v>
                </c:pt>
                <c:pt idx="19">
                  <c:v>34.067268215207044</c:v>
                </c:pt>
                <c:pt idx="20">
                  <c:v>25.250152212666055</c:v>
                </c:pt>
                <c:pt idx="21">
                  <c:v>26.80482934110637</c:v>
                </c:pt>
                <c:pt idx="22">
                  <c:v>18.330065528684628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1E-4083-AFF7-257AADDEB3DB}"/>
            </c:ext>
          </c:extLst>
        </c:ser>
        <c:ser>
          <c:idx val="2"/>
          <c:order val="2"/>
          <c:tx>
            <c:strRef>
              <c:f>TasaHosp!$B$40</c:f>
              <c:strCache>
                <c:ptCount val="1"/>
                <c:pt idx="0">
                  <c:v>Ectopics &amp; molar </c:v>
                </c:pt>
              </c:strCache>
            </c:strRef>
          </c:tx>
          <c:spPr>
            <a:ln>
              <a:solidFill>
                <a:srgbClr val="990000"/>
              </a:solidFill>
            </a:ln>
          </c:spPr>
          <c:marker>
            <c:spPr>
              <a:solidFill>
                <a:srgbClr val="990000"/>
              </a:solidFill>
              <a:ln>
                <a:solidFill>
                  <a:srgbClr val="990000"/>
                </a:solidFill>
              </a:ln>
            </c:spPr>
          </c:marker>
          <c:cat>
            <c:strRef>
              <c:f>TasaHosp!$C$37:$Y$37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TasaHosp!$C$40:$Y$40</c:f>
              <c:numCache>
                <c:formatCode>_-* #,##0.0_-;\-* #,##0.0_-;_-* "-"??_-;_-@_-</c:formatCode>
                <c:ptCount val="23"/>
                <c:pt idx="0">
                  <c:v>26.593068058309427</c:v>
                </c:pt>
                <c:pt idx="1">
                  <c:v>27.137161417729757</c:v>
                </c:pt>
                <c:pt idx="2">
                  <c:v>24.376197346991511</c:v>
                </c:pt>
                <c:pt idx="3">
                  <c:v>26.666125497199449</c:v>
                </c:pt>
                <c:pt idx="4">
                  <c:v>26.955218093463621</c:v>
                </c:pt>
                <c:pt idx="5">
                  <c:v>29.298273338741055</c:v>
                </c:pt>
                <c:pt idx="6">
                  <c:v>30.82718585964211</c:v>
                </c:pt>
                <c:pt idx="7">
                  <c:v>33.08378854355319</c:v>
                </c:pt>
                <c:pt idx="8">
                  <c:v>34.62918073284235</c:v>
                </c:pt>
                <c:pt idx="9">
                  <c:v>37.21340694276536</c:v>
                </c:pt>
                <c:pt idx="10">
                  <c:v>39.805918263160081</c:v>
                </c:pt>
                <c:pt idx="11">
                  <c:v>40.801667000850671</c:v>
                </c:pt>
                <c:pt idx="12">
                  <c:v>42.482298021727992</c:v>
                </c:pt>
                <c:pt idx="13">
                  <c:v>43.43642255456767</c:v>
                </c:pt>
                <c:pt idx="14">
                  <c:v>43.322724862422454</c:v>
                </c:pt>
                <c:pt idx="15">
                  <c:v>42.354478228961817</c:v>
                </c:pt>
                <c:pt idx="16">
                  <c:v>43.707058099686208</c:v>
                </c:pt>
                <c:pt idx="17">
                  <c:v>43.135829343345151</c:v>
                </c:pt>
                <c:pt idx="18">
                  <c:v>38.716237077730575</c:v>
                </c:pt>
                <c:pt idx="19">
                  <c:v>39.912505361657402</c:v>
                </c:pt>
                <c:pt idx="20">
                  <c:v>31.059735808923321</c:v>
                </c:pt>
                <c:pt idx="21">
                  <c:v>34.802918158341576</c:v>
                </c:pt>
                <c:pt idx="22">
                  <c:v>30.583033325369168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1E-4083-AFF7-257AADDEB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19392"/>
        <c:axId val="78088064"/>
      </c:lineChart>
      <c:lineChart>
        <c:grouping val="standard"/>
        <c:varyColors val="0"/>
        <c:ser>
          <c:idx val="1"/>
          <c:order val="1"/>
          <c:tx>
            <c:strRef>
              <c:f>TasaHosp!$B$39</c:f>
              <c:strCache>
                <c:ptCount val="1"/>
                <c:pt idx="0">
                  <c:v>Uncomplicated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TasaHosp!$C$37:$Y$37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TasaHosp!$C$39:$Y$39</c:f>
              <c:numCache>
                <c:formatCode>_-* #,##0.0_-;\-* #,##0.0_-;_-* "-"??_-;_-@_-</c:formatCode>
                <c:ptCount val="23"/>
                <c:pt idx="0">
                  <c:v>475.62619224633249</c:v>
                </c:pt>
                <c:pt idx="1">
                  <c:v>477.1654201311996</c:v>
                </c:pt>
                <c:pt idx="2">
                  <c:v>486.80617207568662</c:v>
                </c:pt>
                <c:pt idx="3">
                  <c:v>485.88900614227344</c:v>
                </c:pt>
                <c:pt idx="4">
                  <c:v>485.20044447753094</c:v>
                </c:pt>
                <c:pt idx="5">
                  <c:v>522.40726788350196</c:v>
                </c:pt>
                <c:pt idx="6">
                  <c:v>549.97898427171162</c:v>
                </c:pt>
                <c:pt idx="7">
                  <c:v>569.96493894289233</c:v>
                </c:pt>
                <c:pt idx="8">
                  <c:v>611.14500487060593</c:v>
                </c:pt>
                <c:pt idx="9">
                  <c:v>616.15984912311899</c:v>
                </c:pt>
                <c:pt idx="10">
                  <c:v>626.85598168435831</c:v>
                </c:pt>
                <c:pt idx="11">
                  <c:v>632.40891304291415</c:v>
                </c:pt>
                <c:pt idx="12">
                  <c:v>630.1410957938516</c:v>
                </c:pt>
                <c:pt idx="13">
                  <c:v>609.05940680602998</c:v>
                </c:pt>
                <c:pt idx="14">
                  <c:v>599.39342662152728</c:v>
                </c:pt>
                <c:pt idx="15">
                  <c:v>571.74172405357729</c:v>
                </c:pt>
                <c:pt idx="16">
                  <c:v>555.16410641239179</c:v>
                </c:pt>
                <c:pt idx="17">
                  <c:v>484.67024974394644</c:v>
                </c:pt>
                <c:pt idx="18">
                  <c:v>443.30703631543651</c:v>
                </c:pt>
                <c:pt idx="19">
                  <c:v>434.54000309068232</c:v>
                </c:pt>
                <c:pt idx="20">
                  <c:v>322.41613122809292</c:v>
                </c:pt>
                <c:pt idx="21">
                  <c:v>337.25187444431958</c:v>
                </c:pt>
                <c:pt idx="22">
                  <c:v>290.77015179124146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1E-4083-AFF7-257AADDEB3DB}"/>
            </c:ext>
          </c:extLst>
        </c:ser>
        <c:ser>
          <c:idx val="3"/>
          <c:order val="3"/>
          <c:tx>
            <c:strRef>
              <c:f>TasaHosp!$B$41</c:f>
              <c:strCache>
                <c:ptCount val="1"/>
                <c:pt idx="0">
                  <c:v>Total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TasaHosp!$C$37:$Y$37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TasaHosp!$C$41:$Y$41</c:f>
              <c:numCache>
                <c:formatCode>_-* #,##0.0_-;\-* #,##0.0_-;_-* "-"??_-;_-@_-</c:formatCode>
                <c:ptCount val="23"/>
                <c:pt idx="0">
                  <c:v>557.11713413535881</c:v>
                </c:pt>
                <c:pt idx="1">
                  <c:v>555.68872459006536</c:v>
                </c:pt>
                <c:pt idx="2">
                  <c:v>562.01068161589978</c:v>
                </c:pt>
                <c:pt idx="3">
                  <c:v>567.87618042590043</c:v>
                </c:pt>
                <c:pt idx="4">
                  <c:v>567.33726381916131</c:v>
                </c:pt>
                <c:pt idx="5">
                  <c:v>607.75523220060722</c:v>
                </c:pt>
                <c:pt idx="6">
                  <c:v>639.92197775760792</c:v>
                </c:pt>
                <c:pt idx="7">
                  <c:v>679.78153788821169</c:v>
                </c:pt>
                <c:pt idx="8">
                  <c:v>724.60231548969762</c:v>
                </c:pt>
                <c:pt idx="9">
                  <c:v>724.60085911339786</c:v>
                </c:pt>
                <c:pt idx="10">
                  <c:v>725.64718937555506</c:v>
                </c:pt>
                <c:pt idx="11">
                  <c:v>733.71349444049076</c:v>
                </c:pt>
                <c:pt idx="12">
                  <c:v>733.30125539366497</c:v>
                </c:pt>
                <c:pt idx="13">
                  <c:v>709.08549546872155</c:v>
                </c:pt>
                <c:pt idx="14">
                  <c:v>698.86889800055462</c:v>
                </c:pt>
                <c:pt idx="15">
                  <c:v>664.90189674045996</c:v>
                </c:pt>
                <c:pt idx="16">
                  <c:v>648.59389921592071</c:v>
                </c:pt>
                <c:pt idx="17">
                  <c:v>568.40861099999609</c:v>
                </c:pt>
                <c:pt idx="18">
                  <c:v>519.68017715885742</c:v>
                </c:pt>
                <c:pt idx="19">
                  <c:v>508.88972838567656</c:v>
                </c:pt>
                <c:pt idx="20">
                  <c:v>379.11997835431094</c:v>
                </c:pt>
                <c:pt idx="21">
                  <c:v>399.48651329456322</c:v>
                </c:pt>
                <c:pt idx="22">
                  <c:v>341.2428137929428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1E-4083-AFF7-257AADDEB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85920"/>
        <c:axId val="85984384"/>
      </c:lineChart>
      <c:catAx>
        <c:axId val="6421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es-ES"/>
          </a:p>
        </c:txPr>
        <c:crossAx val="78088064"/>
        <c:crossesAt val="0"/>
        <c:auto val="1"/>
        <c:lblAlgn val="ctr"/>
        <c:lblOffset val="100"/>
        <c:noMultiLvlLbl val="0"/>
      </c:catAx>
      <c:valAx>
        <c:axId val="78088064"/>
        <c:scaling>
          <c:orientation val="minMax"/>
          <c:max val="12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64219392"/>
        <c:crosses val="autoZero"/>
        <c:crossBetween val="between"/>
        <c:majorUnit val="20"/>
        <c:minorUnit val="4"/>
      </c:valAx>
      <c:valAx>
        <c:axId val="8598438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85985920"/>
        <c:crosses val="max"/>
        <c:crossBetween val="between"/>
      </c:valAx>
      <c:catAx>
        <c:axId val="85985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5984384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7.7785214932335214E-2"/>
          <c:y val="0.77445999090202067"/>
          <c:w val="0.84232540163248848"/>
          <c:h val="6.7736344719600494E-2"/>
        </c:manualLayout>
      </c:layout>
      <c:overlay val="0"/>
      <c:txPr>
        <a:bodyPr/>
        <a:lstStyle/>
        <a:p>
          <a:pPr>
            <a:defRPr sz="900" b="1" i="1"/>
          </a:pPr>
          <a:endParaRPr lang="es-E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rgbClr val="00206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r>
              <a:rPr lang="en-US" sz="1200" b="1" i="0" baseline="0" dirty="0">
                <a:solidFill>
                  <a:srgbClr val="002060"/>
                </a:solidFill>
              </a:rPr>
              <a:t>Hospitalization Rates* by Complications, 15-49 </a:t>
            </a:r>
            <a:r>
              <a:rPr lang="en-US" sz="1200" b="1" i="0" baseline="0" dirty="0" err="1">
                <a:solidFill>
                  <a:srgbClr val="002060"/>
                </a:solidFill>
              </a:rPr>
              <a:t>ys</a:t>
            </a:r>
            <a:r>
              <a:rPr lang="en-US" sz="1200" b="1" i="0" baseline="0" dirty="0">
                <a:solidFill>
                  <a:srgbClr val="002060"/>
                </a:solidFill>
              </a:rPr>
              <a:t>, MoH Mexico </a:t>
            </a:r>
            <a:r>
              <a:rPr lang="es-MX" sz="1200" b="1" i="0" baseline="0" dirty="0">
                <a:solidFill>
                  <a:srgbClr val="002060"/>
                </a:solidFill>
              </a:rPr>
              <a:t>2000-22</a:t>
            </a:r>
            <a:endParaRPr lang="es-MX" sz="12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038543224135885"/>
          <c:y val="1.57032716385725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86710005317819E-2"/>
          <c:y val="0.18578239083750903"/>
          <c:w val="0.8962657998936433"/>
          <c:h val="0.69045891990773856"/>
        </c:manualLayout>
      </c:layout>
      <c:lineChart>
        <c:grouping val="standard"/>
        <c:varyColors val="0"/>
        <c:ser>
          <c:idx val="0"/>
          <c:order val="0"/>
          <c:tx>
            <c:strRef>
              <c:f>TasaHosp!$B$30</c:f>
              <c:strCache>
                <c:ptCount val="1"/>
                <c:pt idx="0">
                  <c:v>Traumatic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TasaHosp!$C$29:$Y$29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TasaHosp!$C$30:$Y$30</c:f>
              <c:numCache>
                <c:formatCode>_-* #,##0.0_-;\-* #,##0.0_-;_-* "-"??_-;_-@_-</c:formatCode>
                <c:ptCount val="23"/>
                <c:pt idx="0">
                  <c:v>0.10698360713112988</c:v>
                </c:pt>
                <c:pt idx="1">
                  <c:v>7.3304055693489356E-2</c:v>
                </c:pt>
                <c:pt idx="2">
                  <c:v>0.25333230499182863</c:v>
                </c:pt>
                <c:pt idx="3">
                  <c:v>0.2029385502069973</c:v>
                </c:pt>
                <c:pt idx="4">
                  <c:v>0.162969879646092</c:v>
                </c:pt>
                <c:pt idx="5">
                  <c:v>0.10061652144663165</c:v>
                </c:pt>
                <c:pt idx="6">
                  <c:v>0.16676698421365196</c:v>
                </c:pt>
                <c:pt idx="7">
                  <c:v>0.19396871260419607</c:v>
                </c:pt>
                <c:pt idx="8">
                  <c:v>0.28076099610895128</c:v>
                </c:pt>
                <c:pt idx="9">
                  <c:v>0.20395697510128211</c:v>
                </c:pt>
                <c:pt idx="10">
                  <c:v>0.20592226720416193</c:v>
                </c:pt>
                <c:pt idx="11">
                  <c:v>0.25952387749434891</c:v>
                </c:pt>
                <c:pt idx="12">
                  <c:v>0.23384751204620918</c:v>
                </c:pt>
                <c:pt idx="13">
                  <c:v>0.2792620712007694</c:v>
                </c:pt>
                <c:pt idx="14">
                  <c:v>0.2651059145074296</c:v>
                </c:pt>
                <c:pt idx="15">
                  <c:v>0.18586115898098887</c:v>
                </c:pt>
                <c:pt idx="16">
                  <c:v>0.15702486185467046</c:v>
                </c:pt>
                <c:pt idx="17">
                  <c:v>0.15028035605495388</c:v>
                </c:pt>
                <c:pt idx="18">
                  <c:v>0.18099162115259723</c:v>
                </c:pt>
                <c:pt idx="19">
                  <c:v>0.19026088360959567</c:v>
                </c:pt>
                <c:pt idx="20">
                  <c:v>0.15233085378974737</c:v>
                </c:pt>
                <c:pt idx="21">
                  <c:v>0.19851559441864</c:v>
                </c:pt>
                <c:pt idx="22">
                  <c:v>0.15595631476475863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12-42E7-AD31-A92716F1E3B4}"/>
            </c:ext>
          </c:extLst>
        </c:ser>
        <c:ser>
          <c:idx val="1"/>
          <c:order val="1"/>
          <c:tx>
            <c:strRef>
              <c:f>TasaHosp!$B$31</c:f>
              <c:strCache>
                <c:ptCount val="1"/>
                <c:pt idx="0">
                  <c:v>Infectious </c:v>
                </c:pt>
              </c:strCache>
            </c:strRef>
          </c:tx>
          <c:cat>
            <c:strRef>
              <c:f>TasaHosp!$C$29:$Y$29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TasaHosp!$C$31:$Y$31</c:f>
              <c:numCache>
                <c:formatCode>_-* #,##0.0_-;\-* #,##0.0_-;_-* "-"??_-;_-@_-</c:formatCode>
                <c:ptCount val="23"/>
                <c:pt idx="0">
                  <c:v>12.509440348118543</c:v>
                </c:pt>
                <c:pt idx="1">
                  <c:v>10.607096858847909</c:v>
                </c:pt>
                <c:pt idx="2">
                  <c:v>9.1762590474817927</c:v>
                </c:pt>
                <c:pt idx="3">
                  <c:v>8.6857699488594857</c:v>
                </c:pt>
                <c:pt idx="4">
                  <c:v>5.6909081972415327</c:v>
                </c:pt>
                <c:pt idx="5">
                  <c:v>4.622071453954641</c:v>
                </c:pt>
                <c:pt idx="6">
                  <c:v>4.6694755579822553</c:v>
                </c:pt>
                <c:pt idx="7">
                  <c:v>4.1582042764524525</c:v>
                </c:pt>
                <c:pt idx="8">
                  <c:v>3.8709175633744768</c:v>
                </c:pt>
                <c:pt idx="9">
                  <c:v>3.9334559483818694</c:v>
                </c:pt>
                <c:pt idx="10">
                  <c:v>4.1642058479063859</c:v>
                </c:pt>
                <c:pt idx="11">
                  <c:v>5.6192561300950317</c:v>
                </c:pt>
                <c:pt idx="12">
                  <c:v>4.8105773906648741</c:v>
                </c:pt>
                <c:pt idx="13">
                  <c:v>3.2673662330490019</c:v>
                </c:pt>
                <c:pt idx="14">
                  <c:v>3.4629460082532995</c:v>
                </c:pt>
                <c:pt idx="15">
                  <c:v>3.3072353289264194</c:v>
                </c:pt>
                <c:pt idx="16">
                  <c:v>2.750642407661124</c:v>
                </c:pt>
                <c:pt idx="17">
                  <c:v>2.860693920617515</c:v>
                </c:pt>
                <c:pt idx="18">
                  <c:v>3.1939697850458337</c:v>
                </c:pt>
                <c:pt idx="19">
                  <c:v>3.2608601440866813</c:v>
                </c:pt>
                <c:pt idx="20">
                  <c:v>2.5791189383022748</c:v>
                </c:pt>
                <c:pt idx="21">
                  <c:v>3.2023699836480617</c:v>
                </c:pt>
                <c:pt idx="22">
                  <c:v>2.6096690003969609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12-42E7-AD31-A92716F1E3B4}"/>
            </c:ext>
          </c:extLst>
        </c:ser>
        <c:ser>
          <c:idx val="2"/>
          <c:order val="2"/>
          <c:tx>
            <c:strRef>
              <c:f>TasaHosp!$B$32</c:f>
              <c:strCache>
                <c:ptCount val="1"/>
                <c:pt idx="0">
                  <c:v>Haemorrhagic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TasaHosp!$C$29:$Y$29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TasaHosp!$C$32:$Y$32</c:f>
              <c:numCache>
                <c:formatCode>_-* #,##0.0_-;\-* #,##0.0_-;_-* "-"??_-;_-@_-</c:formatCode>
                <c:ptCount val="23"/>
                <c:pt idx="0">
                  <c:v>1.3143700304681671</c:v>
                </c:pt>
                <c:pt idx="1">
                  <c:v>1.4587507083004381</c:v>
                </c:pt>
                <c:pt idx="2">
                  <c:v>0.98518118607933358</c:v>
                </c:pt>
                <c:pt idx="3">
                  <c:v>0.84557729252915559</c:v>
                </c:pt>
                <c:pt idx="4">
                  <c:v>2.2163903631868509</c:v>
                </c:pt>
                <c:pt idx="5">
                  <c:v>2.043773091884705</c:v>
                </c:pt>
                <c:pt idx="6">
                  <c:v>2.1000286900978398</c:v>
                </c:pt>
                <c:pt idx="7">
                  <c:v>4.0248507865370682</c:v>
                </c:pt>
                <c:pt idx="8">
                  <c:v>2.5507435178408979</c:v>
                </c:pt>
                <c:pt idx="9">
                  <c:v>3.6479161832400746</c:v>
                </c:pt>
                <c:pt idx="10">
                  <c:v>2.9973130004161344</c:v>
                </c:pt>
                <c:pt idx="11">
                  <c:v>2.9958082380325921</c:v>
                </c:pt>
                <c:pt idx="12">
                  <c:v>4.2649331958903858</c:v>
                </c:pt>
                <c:pt idx="13">
                  <c:v>3.8203051340265248</c:v>
                </c:pt>
                <c:pt idx="14">
                  <c:v>4.0815264754373022</c:v>
                </c:pt>
                <c:pt idx="15">
                  <c:v>4.1982755910999838</c:v>
                </c:pt>
                <c:pt idx="16">
                  <c:v>3.2163023428163533</c:v>
                </c:pt>
                <c:pt idx="17">
                  <c:v>2.7318821868561258</c:v>
                </c:pt>
                <c:pt idx="18">
                  <c:v>3.9072897037060694</c:v>
                </c:pt>
                <c:pt idx="19">
                  <c:v>3.9849085067120864</c:v>
                </c:pt>
                <c:pt idx="20">
                  <c:v>3.5246207894110517</c:v>
                </c:pt>
                <c:pt idx="21">
                  <c:v>4.5501863878588287</c:v>
                </c:pt>
                <c:pt idx="22">
                  <c:v>3.4830243630796089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412-42E7-AD31-A92716F1E3B4}"/>
            </c:ext>
          </c:extLst>
        </c:ser>
        <c:ser>
          <c:idx val="3"/>
          <c:order val="3"/>
          <c:tx>
            <c:strRef>
              <c:f>TasaHosp!$B$33</c:f>
              <c:strCache>
                <c:ptCount val="1"/>
                <c:pt idx="0">
                  <c:v>Embolism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TasaHosp!$C$29:$Y$29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TasaHosp!$C$33:$Y$33</c:f>
              <c:numCache>
                <c:formatCode>_-* #,##0.0_-;\-* #,##0.0_-;_-* "-"??_-;_-@_-</c:formatCode>
                <c:ptCount val="23"/>
                <c:pt idx="0">
                  <c:v>0.48142623209008445</c:v>
                </c:pt>
                <c:pt idx="1">
                  <c:v>0.5057979842850765</c:v>
                </c:pt>
                <c:pt idx="2">
                  <c:v>0.33777640665577147</c:v>
                </c:pt>
                <c:pt idx="3">
                  <c:v>0.33146629867142896</c:v>
                </c:pt>
                <c:pt idx="4">
                  <c:v>0.29334578336296563</c:v>
                </c:pt>
                <c:pt idx="5">
                  <c:v>0.31442662952072387</c:v>
                </c:pt>
                <c:pt idx="6">
                  <c:v>0.33353396842730393</c:v>
                </c:pt>
                <c:pt idx="7">
                  <c:v>0.35762981386398646</c:v>
                </c:pt>
                <c:pt idx="8">
                  <c:v>0.3285501018296238</c:v>
                </c:pt>
                <c:pt idx="9">
                  <c:v>0.44870534522282068</c:v>
                </c:pt>
                <c:pt idx="10">
                  <c:v>0.47476522716515113</c:v>
                </c:pt>
                <c:pt idx="11">
                  <c:v>0.42313675678426449</c:v>
                </c:pt>
                <c:pt idx="12">
                  <c:v>0.545644194774488</c:v>
                </c:pt>
                <c:pt idx="13">
                  <c:v>0.41330786537713871</c:v>
                </c:pt>
                <c:pt idx="14">
                  <c:v>0.50259662958700202</c:v>
                </c:pt>
                <c:pt idx="15">
                  <c:v>0.30612426185104047</c:v>
                </c:pt>
                <c:pt idx="16">
                  <c:v>0.31946437411812267</c:v>
                </c:pt>
                <c:pt idx="17">
                  <c:v>0.33276364555025501</c:v>
                </c:pt>
                <c:pt idx="18">
                  <c:v>0.76655274841100007</c:v>
                </c:pt>
                <c:pt idx="19">
                  <c:v>0.67119811717829581</c:v>
                </c:pt>
                <c:pt idx="20">
                  <c:v>0.50426765392468098</c:v>
                </c:pt>
                <c:pt idx="21">
                  <c:v>0.39703118883728</c:v>
                </c:pt>
                <c:pt idx="22">
                  <c:v>0.31711117335500916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412-42E7-AD31-A92716F1E3B4}"/>
            </c:ext>
          </c:extLst>
        </c:ser>
        <c:ser>
          <c:idx val="5"/>
          <c:order val="5"/>
          <c:tx>
            <c:strRef>
              <c:f>TasaHosp!$B$35</c:f>
              <c:strCache>
                <c:ptCount val="1"/>
                <c:pt idx="0">
                  <c:v>Others</c:v>
                </c:pt>
              </c:strCache>
            </c:strRef>
          </c:tx>
          <c:cat>
            <c:strRef>
              <c:f>TasaHosp!$C$29:$Y$29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TasaHosp!$C$35:$Y$35</c:f>
              <c:numCache>
                <c:formatCode>_-* #,##0.0_-;\-* #,##0.0_-;_-* "-"??_-;_-@_-</c:formatCode>
                <c:ptCount val="23"/>
                <c:pt idx="0">
                  <c:v>0.76416862236521343</c:v>
                </c:pt>
                <c:pt idx="1">
                  <c:v>0.49846757871572756</c:v>
                </c:pt>
                <c:pt idx="2">
                  <c:v>0.65444178789555729</c:v>
                </c:pt>
                <c:pt idx="3">
                  <c:v>0.56146332223935924</c:v>
                </c:pt>
                <c:pt idx="4">
                  <c:v>0.54106000042502544</c:v>
                </c:pt>
                <c:pt idx="5">
                  <c:v>0.71689271530725052</c:v>
                </c:pt>
                <c:pt idx="6">
                  <c:v>0.72265693159249189</c:v>
                </c:pt>
                <c:pt idx="7">
                  <c:v>1.0425818302475538</c:v>
                </c:pt>
                <c:pt idx="8">
                  <c:v>1.0274657729944601</c:v>
                </c:pt>
                <c:pt idx="9">
                  <c:v>0.93820208546589767</c:v>
                </c:pt>
                <c:pt idx="10">
                  <c:v>0.98385083219766245</c:v>
                </c:pt>
                <c:pt idx="11">
                  <c:v>0.73907886851651527</c:v>
                </c:pt>
                <c:pt idx="12">
                  <c:v>0.56234758849207445</c:v>
                </c:pt>
                <c:pt idx="13">
                  <c:v>0.73166662654601577</c:v>
                </c:pt>
                <c:pt idx="14">
                  <c:v>0.62962654695514531</c:v>
                </c:pt>
                <c:pt idx="15">
                  <c:v>0.6395810470816381</c:v>
                </c:pt>
                <c:pt idx="16">
                  <c:v>0.58478224414842794</c:v>
                </c:pt>
                <c:pt idx="17">
                  <c:v>0.60112142421981551</c:v>
                </c:pt>
                <c:pt idx="18">
                  <c:v>0.69735006973500702</c:v>
                </c:pt>
                <c:pt idx="19">
                  <c:v>0.38580679176390226</c:v>
                </c:pt>
                <c:pt idx="20">
                  <c:v>0.45173977330752674</c:v>
                </c:pt>
                <c:pt idx="21">
                  <c:v>0.41792756719713692</c:v>
                </c:pt>
                <c:pt idx="22">
                  <c:v>0.29631699805304135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412-42E7-AD31-A92716F1E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73536"/>
        <c:axId val="55875072"/>
      </c:lineChart>
      <c:lineChart>
        <c:grouping val="standard"/>
        <c:varyColors val="0"/>
        <c:ser>
          <c:idx val="4"/>
          <c:order val="4"/>
          <c:tx>
            <c:strRef>
              <c:f>TasaHosp!$B$34</c:f>
              <c:strCache>
                <c:ptCount val="1"/>
                <c:pt idx="0">
                  <c:v>Unspecified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TasaHosp!$C$29:$Y$29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TasaHosp!$C$34:$Y$34</c:f>
              <c:numCache>
                <c:formatCode>_-* #,##0.0_-;\-* #,##0.0_-;_-* "-"??_-;_-@_-</c:formatCode>
                <c:ptCount val="23"/>
                <c:pt idx="0">
                  <c:v>39.7214849905438</c:v>
                </c:pt>
                <c:pt idx="1">
                  <c:v>38.242725855293394</c:v>
                </c:pt>
                <c:pt idx="2">
                  <c:v>39.421321460117333</c:v>
                </c:pt>
                <c:pt idx="3">
                  <c:v>44.693833373921045</c:v>
                </c:pt>
                <c:pt idx="4">
                  <c:v>46.276927024304285</c:v>
                </c:pt>
                <c:pt idx="5">
                  <c:v>48.251910566250288</c:v>
                </c:pt>
                <c:pt idx="6">
                  <c:v>51.123345493940647</c:v>
                </c:pt>
                <c:pt idx="7">
                  <c:v>46.891936272064399</c:v>
                </c:pt>
                <c:pt idx="8">
                  <c:v>48.977859725474289</c:v>
                </c:pt>
                <c:pt idx="9">
                  <c:v>48.028953965279065</c:v>
                </c:pt>
                <c:pt idx="10">
                  <c:v>45.051216013888315</c:v>
                </c:pt>
                <c:pt idx="11">
                  <c:v>46.195250193994099</c:v>
                </c:pt>
                <c:pt idx="12">
                  <c:v>47.894197586225978</c:v>
                </c:pt>
                <c:pt idx="13">
                  <c:v>45.849246849742315</c:v>
                </c:pt>
                <c:pt idx="14">
                  <c:v>45.117712825233177</c:v>
                </c:pt>
                <c:pt idx="15">
                  <c:v>41.069849630122626</c:v>
                </c:pt>
                <c:pt idx="16">
                  <c:v>41.671149545984271</c:v>
                </c:pt>
                <c:pt idx="17">
                  <c:v>33.126084198970553</c:v>
                </c:pt>
                <c:pt idx="18">
                  <c:v>27.973852034026422</c:v>
                </c:pt>
                <c:pt idx="19">
                  <c:v>25.574233771856484</c:v>
                </c:pt>
                <c:pt idx="20">
                  <c:v>18.038074203930776</c:v>
                </c:pt>
                <c:pt idx="21">
                  <c:v>18.038798619146423</c:v>
                </c:pt>
                <c:pt idx="22">
                  <c:v>11.46798767903525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412-42E7-AD31-A92716F1E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78400"/>
        <c:axId val="55876608"/>
      </c:lineChart>
      <c:catAx>
        <c:axId val="55873536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S"/>
          </a:p>
        </c:txPr>
        <c:crossAx val="55875072"/>
        <c:crosses val="max"/>
        <c:auto val="1"/>
        <c:lblAlgn val="ctr"/>
        <c:lblOffset val="100"/>
        <c:noMultiLvlLbl val="0"/>
      </c:catAx>
      <c:valAx>
        <c:axId val="55875072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55873536"/>
        <c:crosses val="autoZero"/>
        <c:crossBetween val="between"/>
      </c:valAx>
      <c:valAx>
        <c:axId val="5587660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 algn="r">
              <a:defRPr/>
            </a:pPr>
            <a:endParaRPr lang="es-ES"/>
          </a:p>
        </c:txPr>
        <c:crossAx val="55878400"/>
        <c:crosses val="max"/>
        <c:crossBetween val="between"/>
      </c:valAx>
      <c:catAx>
        <c:axId val="55878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876608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</c:spPr>
    </c:plotArea>
    <c:legend>
      <c:legendPos val="b"/>
      <c:layout>
        <c:manualLayout>
          <c:xMode val="edge"/>
          <c:yMode val="edge"/>
          <c:x val="8.2836679884540673E-2"/>
          <c:y val="0.89901355372004688"/>
          <c:w val="0.80370338323094226"/>
          <c:h val="5.5457682467595776E-2"/>
        </c:manualLayout>
      </c:layout>
      <c:overlay val="0"/>
      <c:txPr>
        <a:bodyPr/>
        <a:lstStyle/>
        <a:p>
          <a:pPr>
            <a:defRPr sz="8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2"/>
    </a:solidFill>
    <a:ln>
      <a:solidFill>
        <a:srgbClr val="002060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AD12-505B-47EB-85C6-5542773FF4F4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F27C1-43E3-447C-9C14-966E482233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42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27C1-43E3-447C-9C14-966E482233B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45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972B-2273-AF40-3706-F75454123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AADE4-A59C-0CB1-FC1D-E9EE1C89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AB98-EE5C-FE4C-4BDC-A47DD4CF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09613-BAA5-B97A-6C86-BB15070E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2C88-6383-8A03-D6A6-3B2B3FEB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2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5307-ABC0-EE8B-1C2D-A6CD5EDD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9D970-5A19-0FA5-39B2-BAAE8C6DA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57BE3-F09F-8408-60D0-89497E5B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C4D5E-9B63-75E1-F8F1-F8599168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35A9-63BF-6FCB-9D57-0893B437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70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DBCA72-AF21-3F85-B61C-61EDE0C45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B4031-3056-4D6C-211A-4C6B0A5F7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6C251-1C07-3F4B-90E1-6B539A7A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E42D7-5E28-36EF-223C-46215857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6301-C1C8-4328-1086-09A0DA44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48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FCB9-C079-BC93-6634-B21D2ABD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2B5F3-F5FE-2E29-F69D-80B04E01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3E28E-A9E4-5CEE-E4AB-5CC412CF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7C33-7B93-C09D-88D1-85676468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D6B0B-085D-5E67-6CDA-F5320727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2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5CB1-B996-EED1-1876-85D03E9A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5027-665F-9055-7EF3-62CF528B9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AB620-C11D-131E-6070-D2DDC5A9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5ED5D-F971-99AC-F1E2-6415F3AA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9FC8-605F-B586-427F-B22528A6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34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F364E-D92D-FF6A-5A7D-A3BF930B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A6BD-CB3C-3226-A09E-4BFCAE84D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9E468-5CB5-7D9C-DDF6-359AFE169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E928C-B2BC-F459-BEE7-0A5C5B58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613A-4D8E-9780-3C1D-D2C3A759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569F3-0DB7-864A-E5A4-08F3D824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20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21E0-A63C-65D9-9D79-F55DF436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F568F-F686-8A30-92A0-C01A79E98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44FD0-9E46-8708-50D5-F57B26F0B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87F47-E213-69A9-3302-F343591A5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7B1DD-9C5D-6659-3AC2-7B330CAD5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092CE-742C-CBD8-A68B-D42CAFED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F7670-C19E-E26A-4C33-27CCA011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804E0-D921-9506-6F54-D862EA97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8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9BCC-6165-8CFF-1CDA-6814C419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2CA59-B9C2-1FE1-98C7-8AFEADE7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C02BA-16B1-6D68-8E26-E8AB1169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4245B-4663-29CB-DED9-48B618EA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10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664B7-E1A9-EEA2-B734-B31E049B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AF8FA-5354-882D-BE8A-5DF3FD0A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A3C0E-52E0-A05E-1385-420F79E8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6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19BC-9E38-AF54-E435-8893D9B7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5DFAE-6DF5-7FA6-7599-A0FDE11E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F5EF1-ADBA-BDCA-EA45-B119BD1CD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D94D3-21C8-6A77-9BD3-8883EC3E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E0E8-F510-330B-708C-22490544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5C9F4-2D02-DDC2-853B-384136A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72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C7AF-C997-C575-7123-09E06357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F28AB-4823-7C46-375B-85FB23F53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94B14-EA9A-9150-EF42-F9C33E30A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9D28E-BC2B-60BA-2760-51EB80EF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9F91B-0776-EEA6-B837-E7EAF2B4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A3E02-A283-E9B6-4A31-7D624330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57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A0F13-C2C2-92B4-7E1D-8F2F4092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F4200-CD59-D310-ECFA-41A844FE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344D-3A3E-011D-07C1-EA4454CD5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81F1-86F5-41DF-8739-F447047A7FAE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245D6-4B6A-097E-B020-4F5EE7C57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BE6B4-2060-E969-E4C8-8687D8759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7402-696E-4C7F-B7C6-5FCD3FBC04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8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7241-FB7C-9A54-39C0-A414388B8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79" y="464127"/>
            <a:ext cx="6584741" cy="488460"/>
          </a:xfrm>
          <a:solidFill>
            <a:srgbClr val="6BEC5A"/>
          </a:solidFill>
        </p:spPr>
        <p:txBody>
          <a:bodyPr>
            <a:noAutofit/>
          </a:bodyPr>
          <a:lstStyle/>
          <a:p>
            <a:r>
              <a:rPr lang="es-ES" sz="3000" b="1" dirty="0">
                <a:solidFill>
                  <a:srgbClr val="BA2083"/>
                </a:solidFill>
              </a:rPr>
              <a:t>The </a:t>
            </a:r>
            <a:r>
              <a:rPr lang="es-ES" sz="3000" b="1" dirty="0" err="1">
                <a:solidFill>
                  <a:srgbClr val="BA2083"/>
                </a:solidFill>
              </a:rPr>
              <a:t>changing</a:t>
            </a:r>
            <a:r>
              <a:rPr lang="es-ES" sz="3000" b="1" dirty="0">
                <a:solidFill>
                  <a:srgbClr val="BA2083"/>
                </a:solidFill>
              </a:rPr>
              <a:t> </a:t>
            </a:r>
            <a:r>
              <a:rPr lang="es-ES" sz="3000" b="1" dirty="0" err="1">
                <a:solidFill>
                  <a:srgbClr val="BA2083"/>
                </a:solidFill>
              </a:rPr>
              <a:t>face</a:t>
            </a:r>
            <a:r>
              <a:rPr lang="es-ES" sz="3000" b="1" dirty="0">
                <a:solidFill>
                  <a:srgbClr val="BA2083"/>
                </a:solidFill>
              </a:rPr>
              <a:t> </a:t>
            </a:r>
            <a:r>
              <a:rPr lang="es-ES" sz="3000" b="1" dirty="0" err="1">
                <a:solidFill>
                  <a:srgbClr val="BA2083"/>
                </a:solidFill>
              </a:rPr>
              <a:t>of</a:t>
            </a:r>
            <a:r>
              <a:rPr lang="es-ES" sz="3000" b="1" dirty="0">
                <a:solidFill>
                  <a:srgbClr val="BA2083"/>
                </a:solidFill>
              </a:rPr>
              <a:t> abortion in Mexico 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64D8D79-F618-E276-B453-E543A77A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1F80C-84DE-9AB5-6F7B-421864E1F2D6}"/>
              </a:ext>
            </a:extLst>
          </p:cNvPr>
          <p:cNvSpPr txBox="1"/>
          <p:nvPr/>
        </p:nvSpPr>
        <p:spPr>
          <a:xfrm>
            <a:off x="267762" y="488663"/>
            <a:ext cx="2562356" cy="984885"/>
          </a:xfrm>
          <a:prstGeom prst="rect">
            <a:avLst/>
          </a:prstGeom>
          <a:solidFill>
            <a:srgbClr val="FFFF99">
              <a:alpha val="72941"/>
            </a:srgbClr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B050"/>
                </a:solidFill>
              </a:rPr>
              <a:t>Objective</a:t>
            </a:r>
            <a:r>
              <a:rPr lang="en-US" sz="1600" dirty="0">
                <a:solidFill>
                  <a:srgbClr val="00B050"/>
                </a:solidFill>
              </a:rPr>
              <a:t>: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We searched for  numbers and characteristics of abortions attended in public  hospitals of MoH in Mexico.  </a:t>
            </a:r>
            <a:endParaRPr 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AF0D5-734A-2C62-5893-FCE0141A65F8}"/>
              </a:ext>
            </a:extLst>
          </p:cNvPr>
          <p:cNvSpPr txBox="1"/>
          <p:nvPr/>
        </p:nvSpPr>
        <p:spPr>
          <a:xfrm>
            <a:off x="267762" y="1569313"/>
            <a:ext cx="2562356" cy="3139321"/>
          </a:xfrm>
          <a:prstGeom prst="rect">
            <a:avLst/>
          </a:prstGeom>
          <a:solidFill>
            <a:srgbClr val="FFCCFF">
              <a:alpha val="50196"/>
            </a:srgbClr>
          </a:solidFill>
          <a:ln w="19050">
            <a:solidFill>
              <a:srgbClr val="BA208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BA2083"/>
                </a:solidFill>
              </a:rPr>
              <a:t>Methods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All ICD-10 codes (O00-O08) and Z303 for legal terminations were included.  Pathologic cases (ectopic and molar pregnancies: O00-O01) and complicated cases (O03 a O07, 4th digit 0,1,2,3,5,6,7,8 and all O08 category) were identified. Our primary outcomes were: numbers and rates of all abortions attended; numbers and rates of complicated abortions by year and by type of complications. </a:t>
            </a:r>
            <a:endParaRPr lang="es-E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BD28E-F138-6F65-B8E2-0C0EB44E6929}"/>
              </a:ext>
            </a:extLst>
          </p:cNvPr>
          <p:cNvSpPr txBox="1"/>
          <p:nvPr/>
        </p:nvSpPr>
        <p:spPr>
          <a:xfrm>
            <a:off x="2887579" y="1054909"/>
            <a:ext cx="9063790" cy="1028808"/>
          </a:xfrm>
          <a:prstGeom prst="rect">
            <a:avLst/>
          </a:prstGeom>
          <a:solidFill>
            <a:srgbClr val="AFFCA2">
              <a:alpha val="50588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B050"/>
                </a:solidFill>
                <a:latin typeface="Calibri" panose="020F0502020204030204"/>
              </a:rPr>
              <a:t>Results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2000-2022, </a:t>
            </a:r>
            <a:r>
              <a:rPr lang="en-US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2,355.226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women were hospitalized for abortion, with the following distribution: uncomplicated abortions: 85.5%; complicated abortions: 7.94%; ectopic &amp; molar: 7.97%; legal terminations: 0.57%. Excluding pathologic cases and LTP, proportion of complicated cases nearly halved over time: 9.85% in 2000 to 5.4% in 2022, with significant changes in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distribution: infections declined, while h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emorrhagic and pathological cases increased. </a:t>
            </a:r>
            <a:endParaRPr lang="es-ES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05129-4791-74CC-EA57-F4E3BCBEF257}"/>
              </a:ext>
            </a:extLst>
          </p:cNvPr>
          <p:cNvSpPr txBox="1"/>
          <p:nvPr/>
        </p:nvSpPr>
        <p:spPr>
          <a:xfrm>
            <a:off x="9603933" y="3429000"/>
            <a:ext cx="2329697" cy="3354765"/>
          </a:xfrm>
          <a:prstGeom prst="rect">
            <a:avLst/>
          </a:prstGeom>
          <a:solidFill>
            <a:srgbClr val="FFCCFF">
              <a:alpha val="50196"/>
            </a:srgbClr>
          </a:solidFill>
          <a:ln>
            <a:solidFill>
              <a:srgbClr val="BA208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BA2083"/>
                </a:solidFill>
              </a:rPr>
              <a:t>Conclusions</a:t>
            </a:r>
            <a:r>
              <a:rPr lang="en-US" sz="1600" dirty="0">
                <a:solidFill>
                  <a:srgbClr val="BA2083"/>
                </a:solidFill>
              </a:rPr>
              <a:t>:</a:t>
            </a:r>
            <a:r>
              <a:rPr lang="en-US" sz="1400" dirty="0">
                <a:solidFill>
                  <a:srgbClr val="BA2083"/>
                </a:solidFill>
              </a:rPr>
              <a:t> </a:t>
            </a:r>
          </a:p>
          <a:p>
            <a:pPr algn="just"/>
            <a:r>
              <a:rPr lang="en-US" sz="1400" dirty="0">
                <a:solidFill>
                  <a:srgbClr val="002060"/>
                </a:solidFill>
              </a:rPr>
              <a:t>In the last 12 years in Mexico, hospitalizations due to abortion declined, and complications, including the most severe ones, decreased significantly; the accuracy  of registration improved.  Both legalization of abortion and  increased access to information, to medical abortion pills and to accompaniment probably contributed to the increased safety of the procedure.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10E8A2-1A96-E079-45F4-92C0BDEC7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29" y="2126303"/>
            <a:ext cx="3347541" cy="12651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CBBBEE-8C39-50CD-9BE8-E696A1316C7D}"/>
              </a:ext>
            </a:extLst>
          </p:cNvPr>
          <p:cNvSpPr txBox="1"/>
          <p:nvPr/>
        </p:nvSpPr>
        <p:spPr>
          <a:xfrm>
            <a:off x="8494456" y="3565943"/>
            <a:ext cx="977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  <a:highlight>
                  <a:srgbClr val="FFFF00"/>
                </a:highlight>
              </a:rPr>
              <a:t>E-Poster </a:t>
            </a:r>
          </a:p>
          <a:p>
            <a:pPr algn="ctr"/>
            <a:r>
              <a:rPr lang="es-ES" b="1" dirty="0" err="1">
                <a:solidFill>
                  <a:schemeClr val="tx2"/>
                </a:solidFill>
                <a:highlight>
                  <a:srgbClr val="FFFF00"/>
                </a:highlight>
              </a:rPr>
              <a:t>N°</a:t>
            </a:r>
            <a:r>
              <a:rPr lang="es-ES" b="1" dirty="0">
                <a:solidFill>
                  <a:schemeClr val="tx2"/>
                </a:solidFill>
                <a:highlight>
                  <a:srgbClr val="FFFF00"/>
                </a:highlight>
              </a:rPr>
              <a:t> 848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25002-9C47-7764-5B6C-E297DE7A547C}"/>
              </a:ext>
            </a:extLst>
          </p:cNvPr>
          <p:cNvSpPr txBox="1"/>
          <p:nvPr/>
        </p:nvSpPr>
        <p:spPr>
          <a:xfrm>
            <a:off x="9529781" y="398170"/>
            <a:ext cx="255146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R. Schiavon, G. Polo</a:t>
            </a:r>
          </a:p>
          <a:p>
            <a:pPr algn="ctr"/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schiavonraffaela1@gmail.com </a:t>
            </a:r>
            <a:endParaRPr lang="es-ES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75823FF-02B5-A498-9F5F-A5D848D5F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122426"/>
              </p:ext>
            </p:extLst>
          </p:nvPr>
        </p:nvGraphicFramePr>
        <p:xfrm>
          <a:off x="267762" y="4770228"/>
          <a:ext cx="2999605" cy="187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1 Gráfico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86769"/>
              </p:ext>
            </p:extLst>
          </p:nvPr>
        </p:nvGraphicFramePr>
        <p:xfrm>
          <a:off x="3037705" y="2160625"/>
          <a:ext cx="5325138" cy="20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39324"/>
              </p:ext>
            </p:extLst>
          </p:nvPr>
        </p:nvGraphicFramePr>
        <p:xfrm>
          <a:off x="3398979" y="4395050"/>
          <a:ext cx="5806027" cy="242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1 CuadroTexto">
            <a:extLst>
              <a:ext uri="{FF2B5EF4-FFF2-40B4-BE49-F238E27FC236}">
                <a16:creationId xmlns:a16="http://schemas.microsoft.com/office/drawing/2014/main" id="{FB0E146A-6770-7647-2F2B-68FD4988EAFC}"/>
              </a:ext>
            </a:extLst>
          </p:cNvPr>
          <p:cNvSpPr txBox="1"/>
          <p:nvPr/>
        </p:nvSpPr>
        <p:spPr>
          <a:xfrm>
            <a:off x="4150580" y="4194791"/>
            <a:ext cx="4612859" cy="2002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00" baseline="0" dirty="0"/>
              <a:t>* </a:t>
            </a:r>
            <a:r>
              <a:rPr lang="es-MX" sz="1000" baseline="0" dirty="0" err="1"/>
              <a:t>Rate</a:t>
            </a:r>
            <a:r>
              <a:rPr lang="es-MX" sz="1000" baseline="0" dirty="0"/>
              <a:t>: </a:t>
            </a:r>
            <a:r>
              <a:rPr lang="es-MX" sz="1000" baseline="0" dirty="0" err="1"/>
              <a:t>Hospitalizations</a:t>
            </a:r>
            <a:r>
              <a:rPr lang="es-MX" sz="1000" baseline="0" dirty="0"/>
              <a:t> </a:t>
            </a:r>
            <a:r>
              <a:rPr lang="es-MX" sz="1000" baseline="0" dirty="0" err="1"/>
              <a:t>by</a:t>
            </a:r>
            <a:r>
              <a:rPr lang="es-MX" sz="1000" baseline="0" dirty="0"/>
              <a:t> </a:t>
            </a:r>
            <a:r>
              <a:rPr lang="es-MX" sz="1000" baseline="0" dirty="0" err="1"/>
              <a:t>types</a:t>
            </a:r>
            <a:r>
              <a:rPr lang="es-MX" sz="1000" baseline="0" dirty="0"/>
              <a:t> </a:t>
            </a:r>
            <a:r>
              <a:rPr lang="es-MX" sz="1000" baseline="0" dirty="0" err="1"/>
              <a:t>of</a:t>
            </a:r>
            <a:r>
              <a:rPr lang="es-MX" sz="1000" baseline="0" dirty="0"/>
              <a:t> </a:t>
            </a:r>
            <a:r>
              <a:rPr lang="es-MX" sz="1000" baseline="0" dirty="0" err="1"/>
              <a:t>complication</a:t>
            </a:r>
            <a:r>
              <a:rPr lang="es-MX" sz="1000" baseline="0" dirty="0"/>
              <a:t> x 100,000 </a:t>
            </a:r>
            <a:r>
              <a:rPr lang="es-MX" sz="1000" baseline="0" dirty="0" err="1"/>
              <a:t>women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44564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296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The changing face of abortion in Mexico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face of abortion in Mexico</dc:title>
  <dc:creator>Raffaela Schiavon</dc:creator>
  <cp:lastModifiedBy>Raffaela Schiavon</cp:lastModifiedBy>
  <cp:revision>25</cp:revision>
  <dcterms:created xsi:type="dcterms:W3CDTF">2023-08-31T22:53:26Z</dcterms:created>
  <dcterms:modified xsi:type="dcterms:W3CDTF">2023-10-04T19:22:13Z</dcterms:modified>
</cp:coreProperties>
</file>