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5" r:id="rId4"/>
    <p:sldId id="297" r:id="rId5"/>
    <p:sldId id="296" r:id="rId6"/>
    <p:sldId id="295" r:id="rId7"/>
    <p:sldId id="289" r:id="rId8"/>
    <p:sldId id="299" r:id="rId9"/>
    <p:sldId id="298" r:id="rId10"/>
    <p:sldId id="301" r:id="rId11"/>
    <p:sldId id="262" r:id="rId12"/>
    <p:sldId id="293" r:id="rId13"/>
    <p:sldId id="300" r:id="rId14"/>
    <p:sldId id="303" r:id="rId15"/>
    <p:sldId id="304" r:id="rId16"/>
    <p:sldId id="291" r:id="rId17"/>
    <p:sldId id="294" r:id="rId18"/>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2570" autoAdjust="0"/>
  </p:normalViewPr>
  <p:slideViewPr>
    <p:cSldViewPr>
      <p:cViewPr varScale="1">
        <p:scale>
          <a:sx n="88" d="100"/>
          <a:sy n="88" d="100"/>
        </p:scale>
        <p:origin x="87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2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0414F-058A-406C-8171-39A9343635B6}" type="datetimeFigureOut">
              <a:rPr lang="es-PE" smtClean="0"/>
              <a:t>23/06/2022</a:t>
            </a:fld>
            <a:endParaRPr lang="es-PE"/>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F3B49-5EB9-4346-AA90-7DD0852020E3}" type="slidenum">
              <a:rPr lang="es-PE" smtClean="0"/>
              <a:t>‹Nº›</a:t>
            </a:fld>
            <a:endParaRPr lang="es-PE"/>
          </a:p>
        </p:txBody>
      </p:sp>
    </p:spTree>
    <p:extLst>
      <p:ext uri="{BB962C8B-B14F-4D97-AF65-F5344CB8AC3E}">
        <p14:creationId xmlns:p14="http://schemas.microsoft.com/office/powerpoint/2010/main" val="1081777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9CFF3B49-5EB9-4346-AA90-7DD0852020E3}" type="slidenum">
              <a:rPr lang="es-PE" smtClean="0"/>
              <a:t>1</a:t>
            </a:fld>
            <a:endParaRPr lang="es-PE"/>
          </a:p>
        </p:txBody>
      </p:sp>
    </p:spTree>
    <p:extLst>
      <p:ext uri="{BB962C8B-B14F-4D97-AF65-F5344CB8AC3E}">
        <p14:creationId xmlns:p14="http://schemas.microsoft.com/office/powerpoint/2010/main" val="136313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ítulo_Celeste">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2051720" y="1563638"/>
            <a:ext cx="6334472" cy="1102519"/>
          </a:xfrm>
        </p:spPr>
        <p:txBody>
          <a:bodyPr/>
          <a:lstStyle>
            <a:lvl1pPr algn="l">
              <a:defRPr>
                <a:solidFill>
                  <a:schemeClr val="tx1">
                    <a:lumMod val="85000"/>
                    <a:lumOff val="15000"/>
                  </a:schemeClr>
                </a:solidFill>
              </a:defRPr>
            </a:lvl1p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endParaRPr lang="es-PE" dirty="0"/>
          </a:p>
        </p:txBody>
      </p:sp>
      <p:sp>
        <p:nvSpPr>
          <p:cNvPr id="3" name="2 Subtítulo"/>
          <p:cNvSpPr>
            <a:spLocks noGrp="1"/>
          </p:cNvSpPr>
          <p:nvPr>
            <p:ph type="subTitle" idx="1" hasCustomPrompt="1"/>
          </p:nvPr>
        </p:nvSpPr>
        <p:spPr>
          <a:xfrm>
            <a:off x="2123728" y="2715766"/>
            <a:ext cx="5040560" cy="1314450"/>
          </a:xfrm>
        </p:spPr>
        <p:txBody>
          <a:bodyPr/>
          <a:lstStyle>
            <a:lvl1pPr marL="0" indent="0" algn="l">
              <a:buNone/>
              <a:defRPr sz="32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PE" sz="2800" dirty="0">
                <a:solidFill>
                  <a:schemeClr val="tx1">
                    <a:lumMod val="65000"/>
                    <a:lumOff val="35000"/>
                  </a:schemeClr>
                </a:solidFill>
                <a:latin typeface="Avalon" pitchFamily="2" charset="0"/>
              </a:rPr>
              <a:t>Subtítulo 1</a:t>
            </a:r>
          </a:p>
        </p:txBody>
      </p:sp>
      <p:sp>
        <p:nvSpPr>
          <p:cNvPr id="4" name="3 Marcador de fecha"/>
          <p:cNvSpPr>
            <a:spLocks noGrp="1"/>
          </p:cNvSpPr>
          <p:nvPr>
            <p:ph type="dt" sz="half" idx="10"/>
          </p:nvPr>
        </p:nvSpPr>
        <p:spPr/>
        <p:txBody>
          <a:bodyPr/>
          <a:lstStyle/>
          <a:p>
            <a:fld id="{F6E0D9F4-DAF8-466D-83C0-A19EF8EFC253}" type="datetimeFigureOut">
              <a:rPr lang="es-PE" smtClean="0"/>
              <a:t>23/06/2022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Tree>
    <p:extLst>
      <p:ext uri="{BB962C8B-B14F-4D97-AF65-F5344CB8AC3E}">
        <p14:creationId xmlns:p14="http://schemas.microsoft.com/office/powerpoint/2010/main" val="329068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Gris">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2051745" y="1642492"/>
            <a:ext cx="6120655" cy="1001266"/>
          </a:xfrm>
        </p:spPr>
        <p:txBody>
          <a:bodyPr/>
          <a:lstStyle>
            <a:lvl1pPr>
              <a:defRPr>
                <a:solidFill>
                  <a:schemeClr val="bg1"/>
                </a:solidFill>
              </a:defRPr>
            </a:lvl1p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endParaRPr lang="es-PE" dirty="0"/>
          </a:p>
        </p:txBody>
      </p:sp>
      <p:sp>
        <p:nvSpPr>
          <p:cNvPr id="3" name="2 Marcador de contenido"/>
          <p:cNvSpPr>
            <a:spLocks noGrp="1"/>
          </p:cNvSpPr>
          <p:nvPr>
            <p:ph idx="1" hasCustomPrompt="1"/>
          </p:nvPr>
        </p:nvSpPr>
        <p:spPr/>
        <p:txBody>
          <a:bodyPr/>
          <a:lstStyle>
            <a:lvl1pPr>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s-PE" sz="2800" dirty="0">
                <a:solidFill>
                  <a:schemeClr val="tx1">
                    <a:lumMod val="65000"/>
                    <a:lumOff val="35000"/>
                  </a:schemeClr>
                </a:solidFill>
                <a:latin typeface="Avalon" pitchFamily="2" charset="0"/>
              </a:rPr>
              <a:t>Subtítulo 1</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3 Marcador de fecha"/>
          <p:cNvSpPr>
            <a:spLocks noGrp="1"/>
          </p:cNvSpPr>
          <p:nvPr>
            <p:ph type="dt" sz="half" idx="10"/>
          </p:nvPr>
        </p:nvSpPr>
        <p:spPr/>
        <p:txBody>
          <a:bodyPr/>
          <a:lstStyle/>
          <a:p>
            <a:fld id="{F6E0D9F4-DAF8-466D-83C0-A19EF8EFC253}" type="datetimeFigureOut">
              <a:rPr lang="es-PE" smtClean="0"/>
              <a:t>23/06/2022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Tree>
    <p:extLst>
      <p:ext uri="{BB962C8B-B14F-4D97-AF65-F5344CB8AC3E}">
        <p14:creationId xmlns:p14="http://schemas.microsoft.com/office/powerpoint/2010/main" val="358224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Texto y Objeto">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1518345" y="267494"/>
            <a:ext cx="7086103" cy="501799"/>
          </a:xfrm>
        </p:spPr>
        <p:txBody>
          <a:bodyPr>
            <a:noAutofit/>
          </a:bodyPr>
          <a:lstStyle>
            <a:lvl1pPr>
              <a:defRPr sz="2800" b="0">
                <a:solidFill>
                  <a:schemeClr val="tx1">
                    <a:lumMod val="50000"/>
                    <a:lumOff val="50000"/>
                  </a:schemeClr>
                </a:solidFill>
                <a:latin typeface="Avalon" pitchFamily="2" charset="0"/>
              </a:defRPr>
            </a:lvl1pPr>
          </a:lstStyle>
          <a:p>
            <a:r>
              <a:rPr lang="es-PE" sz="2800" dirty="0">
                <a:solidFill>
                  <a:schemeClr val="tx1">
                    <a:lumMod val="50000"/>
                    <a:lumOff val="50000"/>
                  </a:schemeClr>
                </a:solidFill>
                <a:latin typeface="Avalon" pitchFamily="2" charset="0"/>
              </a:rPr>
              <a:t>Título de la sección</a:t>
            </a:r>
          </a:p>
        </p:txBody>
      </p:sp>
      <p:sp>
        <p:nvSpPr>
          <p:cNvPr id="4" name="3 Marcador de contenido"/>
          <p:cNvSpPr>
            <a:spLocks noGrp="1"/>
          </p:cNvSpPr>
          <p:nvPr>
            <p:ph sz="half" idx="2" hasCustomPrompt="1"/>
          </p:nvPr>
        </p:nvSpPr>
        <p:spPr>
          <a:xfrm>
            <a:off x="5724128" y="1131590"/>
            <a:ext cx="2880320" cy="3240360"/>
          </a:xfrm>
        </p:spPr>
        <p:txBody>
          <a:bodyPr>
            <a:noAutofit/>
          </a:bodyPr>
          <a:lstStyle>
            <a:lvl1pPr algn="l">
              <a:defRPr sz="2800"/>
            </a:lvl1pPr>
            <a:lvl2pPr marL="457200" marR="0" indent="0" algn="l" defTabSz="914400" rtl="0" eaLnBrk="1" fontAlgn="auto" latinLnBrk="0" hangingPunct="1">
              <a:lnSpc>
                <a:spcPct val="100000"/>
              </a:lnSpc>
              <a:spcBef>
                <a:spcPct val="20000"/>
              </a:spcBef>
              <a:spcAft>
                <a:spcPts val="0"/>
              </a:spcAft>
              <a:buClrTx/>
              <a:buSzTx/>
              <a:buFontTx/>
              <a:buNone/>
              <a:tabLst/>
              <a:defRPr sz="1600" baseline="0">
                <a:solidFill>
                  <a:schemeClr val="tx1">
                    <a:lumMod val="50000"/>
                    <a:lumOff val="50000"/>
                  </a:schemeClr>
                </a:solidFill>
                <a:latin typeface="Avalon" pitchFamily="2" charset="0"/>
              </a:defRPr>
            </a:lvl2pPr>
            <a:lvl3pPr marL="1143000" indent="-228600" algn="l">
              <a:buFontTx/>
              <a:buBlip>
                <a:blip r:embed="rId3"/>
              </a:buBlip>
              <a:defRPr sz="1400">
                <a:solidFill>
                  <a:schemeClr val="tx1">
                    <a:lumMod val="65000"/>
                    <a:lumOff val="35000"/>
                  </a:schemeClr>
                </a:solidFill>
                <a:latin typeface="Avalon" pitchFamily="2" charset="0"/>
              </a:defRPr>
            </a:lvl3pPr>
            <a:lvl4pPr marL="1600200" indent="-228600" algn="l">
              <a:buFontTx/>
              <a:buBlip>
                <a:blip r:embed="rId4"/>
              </a:buBlip>
              <a:defRPr sz="1200">
                <a:solidFill>
                  <a:schemeClr val="tx1">
                    <a:lumMod val="65000"/>
                    <a:lumOff val="35000"/>
                  </a:schemeClr>
                </a:solidFill>
                <a:latin typeface="Avalon" pitchFamily="2" charset="0"/>
              </a:defRPr>
            </a:lvl4pPr>
            <a:lvl5pPr marL="2057400" indent="-228600" algn="l">
              <a:buFontTx/>
              <a:buBlip>
                <a:blip r:embed="rId5"/>
              </a:buBlip>
              <a:defRPr sz="1200">
                <a:solidFill>
                  <a:schemeClr val="tx1">
                    <a:lumMod val="65000"/>
                    <a:lumOff val="35000"/>
                  </a:schemeClr>
                </a:solidFill>
                <a:latin typeface="Avalon" pitchFamily="2" charset="0"/>
              </a:defRPr>
            </a:lvl5pPr>
            <a:lvl6pPr>
              <a:defRPr sz="1800"/>
            </a:lvl6pPr>
            <a:lvl7pPr>
              <a:defRPr sz="1800"/>
            </a:lvl7pPr>
            <a:lvl8pPr>
              <a:defRPr sz="1800"/>
            </a:lvl8pPr>
            <a:lvl9pPr>
              <a:defRPr sz="1800"/>
            </a:lvl9pPr>
          </a:lstStyle>
          <a:p>
            <a:pPr marL="457200" marR="0" lvl="1" indent="0" algn="l" defTabSz="914400" rtl="0" eaLnBrk="1" fontAlgn="auto" latinLnBrk="0" hangingPunct="1">
              <a:lnSpc>
                <a:spcPct val="100000"/>
              </a:lnSpc>
              <a:spcBef>
                <a:spcPct val="20000"/>
              </a:spcBef>
              <a:spcAft>
                <a:spcPts val="0"/>
              </a:spcAft>
              <a:buClrTx/>
              <a:buSzTx/>
              <a:buFontTx/>
              <a:buNone/>
              <a:tabLst/>
              <a:defRPr/>
            </a:pPr>
            <a:r>
              <a:rPr lang="es-PE" dirty="0"/>
              <a:t>Agregar objetos, gráficos</a:t>
            </a:r>
          </a:p>
          <a:p>
            <a:pPr lvl="1"/>
            <a:endParaRPr lang="es-PE" dirty="0"/>
          </a:p>
        </p:txBody>
      </p:sp>
      <p:sp>
        <p:nvSpPr>
          <p:cNvPr id="9" name="3 Marcador de texto"/>
          <p:cNvSpPr>
            <a:spLocks noGrp="1"/>
          </p:cNvSpPr>
          <p:nvPr>
            <p:ph type="body" sz="half" idx="13" hasCustomPrompt="1"/>
          </p:nvPr>
        </p:nvSpPr>
        <p:spPr>
          <a:xfrm>
            <a:off x="1475656" y="1131590"/>
            <a:ext cx="4032448" cy="3240360"/>
          </a:xfrm>
        </p:spPr>
        <p:txBody>
          <a:bodyPr>
            <a:normAutofit/>
          </a:bodyPr>
          <a:lstStyle>
            <a:lvl1pPr marL="0" indent="0">
              <a:buFontTx/>
              <a:buNone/>
              <a:defRPr sz="1600">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p>
        </p:txBody>
      </p:sp>
      <p:sp>
        <p:nvSpPr>
          <p:cNvPr id="10" name="9 Marcador de fecha"/>
          <p:cNvSpPr>
            <a:spLocks noGrp="1"/>
          </p:cNvSpPr>
          <p:nvPr>
            <p:ph type="dt" sz="half" idx="14"/>
          </p:nvPr>
        </p:nvSpPr>
        <p:spPr/>
        <p:txBody>
          <a:bodyPr/>
          <a:lstStyle/>
          <a:p>
            <a:fld id="{F6E0D9F4-DAF8-466D-83C0-A19EF8EFC253}" type="datetimeFigureOut">
              <a:rPr lang="es-PE" smtClean="0"/>
              <a:pPr/>
              <a:t>23/06/2022</a:t>
            </a:fld>
            <a:endParaRPr lang="es-PE" dirty="0"/>
          </a:p>
        </p:txBody>
      </p:sp>
      <p:sp>
        <p:nvSpPr>
          <p:cNvPr id="11" name="10 Marcador de pie de página"/>
          <p:cNvSpPr>
            <a:spLocks noGrp="1"/>
          </p:cNvSpPr>
          <p:nvPr>
            <p:ph type="ftr" sz="quarter" idx="15"/>
          </p:nvPr>
        </p:nvSpPr>
        <p:spPr/>
        <p:txBody>
          <a:bodyPr/>
          <a:lstStyle/>
          <a:p>
            <a:endParaRPr lang="es-PE" dirty="0"/>
          </a:p>
        </p:txBody>
      </p:sp>
      <p:sp>
        <p:nvSpPr>
          <p:cNvPr id="12" name="11 Marcador de número de diapositiva"/>
          <p:cNvSpPr>
            <a:spLocks noGrp="1"/>
          </p:cNvSpPr>
          <p:nvPr>
            <p:ph type="sldNum" sz="quarter" idx="16"/>
          </p:nvPr>
        </p:nvSpPr>
        <p:spPr/>
        <p:txBody>
          <a:bodyPr/>
          <a:lstStyle/>
          <a:p>
            <a:fld id="{F3329153-BFED-4DA3-873F-CBD7CBCB14E6}" type="slidenum">
              <a:rPr lang="es-PE" smtClean="0"/>
              <a:pPr/>
              <a:t>‹Nº›</a:t>
            </a:fld>
            <a:endParaRPr lang="es-PE"/>
          </a:p>
        </p:txBody>
      </p:sp>
    </p:spTree>
    <p:extLst>
      <p:ext uri="{BB962C8B-B14F-4D97-AF65-F5344CB8AC3E}">
        <p14:creationId xmlns:p14="http://schemas.microsoft.com/office/powerpoint/2010/main" val="424353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Textos">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1518345" y="267494"/>
            <a:ext cx="7086103" cy="501799"/>
          </a:xfrm>
        </p:spPr>
        <p:txBody>
          <a:bodyPr>
            <a:noAutofit/>
          </a:bodyPr>
          <a:lstStyle>
            <a:lvl1pPr>
              <a:defRPr sz="2800" b="0">
                <a:solidFill>
                  <a:schemeClr val="tx1">
                    <a:lumMod val="50000"/>
                    <a:lumOff val="50000"/>
                  </a:schemeClr>
                </a:solidFill>
                <a:latin typeface="Avalon" pitchFamily="2" charset="0"/>
              </a:defRPr>
            </a:lvl1pPr>
          </a:lstStyle>
          <a:p>
            <a:r>
              <a:rPr lang="es-PE" sz="2800" dirty="0">
                <a:solidFill>
                  <a:schemeClr val="tx1">
                    <a:lumMod val="50000"/>
                    <a:lumOff val="50000"/>
                  </a:schemeClr>
                </a:solidFill>
                <a:latin typeface="Avalon" pitchFamily="2" charset="0"/>
              </a:rPr>
              <a:t>Título de la sección</a:t>
            </a:r>
          </a:p>
        </p:txBody>
      </p:sp>
      <p:sp>
        <p:nvSpPr>
          <p:cNvPr id="9" name="3 Marcador de texto"/>
          <p:cNvSpPr>
            <a:spLocks noGrp="1"/>
          </p:cNvSpPr>
          <p:nvPr>
            <p:ph type="body" sz="half" idx="13" hasCustomPrompt="1"/>
          </p:nvPr>
        </p:nvSpPr>
        <p:spPr>
          <a:xfrm>
            <a:off x="1475656" y="1131590"/>
            <a:ext cx="3497486" cy="3240360"/>
          </a:xfrm>
        </p:spPr>
        <p:txBody>
          <a:bodyPr>
            <a:normAutofit/>
          </a:bodyPr>
          <a:lstStyle>
            <a:lvl1pPr marL="0" indent="0">
              <a:buFontTx/>
              <a:buNone/>
              <a:defRPr sz="1600">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p>
        </p:txBody>
      </p:sp>
      <p:sp>
        <p:nvSpPr>
          <p:cNvPr id="10" name="9 Marcador de fecha"/>
          <p:cNvSpPr>
            <a:spLocks noGrp="1"/>
          </p:cNvSpPr>
          <p:nvPr>
            <p:ph type="dt" sz="half" idx="14"/>
          </p:nvPr>
        </p:nvSpPr>
        <p:spPr/>
        <p:txBody>
          <a:bodyPr/>
          <a:lstStyle/>
          <a:p>
            <a:fld id="{F6E0D9F4-DAF8-466D-83C0-A19EF8EFC253}" type="datetimeFigureOut">
              <a:rPr lang="es-PE" smtClean="0"/>
              <a:pPr/>
              <a:t>23/06/2022</a:t>
            </a:fld>
            <a:endParaRPr lang="es-PE" dirty="0"/>
          </a:p>
        </p:txBody>
      </p:sp>
      <p:sp>
        <p:nvSpPr>
          <p:cNvPr id="11" name="10 Marcador de pie de página"/>
          <p:cNvSpPr>
            <a:spLocks noGrp="1"/>
          </p:cNvSpPr>
          <p:nvPr>
            <p:ph type="ftr" sz="quarter" idx="15"/>
          </p:nvPr>
        </p:nvSpPr>
        <p:spPr/>
        <p:txBody>
          <a:bodyPr/>
          <a:lstStyle/>
          <a:p>
            <a:endParaRPr lang="es-PE" dirty="0"/>
          </a:p>
        </p:txBody>
      </p:sp>
      <p:sp>
        <p:nvSpPr>
          <p:cNvPr id="12" name="11 Marcador de número de diapositiva"/>
          <p:cNvSpPr>
            <a:spLocks noGrp="1"/>
          </p:cNvSpPr>
          <p:nvPr>
            <p:ph type="sldNum" sz="quarter" idx="16"/>
          </p:nvPr>
        </p:nvSpPr>
        <p:spPr/>
        <p:txBody>
          <a:bodyPr/>
          <a:lstStyle/>
          <a:p>
            <a:fld id="{F3329153-BFED-4DA3-873F-CBD7CBCB14E6}" type="slidenum">
              <a:rPr lang="es-PE" smtClean="0"/>
              <a:pPr/>
              <a:t>‹Nº›</a:t>
            </a:fld>
            <a:endParaRPr lang="es-PE"/>
          </a:p>
        </p:txBody>
      </p:sp>
      <p:sp>
        <p:nvSpPr>
          <p:cNvPr id="13" name="3 Marcador de texto"/>
          <p:cNvSpPr>
            <a:spLocks noGrp="1"/>
          </p:cNvSpPr>
          <p:nvPr>
            <p:ph type="body" sz="half" idx="17" hasCustomPrompt="1"/>
          </p:nvPr>
        </p:nvSpPr>
        <p:spPr>
          <a:xfrm>
            <a:off x="5148064" y="1131590"/>
            <a:ext cx="3497486" cy="3240360"/>
          </a:xfrm>
        </p:spPr>
        <p:txBody>
          <a:bodyPr>
            <a:normAutofit/>
          </a:bodyPr>
          <a:lstStyle>
            <a:lvl1pPr marL="0" indent="0">
              <a:buFontTx/>
              <a:buNone/>
              <a:defRPr sz="1600">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p>
        </p:txBody>
      </p:sp>
    </p:spTree>
    <p:extLst>
      <p:ext uri="{BB962C8B-B14F-4D97-AF65-F5344CB8AC3E}">
        <p14:creationId xmlns:p14="http://schemas.microsoft.com/office/powerpoint/2010/main" val="113791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Texto">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title" hasCustomPrompt="1"/>
          </p:nvPr>
        </p:nvSpPr>
        <p:spPr>
          <a:xfrm>
            <a:off x="1518345" y="267494"/>
            <a:ext cx="7086103" cy="501799"/>
          </a:xfrm>
        </p:spPr>
        <p:txBody>
          <a:bodyPr>
            <a:noAutofit/>
          </a:bodyPr>
          <a:lstStyle>
            <a:lvl1pPr>
              <a:defRPr sz="2800" b="0">
                <a:solidFill>
                  <a:schemeClr val="tx1">
                    <a:lumMod val="50000"/>
                    <a:lumOff val="50000"/>
                  </a:schemeClr>
                </a:solidFill>
                <a:latin typeface="Avalon" pitchFamily="2" charset="0"/>
              </a:defRPr>
            </a:lvl1pPr>
          </a:lstStyle>
          <a:p>
            <a:r>
              <a:rPr lang="es-PE" sz="2800" dirty="0">
                <a:solidFill>
                  <a:schemeClr val="tx1">
                    <a:lumMod val="50000"/>
                    <a:lumOff val="50000"/>
                  </a:schemeClr>
                </a:solidFill>
                <a:latin typeface="Avalon" pitchFamily="2" charset="0"/>
              </a:rPr>
              <a:t>Título de la sección</a:t>
            </a:r>
          </a:p>
        </p:txBody>
      </p:sp>
      <p:sp>
        <p:nvSpPr>
          <p:cNvPr id="9" name="3 Marcador de texto"/>
          <p:cNvSpPr>
            <a:spLocks noGrp="1"/>
          </p:cNvSpPr>
          <p:nvPr>
            <p:ph type="body" sz="half" idx="13" hasCustomPrompt="1"/>
          </p:nvPr>
        </p:nvSpPr>
        <p:spPr>
          <a:xfrm>
            <a:off x="1475656" y="1131590"/>
            <a:ext cx="6624736" cy="3240360"/>
          </a:xfrm>
        </p:spPr>
        <p:txBody>
          <a:bodyPr>
            <a:normAutofit/>
          </a:bodyPr>
          <a:lstStyle>
            <a:lvl1pPr marL="0" indent="0">
              <a:buNone/>
              <a:defRPr sz="1600">
                <a:solidFill>
                  <a:schemeClr val="tx1"/>
                </a:solidFill>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endParaRPr lang="es-PE" dirty="0"/>
          </a:p>
        </p:txBody>
      </p:sp>
      <p:sp>
        <p:nvSpPr>
          <p:cNvPr id="10" name="9 Marcador de fecha"/>
          <p:cNvSpPr>
            <a:spLocks noGrp="1"/>
          </p:cNvSpPr>
          <p:nvPr>
            <p:ph type="dt" sz="half" idx="14"/>
          </p:nvPr>
        </p:nvSpPr>
        <p:spPr/>
        <p:txBody>
          <a:bodyPr/>
          <a:lstStyle/>
          <a:p>
            <a:fld id="{F6E0D9F4-DAF8-466D-83C0-A19EF8EFC253}" type="datetimeFigureOut">
              <a:rPr lang="es-PE" smtClean="0"/>
              <a:pPr/>
              <a:t>23/06/2022</a:t>
            </a:fld>
            <a:endParaRPr lang="es-PE" dirty="0"/>
          </a:p>
        </p:txBody>
      </p:sp>
      <p:sp>
        <p:nvSpPr>
          <p:cNvPr id="11" name="10 Marcador de pie de página"/>
          <p:cNvSpPr>
            <a:spLocks noGrp="1"/>
          </p:cNvSpPr>
          <p:nvPr>
            <p:ph type="ftr" sz="quarter" idx="15"/>
          </p:nvPr>
        </p:nvSpPr>
        <p:spPr/>
        <p:txBody>
          <a:bodyPr/>
          <a:lstStyle/>
          <a:p>
            <a:endParaRPr lang="es-PE" dirty="0"/>
          </a:p>
        </p:txBody>
      </p:sp>
      <p:sp>
        <p:nvSpPr>
          <p:cNvPr id="12" name="11 Marcador de número de diapositiva"/>
          <p:cNvSpPr>
            <a:spLocks noGrp="1"/>
          </p:cNvSpPr>
          <p:nvPr>
            <p:ph type="sldNum" sz="quarter" idx="16"/>
          </p:nvPr>
        </p:nvSpPr>
        <p:spPr/>
        <p:txBody>
          <a:bodyPr/>
          <a:lstStyle/>
          <a:p>
            <a:fld id="{F3329153-BFED-4DA3-873F-CBD7CBCB14E6}" type="slidenum">
              <a:rPr lang="es-PE" smtClean="0"/>
              <a:pPr/>
              <a:t>‹Nº›</a:t>
            </a:fld>
            <a:endParaRPr lang="es-PE"/>
          </a:p>
        </p:txBody>
      </p:sp>
    </p:spTree>
    <p:extLst>
      <p:ext uri="{BB962C8B-B14F-4D97-AF65-F5344CB8AC3E}">
        <p14:creationId xmlns:p14="http://schemas.microsoft.com/office/powerpoint/2010/main" val="112932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y Objeto">
    <p:spTree>
      <p:nvGrpSpPr>
        <p:cNvPr id="1" name=""/>
        <p:cNvGrpSpPr/>
        <p:nvPr/>
      </p:nvGrpSpPr>
      <p:grpSpPr>
        <a:xfrm>
          <a:off x="0" y="0"/>
          <a:ext cx="0" cy="0"/>
          <a:chOff x="0" y="0"/>
          <a:chExt cx="0" cy="0"/>
        </a:xfrm>
      </p:grpSpPr>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6 Marcador de fecha"/>
          <p:cNvSpPr>
            <a:spLocks noGrp="1"/>
          </p:cNvSpPr>
          <p:nvPr>
            <p:ph type="dt" sz="half" idx="10"/>
          </p:nvPr>
        </p:nvSpPr>
        <p:spPr/>
        <p:txBody>
          <a:bodyPr/>
          <a:lstStyle/>
          <a:p>
            <a:fld id="{F6E0D9F4-DAF8-466D-83C0-A19EF8EFC253}" type="datetimeFigureOut">
              <a:rPr lang="es-PE" smtClean="0"/>
              <a:t>23/06/2022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14" name="3 Marcador de texto"/>
          <p:cNvSpPr>
            <a:spLocks noGrp="1"/>
          </p:cNvSpPr>
          <p:nvPr>
            <p:ph type="body" sz="half" idx="13" hasCustomPrompt="1"/>
          </p:nvPr>
        </p:nvSpPr>
        <p:spPr>
          <a:xfrm>
            <a:off x="1475656" y="555526"/>
            <a:ext cx="4032448" cy="3816424"/>
          </a:xfrm>
        </p:spPr>
        <p:txBody>
          <a:bodyPr>
            <a:normAutofit/>
          </a:bodyPr>
          <a:lstStyle>
            <a:lvl1pPr marL="0" indent="0">
              <a:buNone/>
              <a:defRPr sz="1600">
                <a:solidFill>
                  <a:schemeClr val="tx1"/>
                </a:solidFill>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endParaRPr lang="es-PE" dirty="0"/>
          </a:p>
        </p:txBody>
      </p:sp>
      <p:sp>
        <p:nvSpPr>
          <p:cNvPr id="18" name="3 Marcador de contenido"/>
          <p:cNvSpPr>
            <a:spLocks noGrp="1"/>
          </p:cNvSpPr>
          <p:nvPr>
            <p:ph sz="half" idx="2" hasCustomPrompt="1"/>
          </p:nvPr>
        </p:nvSpPr>
        <p:spPr>
          <a:xfrm>
            <a:off x="5724128" y="555526"/>
            <a:ext cx="2880320" cy="3816424"/>
          </a:xfrm>
        </p:spPr>
        <p:txBody>
          <a:bodyPr>
            <a:noAutofit/>
          </a:bodyPr>
          <a:lstStyle>
            <a:lvl1pPr algn="l">
              <a:defRPr sz="2800"/>
            </a:lvl1pPr>
            <a:lvl2pPr marL="457200" indent="0" algn="l">
              <a:buFontTx/>
              <a:buNone/>
              <a:defRPr sz="1600" baseline="0">
                <a:solidFill>
                  <a:schemeClr val="tx1">
                    <a:lumMod val="50000"/>
                    <a:lumOff val="50000"/>
                  </a:schemeClr>
                </a:solidFill>
                <a:latin typeface="Avalon" pitchFamily="2" charset="0"/>
              </a:defRPr>
            </a:lvl2pPr>
            <a:lvl3pPr marL="1143000" indent="-228600" algn="l">
              <a:buFontTx/>
              <a:buBlip>
                <a:blip r:embed="rId3"/>
              </a:buBlip>
              <a:defRPr sz="1400">
                <a:solidFill>
                  <a:schemeClr val="tx1">
                    <a:lumMod val="65000"/>
                    <a:lumOff val="35000"/>
                  </a:schemeClr>
                </a:solidFill>
                <a:latin typeface="Avalon" pitchFamily="2" charset="0"/>
              </a:defRPr>
            </a:lvl3pPr>
            <a:lvl4pPr marL="1600200" indent="-228600" algn="l">
              <a:buFontTx/>
              <a:buBlip>
                <a:blip r:embed="rId4"/>
              </a:buBlip>
              <a:defRPr sz="1200">
                <a:solidFill>
                  <a:schemeClr val="tx1">
                    <a:lumMod val="65000"/>
                    <a:lumOff val="35000"/>
                  </a:schemeClr>
                </a:solidFill>
                <a:latin typeface="Avalon" pitchFamily="2" charset="0"/>
              </a:defRPr>
            </a:lvl4pPr>
            <a:lvl5pPr marL="2057400" indent="-228600" algn="l">
              <a:buFontTx/>
              <a:buBlip>
                <a:blip r:embed="rId5"/>
              </a:buBlip>
              <a:defRPr sz="1200">
                <a:solidFill>
                  <a:schemeClr val="tx1">
                    <a:lumMod val="65000"/>
                    <a:lumOff val="35000"/>
                  </a:schemeClr>
                </a:solidFill>
                <a:latin typeface="Avalon" pitchFamily="2" charset="0"/>
              </a:defRPr>
            </a:lvl5pPr>
            <a:lvl6pPr>
              <a:defRPr sz="1800"/>
            </a:lvl6pPr>
            <a:lvl7pPr>
              <a:defRPr sz="1800"/>
            </a:lvl7pPr>
            <a:lvl8pPr>
              <a:defRPr sz="1800"/>
            </a:lvl8pPr>
            <a:lvl9pPr>
              <a:defRPr sz="1800"/>
            </a:lvl9pPr>
          </a:lstStyle>
          <a:p>
            <a:pPr lvl="1"/>
            <a:r>
              <a:rPr lang="es-PE" dirty="0"/>
              <a:t>Agregar objetos, gráficos</a:t>
            </a:r>
          </a:p>
        </p:txBody>
      </p:sp>
    </p:spTree>
    <p:extLst>
      <p:ext uri="{BB962C8B-B14F-4D97-AF65-F5344CB8AC3E}">
        <p14:creationId xmlns:p14="http://schemas.microsoft.com/office/powerpoint/2010/main" val="214272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exto">
    <p:spTree>
      <p:nvGrpSpPr>
        <p:cNvPr id="1" name=""/>
        <p:cNvGrpSpPr/>
        <p:nvPr/>
      </p:nvGrpSpPr>
      <p:grpSpPr>
        <a:xfrm>
          <a:off x="0" y="0"/>
          <a:ext cx="0" cy="0"/>
          <a:chOff x="0" y="0"/>
          <a:chExt cx="0" cy="0"/>
        </a:xfrm>
      </p:grpSpPr>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6 Marcador de fecha"/>
          <p:cNvSpPr>
            <a:spLocks noGrp="1"/>
          </p:cNvSpPr>
          <p:nvPr>
            <p:ph type="dt" sz="half" idx="10"/>
          </p:nvPr>
        </p:nvSpPr>
        <p:spPr/>
        <p:txBody>
          <a:bodyPr/>
          <a:lstStyle/>
          <a:p>
            <a:fld id="{F6E0D9F4-DAF8-466D-83C0-A19EF8EFC253}" type="datetimeFigureOut">
              <a:rPr lang="es-PE" smtClean="0"/>
              <a:t>23/06/2022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14" name="3 Marcador de texto"/>
          <p:cNvSpPr>
            <a:spLocks noGrp="1"/>
          </p:cNvSpPr>
          <p:nvPr>
            <p:ph type="body" sz="half" idx="13" hasCustomPrompt="1"/>
          </p:nvPr>
        </p:nvSpPr>
        <p:spPr>
          <a:xfrm>
            <a:off x="1475656" y="555526"/>
            <a:ext cx="6624736" cy="3816424"/>
          </a:xfrm>
        </p:spPr>
        <p:txBody>
          <a:bodyPr>
            <a:normAutofit/>
          </a:bodyPr>
          <a:lstStyle>
            <a:lvl1pPr marL="0" indent="0">
              <a:buNone/>
              <a:defRPr sz="1600">
                <a:solidFill>
                  <a:schemeClr val="tx1"/>
                </a:solidFill>
                <a:latin typeface="Avalon"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PE" sz="1400" dirty="0"/>
              <a:t>Cuerpo de texto</a:t>
            </a:r>
            <a:endParaRPr lang="es-PE" dirty="0"/>
          </a:p>
        </p:txBody>
      </p:sp>
    </p:spTree>
    <p:extLst>
      <p:ext uri="{BB962C8B-B14F-4D97-AF65-F5344CB8AC3E}">
        <p14:creationId xmlns:p14="http://schemas.microsoft.com/office/powerpoint/2010/main" val="301348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Objeto">
    <p:spTree>
      <p:nvGrpSpPr>
        <p:cNvPr id="1" name=""/>
        <p:cNvGrpSpPr/>
        <p:nvPr/>
      </p:nvGrpSpPr>
      <p:grpSpPr>
        <a:xfrm>
          <a:off x="0" y="0"/>
          <a:ext cx="0" cy="0"/>
          <a:chOff x="0" y="0"/>
          <a:chExt cx="0" cy="0"/>
        </a:xfrm>
      </p:grpSpPr>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6 Marcador de fecha"/>
          <p:cNvSpPr>
            <a:spLocks noGrp="1"/>
          </p:cNvSpPr>
          <p:nvPr>
            <p:ph type="dt" sz="half" idx="10"/>
          </p:nvPr>
        </p:nvSpPr>
        <p:spPr/>
        <p:txBody>
          <a:bodyPr/>
          <a:lstStyle/>
          <a:p>
            <a:fld id="{F6E0D9F4-DAF8-466D-83C0-A19EF8EFC253}" type="datetimeFigureOut">
              <a:rPr lang="es-PE" smtClean="0"/>
              <a:t>23/06/2022</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11" name="3 Marcador de contenido"/>
          <p:cNvSpPr>
            <a:spLocks noGrp="1"/>
          </p:cNvSpPr>
          <p:nvPr>
            <p:ph sz="half" idx="13" hasCustomPrompt="1"/>
          </p:nvPr>
        </p:nvSpPr>
        <p:spPr>
          <a:xfrm>
            <a:off x="1547664" y="555526"/>
            <a:ext cx="7056784" cy="3816424"/>
          </a:xfrm>
        </p:spPr>
        <p:txBody>
          <a:bodyPr>
            <a:noAutofit/>
          </a:bodyPr>
          <a:lstStyle>
            <a:lvl1pPr algn="l">
              <a:defRPr sz="2800"/>
            </a:lvl1pPr>
            <a:lvl2pPr marL="457200" indent="0" algn="l">
              <a:buFontTx/>
              <a:buNone/>
              <a:defRPr sz="1600" baseline="0">
                <a:solidFill>
                  <a:schemeClr val="tx1">
                    <a:lumMod val="50000"/>
                    <a:lumOff val="50000"/>
                  </a:schemeClr>
                </a:solidFill>
                <a:latin typeface="Avalon" pitchFamily="2" charset="0"/>
              </a:defRPr>
            </a:lvl2pPr>
            <a:lvl3pPr marL="1143000" indent="-228600" algn="l">
              <a:buFontTx/>
              <a:buBlip>
                <a:blip r:embed="rId3"/>
              </a:buBlip>
              <a:defRPr sz="1400">
                <a:solidFill>
                  <a:schemeClr val="tx1">
                    <a:lumMod val="65000"/>
                    <a:lumOff val="35000"/>
                  </a:schemeClr>
                </a:solidFill>
                <a:latin typeface="Avalon" pitchFamily="2" charset="0"/>
              </a:defRPr>
            </a:lvl3pPr>
            <a:lvl4pPr marL="1600200" indent="-228600" algn="l">
              <a:buFontTx/>
              <a:buBlip>
                <a:blip r:embed="rId4"/>
              </a:buBlip>
              <a:defRPr sz="1200">
                <a:solidFill>
                  <a:schemeClr val="tx1">
                    <a:lumMod val="65000"/>
                    <a:lumOff val="35000"/>
                  </a:schemeClr>
                </a:solidFill>
                <a:latin typeface="Avalon" pitchFamily="2" charset="0"/>
              </a:defRPr>
            </a:lvl4pPr>
            <a:lvl5pPr marL="2057400" indent="-228600" algn="l">
              <a:buFontTx/>
              <a:buBlip>
                <a:blip r:embed="rId5"/>
              </a:buBlip>
              <a:defRPr sz="1200">
                <a:solidFill>
                  <a:schemeClr val="tx1">
                    <a:lumMod val="65000"/>
                    <a:lumOff val="35000"/>
                  </a:schemeClr>
                </a:solidFill>
                <a:latin typeface="Avalon" pitchFamily="2" charset="0"/>
              </a:defRPr>
            </a:lvl5pPr>
            <a:lvl6pPr>
              <a:defRPr sz="1800"/>
            </a:lvl6pPr>
            <a:lvl7pPr>
              <a:defRPr sz="1800"/>
            </a:lvl7pPr>
            <a:lvl8pPr>
              <a:defRPr sz="1800"/>
            </a:lvl8pPr>
            <a:lvl9pPr>
              <a:defRPr sz="1800"/>
            </a:lvl9pPr>
          </a:lstStyle>
          <a:p>
            <a:pPr lvl="1"/>
            <a:r>
              <a:rPr lang="es-PE" dirty="0"/>
              <a:t>Agregar objetos, gráficos</a:t>
            </a:r>
          </a:p>
        </p:txBody>
      </p:sp>
    </p:spTree>
    <p:extLst>
      <p:ext uri="{BB962C8B-B14F-4D97-AF65-F5344CB8AC3E}">
        <p14:creationId xmlns:p14="http://schemas.microsoft.com/office/powerpoint/2010/main" val="119250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Imagen">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Marcador de fecha"/>
          <p:cNvSpPr>
            <a:spLocks noGrp="1"/>
          </p:cNvSpPr>
          <p:nvPr>
            <p:ph type="dt" sz="half" idx="10"/>
          </p:nvPr>
        </p:nvSpPr>
        <p:spPr/>
        <p:txBody>
          <a:bodyPr/>
          <a:lstStyle/>
          <a:p>
            <a:fld id="{F6E0D9F4-DAF8-466D-83C0-A19EF8EFC253}" type="datetimeFigureOut">
              <a:rPr lang="es-PE" smtClean="0"/>
              <a:t>23/06/2022</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6" name="2 Marcador de posición de imagen"/>
          <p:cNvSpPr>
            <a:spLocks noGrp="1"/>
          </p:cNvSpPr>
          <p:nvPr>
            <p:ph type="pic" idx="1" hasCustomPrompt="1"/>
          </p:nvPr>
        </p:nvSpPr>
        <p:spPr>
          <a:xfrm>
            <a:off x="1475656" y="459580"/>
            <a:ext cx="7128792" cy="4056386"/>
          </a:xfrm>
        </p:spPr>
        <p:txBody>
          <a:bodyPr>
            <a:normAutofit/>
          </a:bodyPr>
          <a:lstStyle>
            <a:lvl1pPr marL="0" indent="0">
              <a:buNone/>
              <a:defRPr sz="1600">
                <a:solidFill>
                  <a:schemeClr val="tx1">
                    <a:lumMod val="50000"/>
                    <a:lumOff val="50000"/>
                  </a:schemeClr>
                </a:solidFill>
                <a:latin typeface="Avalon"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PE" dirty="0"/>
              <a:t>Agregar Imagen</a:t>
            </a:r>
          </a:p>
        </p:txBody>
      </p:sp>
    </p:spTree>
    <p:extLst>
      <p:ext uri="{BB962C8B-B14F-4D97-AF65-F5344CB8AC3E}">
        <p14:creationId xmlns:p14="http://schemas.microsoft.com/office/powerpoint/2010/main" val="69481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_Morad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1 Título"/>
          <p:cNvSpPr>
            <a:spLocks noGrp="1"/>
          </p:cNvSpPr>
          <p:nvPr>
            <p:ph type="ctrTitle" hasCustomPrompt="1"/>
          </p:nvPr>
        </p:nvSpPr>
        <p:spPr>
          <a:xfrm>
            <a:off x="2051720" y="1563638"/>
            <a:ext cx="6334472" cy="1102519"/>
          </a:xfrm>
        </p:spPr>
        <p:txBody>
          <a:bodyPr/>
          <a:lstStyle>
            <a:lvl1pPr algn="l">
              <a:defRPr>
                <a:solidFill>
                  <a:schemeClr val="tx1">
                    <a:lumMod val="85000"/>
                    <a:lumOff val="15000"/>
                  </a:schemeClr>
                </a:solidFill>
              </a:defRPr>
            </a:lvl1p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endParaRPr lang="es-PE" dirty="0"/>
          </a:p>
        </p:txBody>
      </p:sp>
      <p:sp>
        <p:nvSpPr>
          <p:cNvPr id="4" name="3 Marcador de fecha"/>
          <p:cNvSpPr>
            <a:spLocks noGrp="1"/>
          </p:cNvSpPr>
          <p:nvPr>
            <p:ph type="dt" sz="half" idx="10"/>
          </p:nvPr>
        </p:nvSpPr>
        <p:spPr/>
        <p:txBody>
          <a:bodyPr/>
          <a:lstStyle/>
          <a:p>
            <a:fld id="{F6E0D9F4-DAF8-466D-83C0-A19EF8EFC253}" type="datetimeFigureOut">
              <a:rPr lang="es-PE" smtClean="0"/>
              <a:t>23/06/2022</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F3329153-BFED-4DA3-873F-CBD7CBCB14E6}" type="slidenum">
              <a:rPr lang="es-PE" smtClean="0"/>
              <a:t>‹Nº›</a:t>
            </a:fld>
            <a:endParaRPr lang="es-PE"/>
          </a:p>
        </p:txBody>
      </p:sp>
      <p:sp>
        <p:nvSpPr>
          <p:cNvPr id="8" name="2 Marcador de contenido"/>
          <p:cNvSpPr>
            <a:spLocks noGrp="1"/>
          </p:cNvSpPr>
          <p:nvPr>
            <p:ph idx="1" hasCustomPrompt="1"/>
          </p:nvPr>
        </p:nvSpPr>
        <p:spPr>
          <a:xfrm>
            <a:off x="2123728" y="2715765"/>
            <a:ext cx="6563072" cy="1878857"/>
          </a:xfrm>
        </p:spPr>
        <p:txBody>
          <a:bodyPr/>
          <a:lstStyle>
            <a:lvl1pPr>
              <a:defRPr sz="320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r>
              <a:rPr lang="es-PE" sz="2800" dirty="0">
                <a:solidFill>
                  <a:schemeClr val="tx1">
                    <a:lumMod val="65000"/>
                    <a:lumOff val="35000"/>
                  </a:schemeClr>
                </a:solidFill>
                <a:latin typeface="Avalon" pitchFamily="2" charset="0"/>
              </a:rPr>
              <a:t>Subtítulo 1</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410455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2 Marcador de texto"/>
          <p:cNvSpPr>
            <a:spLocks noGrp="1"/>
          </p:cNvSpPr>
          <p:nvPr>
            <p:ph type="body" idx="1"/>
          </p:nvPr>
        </p:nvSpPr>
        <p:spPr>
          <a:xfrm>
            <a:off x="2123728" y="2715765"/>
            <a:ext cx="6563072" cy="1878857"/>
          </a:xfrm>
          <a:prstGeom prst="rect">
            <a:avLst/>
          </a:prstGeom>
        </p:spPr>
        <p:txBody>
          <a:bodyPr vert="horz" lIns="91440" tIns="45720" rIns="91440" bIns="45720" rtlCol="0">
            <a:normAutofit/>
          </a:bodyPr>
          <a:lstStyle/>
          <a:p>
            <a:r>
              <a:rPr lang="es-PE" sz="2800" dirty="0">
                <a:solidFill>
                  <a:schemeClr val="tx1">
                    <a:lumMod val="65000"/>
                    <a:lumOff val="35000"/>
                  </a:schemeClr>
                </a:solidFill>
                <a:latin typeface="Avalon" pitchFamily="2" charset="0"/>
              </a:rPr>
              <a:t>Subtítulo 1</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2" name="1 Marcador de título"/>
          <p:cNvSpPr>
            <a:spLocks noGrp="1"/>
          </p:cNvSpPr>
          <p:nvPr>
            <p:ph type="title"/>
          </p:nvPr>
        </p:nvSpPr>
        <p:spPr>
          <a:xfrm>
            <a:off x="2051745" y="1570484"/>
            <a:ext cx="6120655" cy="1001266"/>
          </a:xfrm>
          <a:prstGeom prst="rect">
            <a:avLst/>
          </a:prstGeom>
        </p:spPr>
        <p:txBody>
          <a:bodyPr vert="horz" lIns="91440" tIns="45720" rIns="91440" bIns="45720" rtlCol="0" anchor="ctr">
            <a:normAutofit/>
          </a:bodyPr>
          <a:lstStyle/>
          <a:p>
            <a:r>
              <a:rPr lang="es-PE" b="1" dirty="0">
                <a:solidFill>
                  <a:schemeClr val="tx1">
                    <a:lumMod val="85000"/>
                    <a:lumOff val="15000"/>
                  </a:schemeClr>
                </a:solidFill>
                <a:latin typeface="Avalon" pitchFamily="2" charset="0"/>
                <a:ea typeface="Arial Unicode MS" pitchFamily="34" charset="-128"/>
                <a:cs typeface="Arial Unicode MS" pitchFamily="34" charset="-128"/>
              </a:rPr>
              <a:t>TÍTULO 1</a:t>
            </a:r>
          </a:p>
        </p:txBody>
      </p:sp>
      <p:cxnSp>
        <p:nvCxnSpPr>
          <p:cNvPr id="10" name="9 Conector recto"/>
          <p:cNvCxnSpPr/>
          <p:nvPr userDrawn="1"/>
        </p:nvCxnSpPr>
        <p:spPr>
          <a:xfrm>
            <a:off x="2123728" y="2643758"/>
            <a:ext cx="46805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 name="3 Marcador de fecha"/>
          <p:cNvSpPr>
            <a:spLocks noGrp="1"/>
          </p:cNvSpPr>
          <p:nvPr>
            <p:ph type="dt" sz="half" idx="2"/>
          </p:nvPr>
        </p:nvSpPr>
        <p:spPr>
          <a:xfrm>
            <a:off x="179512" y="4659982"/>
            <a:ext cx="2133600" cy="273844"/>
          </a:xfrm>
          <a:prstGeom prst="rect">
            <a:avLst/>
          </a:prstGeom>
        </p:spPr>
        <p:txBody>
          <a:bodyPr vert="horz" lIns="91440" tIns="45720" rIns="91440" bIns="45720" rtlCol="0" anchor="ctr"/>
          <a:lstStyle>
            <a:lvl1pPr algn="l">
              <a:defRPr sz="1000">
                <a:solidFill>
                  <a:schemeClr val="tx1">
                    <a:lumMod val="85000"/>
                    <a:lumOff val="15000"/>
                  </a:schemeClr>
                </a:solidFill>
                <a:latin typeface="Avalon" pitchFamily="2" charset="0"/>
              </a:defRPr>
            </a:lvl1pPr>
          </a:lstStyle>
          <a:p>
            <a:fld id="{F6E0D9F4-DAF8-466D-83C0-A19EF8EFC253}" type="datetimeFigureOut">
              <a:rPr lang="es-PE" smtClean="0"/>
              <a:pPr/>
              <a:t>23/06/2022</a:t>
            </a:fld>
            <a:endParaRPr lang="es-PE" dirty="0"/>
          </a:p>
        </p:txBody>
      </p:sp>
      <p:sp>
        <p:nvSpPr>
          <p:cNvPr id="5" name="4 Marcador de pie de página"/>
          <p:cNvSpPr>
            <a:spLocks noGrp="1"/>
          </p:cNvSpPr>
          <p:nvPr>
            <p:ph type="ftr" sz="quarter" idx="3"/>
          </p:nvPr>
        </p:nvSpPr>
        <p:spPr>
          <a:xfrm>
            <a:off x="3124200" y="4659982"/>
            <a:ext cx="2895600" cy="273844"/>
          </a:xfrm>
          <a:prstGeom prst="rect">
            <a:avLst/>
          </a:prstGeom>
        </p:spPr>
        <p:txBody>
          <a:bodyPr vert="horz" lIns="91440" tIns="45720" rIns="91440" bIns="45720" rtlCol="0" anchor="ctr"/>
          <a:lstStyle>
            <a:lvl1pPr algn="ctr">
              <a:defRPr sz="1000">
                <a:solidFill>
                  <a:schemeClr val="tx1">
                    <a:lumMod val="85000"/>
                    <a:lumOff val="15000"/>
                  </a:schemeClr>
                </a:solidFill>
                <a:latin typeface="Avalon" pitchFamily="2" charset="0"/>
              </a:defRPr>
            </a:lvl1pPr>
          </a:lstStyle>
          <a:p>
            <a:endParaRPr lang="es-PE" dirty="0"/>
          </a:p>
        </p:txBody>
      </p:sp>
      <p:sp>
        <p:nvSpPr>
          <p:cNvPr id="6" name="5 Marcador de número de diapositiva"/>
          <p:cNvSpPr>
            <a:spLocks noGrp="1"/>
          </p:cNvSpPr>
          <p:nvPr>
            <p:ph type="sldNum" sz="quarter" idx="4"/>
          </p:nvPr>
        </p:nvSpPr>
        <p:spPr>
          <a:xfrm>
            <a:off x="6818287" y="4803998"/>
            <a:ext cx="2133600" cy="273844"/>
          </a:xfrm>
          <a:prstGeom prst="rect">
            <a:avLst/>
          </a:prstGeom>
        </p:spPr>
        <p:txBody>
          <a:bodyPr vert="horz" lIns="91440" tIns="45720" rIns="91440" bIns="45720" rtlCol="0" anchor="ctr"/>
          <a:lstStyle>
            <a:lvl1pPr algn="r">
              <a:defRPr sz="1000">
                <a:solidFill>
                  <a:schemeClr val="tx1">
                    <a:lumMod val="85000"/>
                    <a:lumOff val="15000"/>
                  </a:schemeClr>
                </a:solidFill>
                <a:latin typeface="Avalon" pitchFamily="2" charset="0"/>
              </a:defRPr>
            </a:lvl1pPr>
          </a:lstStyle>
          <a:p>
            <a:fld id="{F3329153-BFED-4DA3-873F-CBD7CBCB14E6}" type="slidenum">
              <a:rPr lang="es-PE" smtClean="0"/>
              <a:pPr/>
              <a:t>‹Nº›</a:t>
            </a:fld>
            <a:endParaRPr lang="es-PE"/>
          </a:p>
        </p:txBody>
      </p:sp>
    </p:spTree>
    <p:extLst>
      <p:ext uri="{BB962C8B-B14F-4D97-AF65-F5344CB8AC3E}">
        <p14:creationId xmlns:p14="http://schemas.microsoft.com/office/powerpoint/2010/main" val="3644947380"/>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6" r:id="rId3"/>
    <p:sldLayoutId id="2147483663" r:id="rId4"/>
    <p:sldLayoutId id="2147483653" r:id="rId5"/>
    <p:sldLayoutId id="2147483665" r:id="rId6"/>
    <p:sldLayoutId id="2147483662" r:id="rId7"/>
    <p:sldLayoutId id="2147483655" r:id="rId8"/>
    <p:sldLayoutId id="2147483660" r:id="rId9"/>
    <p:sldLayoutId id="2147483661" r:id="rId10"/>
  </p:sldLayoutIdLst>
  <p:txStyles>
    <p:titleStyle>
      <a:lvl1pPr algn="l" defTabSz="914400" rtl="0" eaLnBrk="1" latinLnBrk="0" hangingPunct="1">
        <a:spcBef>
          <a:spcPct val="0"/>
        </a:spcBef>
        <a:buNone/>
        <a:defRPr sz="4400" b="0" kern="1200">
          <a:solidFill>
            <a:schemeClr val="tx1">
              <a:lumMod val="85000"/>
              <a:lumOff val="15000"/>
            </a:schemeClr>
          </a:solidFill>
          <a:latin typeface="Avalon" pitchFamily="2"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3"/>
        </a:buBlip>
        <a:defRPr lang="es-ES" sz="1800" kern="1200" dirty="0" smtClean="0">
          <a:solidFill>
            <a:schemeClr val="tx1">
              <a:lumMod val="65000"/>
              <a:lumOff val="35000"/>
            </a:schemeClr>
          </a:solidFill>
          <a:latin typeface="Avalon" pitchFamily="2" charset="0"/>
          <a:ea typeface="+mn-ea"/>
          <a:cs typeface="+mn-cs"/>
        </a:defRPr>
      </a:lvl2pPr>
      <a:lvl3pPr marL="1143000" indent="-228600" algn="l" defTabSz="914400" rtl="0" eaLnBrk="1" latinLnBrk="0" hangingPunct="1">
        <a:spcBef>
          <a:spcPct val="20000"/>
        </a:spcBef>
        <a:buFontTx/>
        <a:buBlip>
          <a:blip r:embed="rId14"/>
        </a:buBlip>
        <a:defRPr lang="es-ES" sz="1800" kern="1200" dirty="0" smtClean="0">
          <a:solidFill>
            <a:schemeClr val="tx1">
              <a:lumMod val="65000"/>
              <a:lumOff val="35000"/>
            </a:schemeClr>
          </a:solidFill>
          <a:latin typeface="Avalon" pitchFamily="2" charset="0"/>
          <a:ea typeface="+mn-ea"/>
          <a:cs typeface="+mn-cs"/>
        </a:defRPr>
      </a:lvl3pPr>
      <a:lvl4pPr marL="1600200" indent="-228600" algn="l" defTabSz="914400" rtl="0" eaLnBrk="1" latinLnBrk="0" hangingPunct="1">
        <a:spcBef>
          <a:spcPct val="20000"/>
        </a:spcBef>
        <a:buFont typeface="Arial" pitchFamily="34" charset="0"/>
        <a:buChar char="–"/>
        <a:defRPr lang="es-ES" sz="1600" kern="1200" dirty="0" smtClean="0">
          <a:solidFill>
            <a:schemeClr val="tx1">
              <a:lumMod val="65000"/>
              <a:lumOff val="35000"/>
            </a:schemeClr>
          </a:solidFill>
          <a:latin typeface="Avalon" pitchFamily="2" charset="0"/>
          <a:ea typeface="+mn-ea"/>
          <a:cs typeface="+mn-cs"/>
        </a:defRPr>
      </a:lvl4pPr>
      <a:lvl5pPr marL="2057400" indent="-228600" algn="l" defTabSz="914400" rtl="0" eaLnBrk="1" latinLnBrk="0" hangingPunct="1">
        <a:spcBef>
          <a:spcPct val="20000"/>
        </a:spcBef>
        <a:buFont typeface="Arial" pitchFamily="34" charset="0"/>
        <a:buChar char="»"/>
        <a:defRPr lang="es-PE" sz="1600" kern="1200" dirty="0">
          <a:solidFill>
            <a:schemeClr val="tx1">
              <a:lumMod val="65000"/>
              <a:lumOff val="35000"/>
            </a:schemeClr>
          </a:solidFill>
          <a:latin typeface="Avalon"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A2FA14-DB61-456D-9B4A-5D857B06007A}"/>
              </a:ext>
            </a:extLst>
          </p:cNvPr>
          <p:cNvSpPr>
            <a:spLocks noGrp="1"/>
          </p:cNvSpPr>
          <p:nvPr>
            <p:ph type="ctrTitle"/>
          </p:nvPr>
        </p:nvSpPr>
        <p:spPr/>
        <p:txBody>
          <a:bodyPr>
            <a:normAutofit/>
          </a:bodyPr>
          <a:lstStyle/>
          <a:p>
            <a:r>
              <a:rPr lang="es-PE" sz="2400" b="1" dirty="0">
                <a:latin typeface="Calibri" panose="020F0502020204030204" pitchFamily="34" charset="0"/>
                <a:cs typeface="Calibri" panose="020F0502020204030204" pitchFamily="34" charset="0"/>
              </a:rPr>
              <a:t>Informe </a:t>
            </a:r>
            <a:r>
              <a:rPr lang="es-PE" sz="2400" b="1">
                <a:latin typeface="Calibri" panose="020F0502020204030204" pitchFamily="34" charset="0"/>
                <a:cs typeface="Calibri" panose="020F0502020204030204" pitchFamily="34" charset="0"/>
              </a:rPr>
              <a:t>de Trabajo del </a:t>
            </a:r>
            <a:r>
              <a:rPr lang="es-PE" sz="2400" b="1" dirty="0">
                <a:latin typeface="Calibri" panose="020F0502020204030204" pitchFamily="34" charset="0"/>
                <a:cs typeface="Calibri" panose="020F0502020204030204" pitchFamily="34" charset="0"/>
              </a:rPr>
              <a:t>Grupo </a:t>
            </a:r>
            <a:r>
              <a:rPr lang="es-PE" sz="2400" b="1">
                <a:latin typeface="Calibri" panose="020F0502020204030204" pitchFamily="34" charset="0"/>
                <a:cs typeface="Calibri" panose="020F0502020204030204" pitchFamily="34" charset="0"/>
              </a:rPr>
              <a:t>AAPAAS – CLACAI 2021 - 2022</a:t>
            </a:r>
            <a:endParaRPr lang="es-PE" sz="2400" b="1" dirty="0">
              <a:latin typeface="Calibri" panose="020F0502020204030204" pitchFamily="34" charset="0"/>
              <a:cs typeface="Calibri" panose="020F0502020204030204" pitchFamily="34" charset="0"/>
            </a:endParaRPr>
          </a:p>
        </p:txBody>
      </p:sp>
      <p:sp>
        <p:nvSpPr>
          <p:cNvPr id="7" name="Subtítulo 6">
            <a:extLst>
              <a:ext uri="{FF2B5EF4-FFF2-40B4-BE49-F238E27FC236}">
                <a16:creationId xmlns:a16="http://schemas.microsoft.com/office/drawing/2014/main" id="{711CA009-114A-42CB-81DF-608F6D557F65}"/>
              </a:ext>
            </a:extLst>
          </p:cNvPr>
          <p:cNvSpPr>
            <a:spLocks noGrp="1"/>
          </p:cNvSpPr>
          <p:nvPr>
            <p:ph type="subTitle" idx="1"/>
          </p:nvPr>
        </p:nvSpPr>
        <p:spPr>
          <a:xfrm>
            <a:off x="2123728" y="2715766"/>
            <a:ext cx="5040560" cy="648072"/>
          </a:xfrm>
        </p:spPr>
        <p:txBody>
          <a:bodyPr>
            <a:normAutofit/>
          </a:bodyPr>
          <a:lstStyle/>
          <a:p>
            <a:r>
              <a:rPr lang="es-PE" sz="2400" b="1" dirty="0"/>
              <a:t>Ponentes: Andrea Berra y Olivia Ortiz</a:t>
            </a:r>
          </a:p>
        </p:txBody>
      </p:sp>
    </p:spTree>
    <p:extLst>
      <p:ext uri="{BB962C8B-B14F-4D97-AF65-F5344CB8AC3E}">
        <p14:creationId xmlns:p14="http://schemas.microsoft.com/office/powerpoint/2010/main" val="403332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6097EF7E-2705-4B6E-905F-BA14685913CD}"/>
              </a:ext>
            </a:extLst>
          </p:cNvPr>
          <p:cNvPicPr>
            <a:picLocks noGrp="1" noChangeAspect="1"/>
          </p:cNvPicPr>
          <p:nvPr>
            <p:ph type="pic" idx="1"/>
          </p:nvPr>
        </p:nvPicPr>
        <p:blipFill rotWithShape="1">
          <a:blip r:embed="rId2"/>
          <a:stretch/>
        </p:blipFill>
        <p:spPr>
          <a:xfrm>
            <a:off x="2699792" y="222552"/>
            <a:ext cx="3312368" cy="4698395"/>
          </a:xfrm>
          <a:prstGeom prst="rect">
            <a:avLst/>
          </a:prstGeom>
          <a:noFill/>
        </p:spPr>
      </p:pic>
    </p:spTree>
    <p:extLst>
      <p:ext uri="{BB962C8B-B14F-4D97-AF65-F5344CB8AC3E}">
        <p14:creationId xmlns:p14="http://schemas.microsoft.com/office/powerpoint/2010/main" val="147635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819AD6C-CE00-43CD-AB6B-27D5C8CB264C}"/>
              </a:ext>
            </a:extLst>
          </p:cNvPr>
          <p:cNvSpPr>
            <a:spLocks noGrp="1"/>
          </p:cNvSpPr>
          <p:nvPr>
            <p:ph type="body" sz="half" idx="13"/>
          </p:nvPr>
        </p:nvSpPr>
        <p:spPr/>
        <p:txBody>
          <a:bodyPr>
            <a:normAutofit/>
          </a:bodyPr>
          <a:lstStyle/>
          <a:p>
            <a:r>
              <a:rPr lang="es-PE" sz="2000" dirty="0"/>
              <a:t>¿Cómo cuido de mis compañeras, acompañantas, colegas?</a:t>
            </a:r>
          </a:p>
          <a:p>
            <a:r>
              <a:rPr lang="es-PE" sz="2000" dirty="0"/>
              <a:t>¿Cómo me cuidan mis compañeras, colegas?</a:t>
            </a:r>
          </a:p>
          <a:p>
            <a:r>
              <a:rPr lang="es-PE" sz="2000" dirty="0"/>
              <a:t>¿Qué espero del cuidado desde la organización o institución a la que pertenezco?</a:t>
            </a:r>
          </a:p>
          <a:p>
            <a:r>
              <a:rPr lang="es-PE" sz="2000" dirty="0"/>
              <a:t>¿Cómo me cuido a mí misma / a mí mismo?</a:t>
            </a:r>
          </a:p>
          <a:p>
            <a:r>
              <a:rPr lang="es-PE" sz="2000" dirty="0"/>
              <a:t>Las personas con las que trabajo ¿esperan que yo las cuide?</a:t>
            </a:r>
          </a:p>
          <a:p>
            <a:r>
              <a:rPr lang="es-PE" sz="2000" dirty="0"/>
              <a:t>¿Yo espero que me cuiden?</a:t>
            </a:r>
          </a:p>
          <a:p>
            <a:r>
              <a:rPr lang="es-PE" sz="2000" dirty="0"/>
              <a:t>Mis compañeras/os o la institución ¿sabe qué necesito para estar bien?</a:t>
            </a:r>
          </a:p>
        </p:txBody>
      </p:sp>
      <p:sp>
        <p:nvSpPr>
          <p:cNvPr id="7" name="Título 6">
            <a:extLst>
              <a:ext uri="{FF2B5EF4-FFF2-40B4-BE49-F238E27FC236}">
                <a16:creationId xmlns:a16="http://schemas.microsoft.com/office/drawing/2014/main" id="{237D33D2-FD31-49BD-83F3-0F15A24965B9}"/>
              </a:ext>
            </a:extLst>
          </p:cNvPr>
          <p:cNvSpPr>
            <a:spLocks noGrp="1"/>
          </p:cNvSpPr>
          <p:nvPr>
            <p:ph type="title"/>
          </p:nvPr>
        </p:nvSpPr>
        <p:spPr/>
        <p:txBody>
          <a:bodyPr/>
          <a:lstStyle/>
          <a:p>
            <a:r>
              <a:rPr lang="es-PE" dirty="0"/>
              <a:t>Talleres</a:t>
            </a:r>
          </a:p>
        </p:txBody>
      </p:sp>
    </p:spTree>
    <p:extLst>
      <p:ext uri="{BB962C8B-B14F-4D97-AF65-F5344CB8AC3E}">
        <p14:creationId xmlns:p14="http://schemas.microsoft.com/office/powerpoint/2010/main" val="15709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5F9A290-7D39-4076-835F-58E72593324F}"/>
              </a:ext>
            </a:extLst>
          </p:cNvPr>
          <p:cNvSpPr>
            <a:spLocks noGrp="1"/>
          </p:cNvSpPr>
          <p:nvPr>
            <p:ph type="body" sz="half" idx="13"/>
          </p:nvPr>
        </p:nvSpPr>
        <p:spPr/>
        <p:txBody>
          <a:bodyPr>
            <a:normAutofit fontScale="92500" lnSpcReduction="10000"/>
          </a:bodyPr>
          <a:lstStyle/>
          <a:p>
            <a:r>
              <a:rPr lang="es-ES" sz="1900" b="1" i="0" u="none" strike="noStrike" dirty="0">
                <a:effectLst/>
                <a:latin typeface="Calibri" panose="020F0502020204030204" pitchFamily="34" charset="0"/>
              </a:rPr>
              <a:t>Los acompañamientos de segundo trimestre: </a:t>
            </a:r>
            <a:r>
              <a:rPr lang="es-ES" sz="1900" b="0" i="0" u="none" strike="noStrike" dirty="0">
                <a:effectLst/>
                <a:latin typeface="Calibri" panose="020F0502020204030204" pitchFamily="34" charset="0"/>
              </a:rPr>
              <a:t>qué hacer con el feto en los acompañamientos, el estrés de la proveedora que realiza la práctica y el de la misma persona que necesita la intervención, el contexto de penalización.</a:t>
            </a:r>
          </a:p>
          <a:p>
            <a:r>
              <a:rPr lang="es-ES" sz="1900" b="1" i="0" u="none" strike="noStrike" dirty="0">
                <a:effectLst/>
                <a:latin typeface="Calibri" panose="020F0502020204030204" pitchFamily="34" charset="0"/>
              </a:rPr>
              <a:t>El abordaje de casos de menores de edad: </a:t>
            </a:r>
            <a:r>
              <a:rPr lang="es-ES" sz="1900" b="0" i="0" u="none" strike="noStrike" dirty="0">
                <a:effectLst/>
                <a:latin typeface="Calibri" panose="020F0502020204030204" pitchFamily="34" charset="0"/>
              </a:rPr>
              <a:t>muchas veces están relacionados con abuso sexual infantil por lo que suelen significar una mayor complejidad, incertidumbre, estrés, así como lo que implica acompañar la toma de decisión de una niña en condiciones de vulnerabilidad, falta de referente protector.</a:t>
            </a:r>
          </a:p>
          <a:p>
            <a:r>
              <a:rPr lang="es-ES" sz="1900" b="1" i="0" u="none" strike="noStrike" dirty="0">
                <a:effectLst/>
                <a:latin typeface="Calibri" panose="020F0502020204030204" pitchFamily="34" charset="0"/>
              </a:rPr>
              <a:t>La ausencia de una normativa que incluya a las niñas y adolescentes: </a:t>
            </a:r>
            <a:r>
              <a:rPr lang="es-ES" sz="1900" i="0" u="none" strike="noStrike" dirty="0">
                <a:effectLst/>
                <a:latin typeface="Calibri" panose="020F0502020204030204" pitchFamily="34" charset="0"/>
              </a:rPr>
              <a:t>dificultades para que una </a:t>
            </a:r>
            <a:r>
              <a:rPr lang="es-ES" sz="1900" dirty="0">
                <a:latin typeface="Calibri" panose="020F0502020204030204" pitchFamily="34" charset="0"/>
              </a:rPr>
              <a:t>una niña </a:t>
            </a:r>
            <a:r>
              <a:rPr lang="es-ES" sz="1900" i="0" u="none" strike="noStrike" dirty="0">
                <a:effectLst/>
                <a:latin typeface="Calibri" panose="020F0502020204030204" pitchFamily="34" charset="0"/>
              </a:rPr>
              <a:t> embarazada acceda al aborto terapéutico. </a:t>
            </a:r>
          </a:p>
          <a:p>
            <a:endParaRPr lang="es-PE" dirty="0"/>
          </a:p>
        </p:txBody>
      </p:sp>
      <p:sp>
        <p:nvSpPr>
          <p:cNvPr id="7" name="Título 6">
            <a:extLst>
              <a:ext uri="{FF2B5EF4-FFF2-40B4-BE49-F238E27FC236}">
                <a16:creationId xmlns:a16="http://schemas.microsoft.com/office/drawing/2014/main" id="{70499497-064E-4846-AE59-56E6F81B4742}"/>
              </a:ext>
            </a:extLst>
          </p:cNvPr>
          <p:cNvSpPr>
            <a:spLocks noGrp="1"/>
          </p:cNvSpPr>
          <p:nvPr>
            <p:ph type="title"/>
          </p:nvPr>
        </p:nvSpPr>
        <p:spPr/>
        <p:txBody>
          <a:bodyPr/>
          <a:lstStyle/>
          <a:p>
            <a:r>
              <a:rPr lang="es-PE" dirty="0"/>
              <a:t>Las situaciones más estresantes</a:t>
            </a:r>
          </a:p>
        </p:txBody>
      </p:sp>
    </p:spTree>
    <p:extLst>
      <p:ext uri="{BB962C8B-B14F-4D97-AF65-F5344CB8AC3E}">
        <p14:creationId xmlns:p14="http://schemas.microsoft.com/office/powerpoint/2010/main" val="1737594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B94D474-7213-41EC-8D8B-D0B028F9EAAA}"/>
              </a:ext>
            </a:extLst>
          </p:cNvPr>
          <p:cNvSpPr>
            <a:spLocks noGrp="1"/>
          </p:cNvSpPr>
          <p:nvPr>
            <p:ph type="body" sz="half" idx="13"/>
          </p:nvPr>
        </p:nvSpPr>
        <p:spPr/>
        <p:txBody>
          <a:bodyPr/>
          <a:lstStyle/>
          <a:p>
            <a:r>
              <a:rPr lang="es-ES" sz="1800" b="1" i="0" u="none" strike="noStrike" dirty="0">
                <a:solidFill>
                  <a:srgbClr val="000000"/>
                </a:solidFill>
                <a:effectLst/>
                <a:latin typeface="Calibri" panose="020F0502020204030204" pitchFamily="34" charset="0"/>
              </a:rPr>
              <a:t>La dificultad se agudizó durante la pandemia: </a:t>
            </a:r>
            <a:r>
              <a:rPr lang="es-ES" sz="1800" i="0" u="none" strike="noStrike" dirty="0">
                <a:solidFill>
                  <a:srgbClr val="000000"/>
                </a:solidFill>
                <a:effectLst/>
                <a:latin typeface="Calibri" panose="020F0502020204030204" pitchFamily="34" charset="0"/>
              </a:rPr>
              <a:t>se h</a:t>
            </a:r>
            <a:r>
              <a:rPr lang="es-ES" sz="1800" dirty="0">
                <a:solidFill>
                  <a:srgbClr val="000000"/>
                </a:solidFill>
                <a:latin typeface="Calibri" panose="020F0502020204030204" pitchFamily="34" charset="0"/>
              </a:rPr>
              <a:t>a</a:t>
            </a:r>
            <a:r>
              <a:rPr lang="es-ES" sz="1800" b="0" i="0" u="none" strike="noStrike" dirty="0">
                <a:solidFill>
                  <a:srgbClr val="000000"/>
                </a:solidFill>
                <a:effectLst/>
                <a:latin typeface="Calibri" panose="020F0502020204030204" pitchFamily="34" charset="0"/>
              </a:rPr>
              <a:t> mencionado que, en el 2020, se realizaron apoyos vía WhatsApp, teniendo en cuenta el peligro que significaba hacer explícito las acciones del proceso de aborto en contextos de criminalización.</a:t>
            </a:r>
          </a:p>
          <a:p>
            <a:endParaRPr lang="es-ES" sz="1800" dirty="0">
              <a:solidFill>
                <a:srgbClr val="000000"/>
              </a:solidFill>
              <a:latin typeface="Calibri" panose="020F0502020204030204" pitchFamily="34" charset="0"/>
            </a:endParaRPr>
          </a:p>
          <a:p>
            <a:r>
              <a:rPr lang="es-ES" sz="1800" b="1" i="0" u="none" strike="noStrike" dirty="0">
                <a:solidFill>
                  <a:srgbClr val="000000"/>
                </a:solidFill>
                <a:effectLst/>
                <a:latin typeface="Calibri" panose="020F0502020204030204" pitchFamily="34" charset="0"/>
              </a:rPr>
              <a:t>La sobrecarga genera grandes desincentivos para </a:t>
            </a:r>
            <a:r>
              <a:rPr lang="es-ES" sz="1800" b="1" i="0" u="none" strike="noStrike" dirty="0" err="1">
                <a:solidFill>
                  <a:srgbClr val="000000"/>
                </a:solidFill>
                <a:effectLst/>
                <a:latin typeface="Calibri" panose="020F0502020204030204" pitchFamily="34" charset="0"/>
              </a:rPr>
              <a:t>lxs</a:t>
            </a:r>
            <a:r>
              <a:rPr lang="es-ES" sz="1800" b="1" i="0" u="none" strike="noStrike" dirty="0">
                <a:solidFill>
                  <a:srgbClr val="000000"/>
                </a:solidFill>
                <a:effectLst/>
                <a:latin typeface="Calibri" panose="020F0502020204030204" pitchFamily="34" charset="0"/>
              </a:rPr>
              <a:t> acompañantes:</a:t>
            </a:r>
            <a:r>
              <a:rPr lang="es-ES" sz="1800" b="0" i="0" u="none" strike="noStrike" dirty="0">
                <a:solidFill>
                  <a:srgbClr val="000000"/>
                </a:solidFill>
                <a:effectLst/>
                <a:latin typeface="Calibri" panose="020F0502020204030204" pitchFamily="34" charset="0"/>
              </a:rPr>
              <a:t> </a:t>
            </a:r>
            <a:r>
              <a:rPr lang="es-ES" sz="1800" dirty="0">
                <a:solidFill>
                  <a:srgbClr val="000000"/>
                </a:solidFill>
                <a:latin typeface="Calibri" panose="020F0502020204030204" pitchFamily="34" charset="0"/>
              </a:rPr>
              <a:t>e</a:t>
            </a:r>
            <a:r>
              <a:rPr lang="es-ES" sz="1800" b="0" i="0" u="none" strike="noStrike" dirty="0">
                <a:solidFill>
                  <a:srgbClr val="000000"/>
                </a:solidFill>
                <a:effectLst/>
                <a:latin typeface="Calibri" panose="020F0502020204030204" pitchFamily="34" charset="0"/>
              </a:rPr>
              <a:t>l malestar, la tensión están generando la decisión de dejar la labor de acompañantes.</a:t>
            </a:r>
          </a:p>
          <a:p>
            <a:endParaRPr lang="es-PE" dirty="0"/>
          </a:p>
        </p:txBody>
      </p:sp>
      <p:sp>
        <p:nvSpPr>
          <p:cNvPr id="7" name="Título 6">
            <a:extLst>
              <a:ext uri="{FF2B5EF4-FFF2-40B4-BE49-F238E27FC236}">
                <a16:creationId xmlns:a16="http://schemas.microsoft.com/office/drawing/2014/main" id="{E5151D5E-BB1B-44EA-9D3B-B8B0490123E6}"/>
              </a:ext>
            </a:extLst>
          </p:cNvPr>
          <p:cNvSpPr>
            <a:spLocks noGrp="1"/>
          </p:cNvSpPr>
          <p:nvPr>
            <p:ph type="title"/>
          </p:nvPr>
        </p:nvSpPr>
        <p:spPr/>
        <p:txBody>
          <a:bodyPr/>
          <a:lstStyle/>
          <a:p>
            <a:r>
              <a:rPr lang="es-PE" dirty="0"/>
              <a:t>Las situaciones más estresantes</a:t>
            </a:r>
          </a:p>
        </p:txBody>
      </p:sp>
    </p:spTree>
    <p:extLst>
      <p:ext uri="{BB962C8B-B14F-4D97-AF65-F5344CB8AC3E}">
        <p14:creationId xmlns:p14="http://schemas.microsoft.com/office/powerpoint/2010/main" val="2484901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DE7CD163-3196-4A35-8FC2-FA746EEA94B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66" r="1066"/>
          <a:stretch>
            <a:fillRect/>
          </a:stretch>
        </p:blipFill>
        <p:spPr>
          <a:xfrm>
            <a:off x="1403648" y="435545"/>
            <a:ext cx="7508438" cy="4272410"/>
          </a:xfrm>
        </p:spPr>
      </p:pic>
    </p:spTree>
    <p:extLst>
      <p:ext uri="{BB962C8B-B14F-4D97-AF65-F5344CB8AC3E}">
        <p14:creationId xmlns:p14="http://schemas.microsoft.com/office/powerpoint/2010/main" val="351208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Diagrama&#10;&#10;Descripción generada automáticamente">
            <a:extLst>
              <a:ext uri="{FF2B5EF4-FFF2-40B4-BE49-F238E27FC236}">
                <a16:creationId xmlns:a16="http://schemas.microsoft.com/office/drawing/2014/main" id="{499C9CB0-F706-4149-91F7-C363C9F0F8A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704" b="4704"/>
          <a:stretch>
            <a:fillRect/>
          </a:stretch>
        </p:blipFill>
        <p:spPr>
          <a:xfrm>
            <a:off x="1259632" y="435545"/>
            <a:ext cx="7508438" cy="4272410"/>
          </a:xfrm>
        </p:spPr>
      </p:pic>
    </p:spTree>
    <p:extLst>
      <p:ext uri="{BB962C8B-B14F-4D97-AF65-F5344CB8AC3E}">
        <p14:creationId xmlns:p14="http://schemas.microsoft.com/office/powerpoint/2010/main" val="367340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1EE0FD4B-6EC4-448A-ADD6-61F37C2FE7FC}"/>
              </a:ext>
            </a:extLst>
          </p:cNvPr>
          <p:cNvPicPr/>
          <p:nvPr/>
        </p:nvPicPr>
        <p:blipFill>
          <a:blip r:embed="rId2"/>
          <a:srcRect/>
          <a:stretch>
            <a:fillRect/>
          </a:stretch>
        </p:blipFill>
        <p:spPr>
          <a:xfrm>
            <a:off x="1403648" y="483518"/>
            <a:ext cx="7416823" cy="4320480"/>
          </a:xfrm>
          <a:prstGeom prst="rect">
            <a:avLst/>
          </a:prstGeom>
          <a:ln/>
        </p:spPr>
      </p:pic>
    </p:spTree>
    <p:extLst>
      <p:ext uri="{BB962C8B-B14F-4D97-AF65-F5344CB8AC3E}">
        <p14:creationId xmlns:p14="http://schemas.microsoft.com/office/powerpoint/2010/main" val="276242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B94D474-7213-41EC-8D8B-D0B028F9EAAA}"/>
              </a:ext>
            </a:extLst>
          </p:cNvPr>
          <p:cNvSpPr>
            <a:spLocks noGrp="1"/>
          </p:cNvSpPr>
          <p:nvPr>
            <p:ph type="body" sz="half" idx="13"/>
          </p:nvPr>
        </p:nvSpPr>
        <p:spPr>
          <a:xfrm>
            <a:off x="1475656" y="1131590"/>
            <a:ext cx="6264696" cy="2664296"/>
          </a:xfrm>
        </p:spPr>
        <p:txBody>
          <a:bodyPr>
            <a:normAutofit lnSpcReduction="10000"/>
          </a:bodyPr>
          <a:lstStyle/>
          <a:p>
            <a:pPr algn="ctr"/>
            <a:r>
              <a:rPr lang="es-AR" sz="4400" b="0" i="0" u="none" strike="noStrike" dirty="0">
                <a:solidFill>
                  <a:srgbClr val="CC00CC"/>
                </a:solidFill>
                <a:effectLst/>
                <a:latin typeface="Calibri" panose="020F0502020204030204" pitchFamily="34" charset="0"/>
              </a:rPr>
              <a:t>“Te cuido, nos cuidas, nos cuidamos para mantenerlo vigente entre todas”</a:t>
            </a:r>
            <a:endParaRPr lang="es-PE" sz="4400" dirty="0">
              <a:solidFill>
                <a:srgbClr val="CC00CC"/>
              </a:solidFill>
            </a:endParaRPr>
          </a:p>
        </p:txBody>
      </p:sp>
      <p:sp>
        <p:nvSpPr>
          <p:cNvPr id="7" name="Título 6">
            <a:extLst>
              <a:ext uri="{FF2B5EF4-FFF2-40B4-BE49-F238E27FC236}">
                <a16:creationId xmlns:a16="http://schemas.microsoft.com/office/drawing/2014/main" id="{E5151D5E-BB1B-44EA-9D3B-B8B0490123E6}"/>
              </a:ext>
            </a:extLst>
          </p:cNvPr>
          <p:cNvSpPr>
            <a:spLocks noGrp="1"/>
          </p:cNvSpPr>
          <p:nvPr>
            <p:ph type="title"/>
          </p:nvPr>
        </p:nvSpPr>
        <p:spPr/>
        <p:txBody>
          <a:bodyPr/>
          <a:lstStyle/>
          <a:p>
            <a:endParaRPr lang="es-PE"/>
          </a:p>
        </p:txBody>
      </p:sp>
    </p:spTree>
    <p:extLst>
      <p:ext uri="{BB962C8B-B14F-4D97-AF65-F5344CB8AC3E}">
        <p14:creationId xmlns:p14="http://schemas.microsoft.com/office/powerpoint/2010/main" val="48492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B2E0A5A-158B-44E6-8350-A085D2DC43C1}"/>
              </a:ext>
            </a:extLst>
          </p:cNvPr>
          <p:cNvSpPr>
            <a:spLocks noGrp="1"/>
          </p:cNvSpPr>
          <p:nvPr>
            <p:ph type="body" sz="half" idx="13"/>
          </p:nvPr>
        </p:nvSpPr>
        <p:spPr/>
        <p:txBody>
          <a:bodyPr/>
          <a:lstStyle/>
          <a:p>
            <a:pPr marL="0" indent="0">
              <a:buNone/>
            </a:pPr>
            <a:r>
              <a:rPr lang="es-ES" sz="1600" b="1" i="0" dirty="0">
                <a:effectLst/>
                <a:latin typeface="Arial" panose="020B0604020202020204" pitchFamily="34" charset="0"/>
                <a:cs typeface="Arial" panose="020B0604020202020204" pitchFamily="34" charset="0"/>
              </a:rPr>
              <a:t>PROPÓSITOS DE AUTOCUIDADO Y APOYO PARA PROVEER Y ACOMPAÑAR ABORTOS SEGUROS</a:t>
            </a:r>
          </a:p>
          <a:p>
            <a:pPr marL="0" indent="0">
              <a:buNone/>
            </a:pPr>
            <a:endParaRPr lang="es-ES" sz="1600" b="1" i="0" dirty="0">
              <a:effectLst/>
              <a:latin typeface="Arial" panose="020B0604020202020204" pitchFamily="34" charset="0"/>
              <a:cs typeface="Arial" panose="020B0604020202020204" pitchFamily="34" charset="0"/>
            </a:endParaRPr>
          </a:p>
          <a:p>
            <a:pPr marL="0" indent="0">
              <a:buNone/>
            </a:pPr>
            <a:r>
              <a:rPr lang="es-ES" sz="1600" b="0" i="0" dirty="0">
                <a:effectLst/>
                <a:latin typeface="Arial" panose="020B0604020202020204" pitchFamily="34" charset="0"/>
                <a:cs typeface="Arial" panose="020B0604020202020204" pitchFamily="34" charset="0"/>
              </a:rPr>
              <a:t> - Visibilizar al </a:t>
            </a:r>
            <a:r>
              <a:rPr lang="es-ES" sz="1600" b="1" i="0" dirty="0">
                <a:effectLst/>
                <a:latin typeface="Arial" panose="020B0604020202020204" pitchFamily="34" charset="0"/>
                <a:cs typeface="Arial" panose="020B0604020202020204" pitchFamily="34" charset="0"/>
              </a:rPr>
              <a:t>desgaste </a:t>
            </a:r>
            <a:r>
              <a:rPr lang="es-ES" sz="1600" b="0" i="0" dirty="0">
                <a:effectLst/>
                <a:latin typeface="Arial" panose="020B0604020202020204" pitchFamily="34" charset="0"/>
                <a:cs typeface="Arial" panose="020B0604020202020204" pitchFamily="34" charset="0"/>
              </a:rPr>
              <a:t>com</a:t>
            </a:r>
            <a:r>
              <a:rPr lang="es-ES" sz="1600" dirty="0">
                <a:latin typeface="Arial" panose="020B0604020202020204" pitchFamily="34" charset="0"/>
                <a:cs typeface="Arial" panose="020B0604020202020204" pitchFamily="34" charset="0"/>
              </a:rPr>
              <a:t>o una problemática que afecta a las/os </a:t>
            </a:r>
            <a:r>
              <a:rPr lang="es-ES" sz="1600" b="1" dirty="0">
                <a:latin typeface="Arial" panose="020B0604020202020204" pitchFamily="34" charset="0"/>
                <a:cs typeface="Arial" panose="020B0604020202020204" pitchFamily="34" charset="0"/>
              </a:rPr>
              <a:t>proveedoras/es y acompañantas de aborto seguro.</a:t>
            </a:r>
          </a:p>
          <a:p>
            <a:pPr marL="0" indent="0">
              <a:buNone/>
            </a:pPr>
            <a:endParaRPr lang="es-ES" sz="1600" b="1" dirty="0">
              <a:latin typeface="Arial" panose="020B0604020202020204" pitchFamily="34" charset="0"/>
              <a:cs typeface="Arial" panose="020B0604020202020204" pitchFamily="34" charset="0"/>
            </a:endParaRPr>
          </a:p>
          <a:p>
            <a:r>
              <a:rPr lang="es-ES" sz="1600" b="0" i="0" dirty="0">
                <a:effectLst/>
                <a:latin typeface="Arial" panose="020B0604020202020204" pitchFamily="34" charset="0"/>
                <a:cs typeface="Arial" panose="020B0604020202020204" pitchFamily="34" charset="0"/>
              </a:rPr>
              <a:t>- Posicionar esta problemática como un tema de interés para las organizaciones de la región y pensar </a:t>
            </a:r>
            <a:r>
              <a:rPr lang="es-ES" sz="1600" b="1" i="0" dirty="0">
                <a:effectLst/>
                <a:latin typeface="Arial" panose="020B0604020202020204" pitchFamily="34" charset="0"/>
                <a:cs typeface="Arial" panose="020B0604020202020204" pitchFamily="34" charset="0"/>
              </a:rPr>
              <a:t>estrategias y/o dispositivos participativos </a:t>
            </a:r>
            <a:r>
              <a:rPr lang="es-ES" sz="1600" b="0" i="0" dirty="0">
                <a:effectLst/>
                <a:latin typeface="Arial" panose="020B0604020202020204" pitchFamily="34" charset="0"/>
                <a:cs typeface="Arial" panose="020B0604020202020204" pitchFamily="34" charset="0"/>
              </a:rPr>
              <a:t>para mejorar la salud y calidad de vida de las/os proveedora/es y acompañantes/as de aborto seguro.</a:t>
            </a:r>
          </a:p>
          <a:p>
            <a:pPr marL="285750" indent="-285750">
              <a:buFontTx/>
              <a:buChar char="-"/>
            </a:pPr>
            <a:endParaRPr lang="es-ES" sz="1600" b="0" i="0" dirty="0">
              <a:effectLst/>
              <a:latin typeface="Arial" panose="020B0604020202020204" pitchFamily="34" charset="0"/>
              <a:cs typeface="Arial" panose="020B0604020202020204" pitchFamily="34" charset="0"/>
            </a:endParaRPr>
          </a:p>
          <a:p>
            <a:endParaRPr lang="es-ES" sz="1600" b="0" i="0" dirty="0">
              <a:effectLst/>
              <a:latin typeface="Arial" panose="020B0604020202020204" pitchFamily="34" charset="0"/>
              <a:cs typeface="Arial" panose="020B0604020202020204" pitchFamily="34" charset="0"/>
            </a:endParaRPr>
          </a:p>
          <a:p>
            <a:endParaRPr lang="es-PE" dirty="0"/>
          </a:p>
        </p:txBody>
      </p:sp>
      <p:sp>
        <p:nvSpPr>
          <p:cNvPr id="7" name="Título 6">
            <a:extLst>
              <a:ext uri="{FF2B5EF4-FFF2-40B4-BE49-F238E27FC236}">
                <a16:creationId xmlns:a16="http://schemas.microsoft.com/office/drawing/2014/main" id="{D5DC6800-7B54-4485-B1E2-9C055BF95724}"/>
              </a:ext>
            </a:extLst>
          </p:cNvPr>
          <p:cNvSpPr>
            <a:spLocks noGrp="1"/>
          </p:cNvSpPr>
          <p:nvPr>
            <p:ph type="title"/>
          </p:nvPr>
        </p:nvSpPr>
        <p:spPr/>
        <p:txBody>
          <a:bodyPr/>
          <a:lstStyle/>
          <a:p>
            <a:r>
              <a:rPr lang="es-PE" dirty="0"/>
              <a:t>GRUPO AAPAAS - CLACAI</a:t>
            </a:r>
          </a:p>
        </p:txBody>
      </p:sp>
    </p:spTree>
    <p:extLst>
      <p:ext uri="{BB962C8B-B14F-4D97-AF65-F5344CB8AC3E}">
        <p14:creationId xmlns:p14="http://schemas.microsoft.com/office/powerpoint/2010/main" val="205651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B7CD680-96EE-4E23-B4F5-55207E4DB340}"/>
              </a:ext>
            </a:extLst>
          </p:cNvPr>
          <p:cNvSpPr>
            <a:spLocks noGrp="1"/>
          </p:cNvSpPr>
          <p:nvPr>
            <p:ph type="body" sz="half" idx="13"/>
          </p:nvPr>
        </p:nvSpPr>
        <p:spPr/>
        <p:txBody>
          <a:bodyPr>
            <a:normAutofit fontScale="92500"/>
          </a:bodyPr>
          <a:lstStyle/>
          <a:p>
            <a:r>
              <a:rPr lang="es-ES" sz="1600" b="0" i="0" dirty="0">
                <a:effectLst/>
                <a:latin typeface="Arial" panose="020B0604020202020204" pitchFamily="34" charset="0"/>
                <a:cs typeface="Arial" panose="020B0604020202020204" pitchFamily="34" charset="0"/>
              </a:rPr>
              <a:t>El concept</a:t>
            </a:r>
            <a:r>
              <a:rPr lang="es-ES" sz="1600" dirty="0">
                <a:latin typeface="Arial" panose="020B0604020202020204" pitchFamily="34" charset="0"/>
                <a:cs typeface="Arial" panose="020B0604020202020204" pitchFamily="34" charset="0"/>
              </a:rPr>
              <a:t>o de desgaste </a:t>
            </a:r>
            <a:r>
              <a:rPr lang="es-ES" sz="1600" b="0" i="0" dirty="0">
                <a:effectLst/>
                <a:latin typeface="Arial" panose="020B0604020202020204" pitchFamily="34" charset="0"/>
                <a:cs typeface="Arial" panose="020B0604020202020204" pitchFamily="34" charset="0"/>
              </a:rPr>
              <a:t>ha tenido </a:t>
            </a:r>
            <a:r>
              <a:rPr lang="es-ES" sz="1600" b="1" i="0" dirty="0">
                <a:effectLst/>
                <a:latin typeface="Arial" panose="020B0604020202020204" pitchFamily="34" charset="0"/>
                <a:cs typeface="Arial" panose="020B0604020202020204" pitchFamily="34" charset="0"/>
              </a:rPr>
              <a:t>múltiples traducciones </a:t>
            </a:r>
            <a:r>
              <a:rPr lang="es-ES" sz="1600" b="0" i="0" dirty="0">
                <a:effectLst/>
                <a:latin typeface="Arial" panose="020B0604020202020204" pitchFamily="34" charset="0"/>
                <a:cs typeface="Arial" panose="020B0604020202020204" pitchFamily="34" charset="0"/>
              </a:rPr>
              <a:t>en la literatura científica  y se ha centrado específicament</a:t>
            </a:r>
            <a:r>
              <a:rPr lang="es-ES" dirty="0">
                <a:latin typeface="Arial" panose="020B0604020202020204" pitchFamily="34" charset="0"/>
                <a:cs typeface="Arial" panose="020B0604020202020204" pitchFamily="34" charset="0"/>
              </a:rPr>
              <a:t>e en el desgaste profesional.</a:t>
            </a:r>
          </a:p>
          <a:p>
            <a:endParaRPr lang="es-ES" sz="1600" b="0" i="0" dirty="0">
              <a:effectLst/>
              <a:latin typeface="Arial" panose="020B0604020202020204" pitchFamily="34" charset="0"/>
              <a:cs typeface="Arial" panose="020B0604020202020204" pitchFamily="34" charset="0"/>
            </a:endParaRPr>
          </a:p>
          <a:p>
            <a:r>
              <a:rPr lang="es-ES" sz="1600" b="0" i="0" dirty="0">
                <a:effectLst/>
                <a:latin typeface="Arial" panose="020B0604020202020204" pitchFamily="34" charset="0"/>
                <a:cs typeface="Arial" panose="020B0604020202020204" pitchFamily="34" charset="0"/>
              </a:rPr>
              <a:t>Existe un consenso general al considerarlo como una </a:t>
            </a:r>
            <a:r>
              <a:rPr lang="es-ES" sz="1600" b="1" i="0" dirty="0">
                <a:effectLst/>
                <a:latin typeface="Arial" panose="020B0604020202020204" pitchFamily="34" charset="0"/>
                <a:cs typeface="Arial" panose="020B0604020202020204" pitchFamily="34" charset="0"/>
              </a:rPr>
              <a:t>respuesta al estrés crónico en el trabajo </a:t>
            </a:r>
            <a:r>
              <a:rPr lang="es-ES" sz="1600" b="0" i="0" dirty="0">
                <a:effectLst/>
                <a:latin typeface="Arial" panose="020B0604020202020204" pitchFamily="34" charset="0"/>
                <a:cs typeface="Arial" panose="020B0604020202020204" pitchFamily="34" charset="0"/>
              </a:rPr>
              <a:t>(a largo plazo y acumulativo), con consecuencias negativas a nivel de la salud individual (física, emocional, conductual) y a nivel laboral (decremento en la efectividad y desempeño laboral). </a:t>
            </a:r>
          </a:p>
          <a:p>
            <a:r>
              <a:rPr lang="es-ES" sz="1000" b="0" i="0" dirty="0">
                <a:effectLst/>
                <a:latin typeface="Arial" panose="020B0604020202020204" pitchFamily="34" charset="0"/>
                <a:cs typeface="Arial" panose="020B0604020202020204" pitchFamily="34" charset="0"/>
              </a:rPr>
              <a:t>Juárez, Idrovo, Camacho y Placencia, 2014, Martínez, 2010</a:t>
            </a:r>
          </a:p>
          <a:p>
            <a:endParaRPr lang="es-ES" sz="1600" b="0" i="0" dirty="0">
              <a:effectLst/>
              <a:latin typeface="Arial" panose="020B0604020202020204" pitchFamily="34" charset="0"/>
              <a:cs typeface="Arial" panose="020B0604020202020204" pitchFamily="34" charset="0"/>
            </a:endParaRPr>
          </a:p>
          <a:p>
            <a:r>
              <a:rPr lang="es-ES" sz="1600" b="0" i="0" dirty="0">
                <a:effectLst/>
                <a:latin typeface="Arial" panose="020B0604020202020204" pitchFamily="34" charset="0"/>
                <a:cs typeface="Arial" panose="020B0604020202020204" pitchFamily="34" charset="0"/>
              </a:rPr>
              <a:t>Su creciente impacto ha contribuido a considerarlo como la </a:t>
            </a:r>
            <a:r>
              <a:rPr lang="es-ES" sz="1600" b="1" i="0" dirty="0">
                <a:effectLst/>
                <a:latin typeface="Arial" panose="020B0604020202020204" pitchFamily="34" charset="0"/>
                <a:cs typeface="Arial" panose="020B0604020202020204" pitchFamily="34" charset="0"/>
              </a:rPr>
              <a:t>epidemia del siglo XXI</a:t>
            </a:r>
            <a:r>
              <a:rPr lang="es-ES" sz="1600" b="0" i="0" dirty="0">
                <a:effectLst/>
                <a:latin typeface="Arial" panose="020B0604020202020204" pitchFamily="34" charset="0"/>
                <a:cs typeface="Arial" panose="020B0604020202020204" pitchFamily="34" charset="0"/>
              </a:rPr>
              <a:t>; la Organización Mundial de la Salud incluyó al </a:t>
            </a:r>
            <a:r>
              <a:rPr lang="es-ES" sz="1600" b="0" i="1" dirty="0">
                <a:effectLst/>
                <a:latin typeface="Arial" panose="020B0604020202020204" pitchFamily="34" charset="0"/>
                <a:cs typeface="Arial" panose="020B0604020202020204" pitchFamily="34" charset="0"/>
              </a:rPr>
              <a:t>burnout</a:t>
            </a:r>
            <a:r>
              <a:rPr lang="es-ES" sz="1600" b="0" i="0" dirty="0">
                <a:effectLst/>
                <a:latin typeface="Arial" panose="020B0604020202020204" pitchFamily="34" charset="0"/>
                <a:cs typeface="Arial" panose="020B0604020202020204" pitchFamily="34" charset="0"/>
              </a:rPr>
              <a:t>, o desgaste profesional, en su Clasificación Internacional de Enfermedades en el año 2019.</a:t>
            </a:r>
            <a:endParaRPr lang="es-PE" dirty="0"/>
          </a:p>
        </p:txBody>
      </p:sp>
      <p:sp>
        <p:nvSpPr>
          <p:cNvPr id="7" name="Título 6">
            <a:extLst>
              <a:ext uri="{FF2B5EF4-FFF2-40B4-BE49-F238E27FC236}">
                <a16:creationId xmlns:a16="http://schemas.microsoft.com/office/drawing/2014/main" id="{47BA60DC-8C07-48A1-B10C-C765CC2D7CB3}"/>
              </a:ext>
            </a:extLst>
          </p:cNvPr>
          <p:cNvSpPr>
            <a:spLocks noGrp="1"/>
          </p:cNvSpPr>
          <p:nvPr>
            <p:ph type="title"/>
          </p:nvPr>
        </p:nvSpPr>
        <p:spPr/>
        <p:txBody>
          <a:bodyPr/>
          <a:lstStyle/>
          <a:p>
            <a:r>
              <a:rPr lang="es-PE" dirty="0"/>
              <a:t>DESGASTE, AGOTAMIENTO, BURNOUT</a:t>
            </a:r>
          </a:p>
        </p:txBody>
      </p:sp>
    </p:spTree>
    <p:extLst>
      <p:ext uri="{BB962C8B-B14F-4D97-AF65-F5344CB8AC3E}">
        <p14:creationId xmlns:p14="http://schemas.microsoft.com/office/powerpoint/2010/main" val="68777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B7CD680-96EE-4E23-B4F5-55207E4DB340}"/>
              </a:ext>
            </a:extLst>
          </p:cNvPr>
          <p:cNvSpPr>
            <a:spLocks noGrp="1"/>
          </p:cNvSpPr>
          <p:nvPr>
            <p:ph type="body" sz="half" idx="13"/>
          </p:nvPr>
        </p:nvSpPr>
        <p:spPr/>
        <p:txBody>
          <a:bodyPr/>
          <a:lstStyle/>
          <a:p>
            <a:pPr algn="ctr"/>
            <a:r>
              <a:rPr lang="es-AR" sz="2400" dirty="0">
                <a:latin typeface="Arial" panose="020B0604020202020204" pitchFamily="34" charset="0"/>
                <a:ea typeface="Arial" panose="020B0604020202020204" pitchFamily="34" charset="0"/>
              </a:rPr>
              <a:t>C</a:t>
            </a:r>
            <a:r>
              <a:rPr lang="es-AR" sz="2400" dirty="0">
                <a:effectLst/>
                <a:latin typeface="Arial" panose="020B0604020202020204" pitchFamily="34" charset="0"/>
                <a:ea typeface="Arial" panose="020B0604020202020204" pitchFamily="34" charset="0"/>
              </a:rPr>
              <a:t>oncepto que permite pensar en una estrategia </a:t>
            </a:r>
            <a:r>
              <a:rPr lang="es-AR" sz="2400" dirty="0">
                <a:solidFill>
                  <a:srgbClr val="7030A0"/>
                </a:solidFill>
                <a:effectLst/>
                <a:latin typeface="Arial" panose="020B0604020202020204" pitchFamily="34" charset="0"/>
                <a:ea typeface="Arial" panose="020B0604020202020204" pitchFamily="34" charset="0"/>
              </a:rPr>
              <a:t>más amplia que la de prevención </a:t>
            </a:r>
            <a:r>
              <a:rPr lang="es-AR" sz="2400" dirty="0">
                <a:effectLst/>
                <a:latin typeface="Arial" panose="020B0604020202020204" pitchFamily="34" charset="0"/>
                <a:ea typeface="Arial" panose="020B0604020202020204" pitchFamily="34" charset="0"/>
              </a:rPr>
              <a:t>del desgaste, una </a:t>
            </a:r>
            <a:r>
              <a:rPr lang="es-AR" sz="2400" b="1" dirty="0">
                <a:solidFill>
                  <a:srgbClr val="7030A0"/>
                </a:solidFill>
                <a:effectLst/>
                <a:latin typeface="Arial" panose="020B0604020202020204" pitchFamily="34" charset="0"/>
                <a:ea typeface="Arial" panose="020B0604020202020204" pitchFamily="34" charset="0"/>
              </a:rPr>
              <a:t>estrategia de abordaje de dicha problemática que incorpore lo </a:t>
            </a:r>
            <a:r>
              <a:rPr lang="es-AR" sz="3600" b="1" dirty="0">
                <a:solidFill>
                  <a:srgbClr val="7030A0"/>
                </a:solidFill>
                <a:effectLst/>
                <a:latin typeface="Arial" panose="020B0604020202020204" pitchFamily="34" charset="0"/>
                <a:ea typeface="Arial" panose="020B0604020202020204" pitchFamily="34" charset="0"/>
              </a:rPr>
              <a:t>político y el poder de lo colectivo</a:t>
            </a:r>
            <a:r>
              <a:rPr lang="es-AR" sz="2400" b="1" dirty="0">
                <a:solidFill>
                  <a:srgbClr val="7030A0"/>
                </a:solidFill>
                <a:effectLst/>
                <a:latin typeface="Arial" panose="020B0604020202020204" pitchFamily="34" charset="0"/>
                <a:ea typeface="Arial" panose="020B0604020202020204" pitchFamily="34" charset="0"/>
              </a:rPr>
              <a:t>. </a:t>
            </a:r>
            <a:endParaRPr lang="es-AR" sz="2400" b="1" i="1" dirty="0">
              <a:solidFill>
                <a:srgbClr val="7030A0"/>
              </a:solidFill>
              <a:latin typeface="Arial" panose="020B0604020202020204" pitchFamily="34" charset="0"/>
              <a:ea typeface="Arial" panose="020B0604020202020204" pitchFamily="34" charset="0"/>
            </a:endParaRPr>
          </a:p>
          <a:p>
            <a:endParaRPr lang="es-PE" dirty="0"/>
          </a:p>
        </p:txBody>
      </p:sp>
      <p:sp>
        <p:nvSpPr>
          <p:cNvPr id="7" name="Título 6">
            <a:extLst>
              <a:ext uri="{FF2B5EF4-FFF2-40B4-BE49-F238E27FC236}">
                <a16:creationId xmlns:a16="http://schemas.microsoft.com/office/drawing/2014/main" id="{47BA60DC-8C07-48A1-B10C-C765CC2D7CB3}"/>
              </a:ext>
            </a:extLst>
          </p:cNvPr>
          <p:cNvSpPr>
            <a:spLocks noGrp="1"/>
          </p:cNvSpPr>
          <p:nvPr>
            <p:ph type="title"/>
          </p:nvPr>
        </p:nvSpPr>
        <p:spPr/>
        <p:txBody>
          <a:bodyPr/>
          <a:lstStyle/>
          <a:p>
            <a:r>
              <a:rPr lang="es-PE" dirty="0"/>
              <a:t>CUIDADO Y AUTOCUIDADO</a:t>
            </a:r>
          </a:p>
        </p:txBody>
      </p:sp>
    </p:spTree>
    <p:extLst>
      <p:ext uri="{BB962C8B-B14F-4D97-AF65-F5344CB8AC3E}">
        <p14:creationId xmlns:p14="http://schemas.microsoft.com/office/powerpoint/2010/main" val="145621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B7CD680-96EE-4E23-B4F5-55207E4DB340}"/>
              </a:ext>
            </a:extLst>
          </p:cNvPr>
          <p:cNvSpPr>
            <a:spLocks noGrp="1"/>
          </p:cNvSpPr>
          <p:nvPr>
            <p:ph type="body" sz="half" idx="13"/>
          </p:nvPr>
        </p:nvSpPr>
        <p:spPr>
          <a:xfrm>
            <a:off x="971601" y="1131590"/>
            <a:ext cx="7200800" cy="3528392"/>
          </a:xfrm>
        </p:spPr>
        <p:txBody>
          <a:bodyPr>
            <a:normAutofit lnSpcReduction="10000"/>
          </a:bodyPr>
          <a:lstStyle/>
          <a:p>
            <a:r>
              <a:rPr lang="es-PE" sz="1400" b="1" dirty="0">
                <a:latin typeface="Arial" panose="020B0604020202020204" pitchFamily="34" charset="0"/>
                <a:cs typeface="Arial" panose="020B0604020202020204" pitchFamily="34" charset="0"/>
              </a:rPr>
              <a:t>2018: </a:t>
            </a:r>
            <a:r>
              <a:rPr lang="es-MX" sz="1400" dirty="0">
                <a:solidFill>
                  <a:srgbClr val="000000"/>
                </a:solidFill>
                <a:latin typeface="Arial" panose="020B0604020202020204" pitchFamily="34" charset="0"/>
                <a:cs typeface="Arial" panose="020B0604020202020204" pitchFamily="34" charset="0"/>
              </a:rPr>
              <a:t>Última con</a:t>
            </a:r>
            <a:r>
              <a:rPr lang="es-AR" sz="1400" dirty="0">
                <a:solidFill>
                  <a:srgbClr val="000000"/>
                </a:solidFill>
                <a:effectLst/>
                <a:latin typeface="Arial" panose="020B0604020202020204" pitchFamily="34" charset="0"/>
                <a:ea typeface="Arial" panose="020B0604020202020204" pitchFamily="34" charset="0"/>
              </a:rPr>
              <a:t>ferencia temática presencial organizada por CLACAI, junio de 2019 en Santa Cruz de la Sierra, Bolivia, en el panel sobre “Prevención del agotamiento profesional” se concluyó que el </a:t>
            </a:r>
            <a:r>
              <a:rPr lang="es-AR" sz="1400" b="1" dirty="0">
                <a:solidFill>
                  <a:srgbClr val="CC3399"/>
                </a:solidFill>
                <a:effectLst/>
                <a:latin typeface="Arial" panose="020B0604020202020204" pitchFamily="34" charset="0"/>
                <a:ea typeface="Arial" panose="020B0604020202020204" pitchFamily="34" charset="0"/>
              </a:rPr>
              <a:t>desgaste de quienes brindamos servicios de aborto seguro en los distintos países de nuestra región ha sido poco atendido por la agenda de las políticas públicas de nuestros Estados</a:t>
            </a:r>
            <a:r>
              <a:rPr lang="es-AR" sz="1400" dirty="0">
                <a:solidFill>
                  <a:srgbClr val="000000"/>
                </a:solidFill>
                <a:effectLst/>
                <a:latin typeface="Arial" panose="020B0604020202020204" pitchFamily="34" charset="0"/>
                <a:ea typeface="Arial" panose="020B0604020202020204" pitchFamily="34" charset="0"/>
              </a:rPr>
              <a:t>, aun cuando existe una </a:t>
            </a:r>
            <a:r>
              <a:rPr lang="es-AR" sz="1400" dirty="0">
                <a:effectLst/>
                <a:latin typeface="Arial" panose="020B0604020202020204" pitchFamily="34" charset="0"/>
                <a:ea typeface="Arial" panose="020B0604020202020204" pitchFamily="34" charset="0"/>
              </a:rPr>
              <a:t>vasta</a:t>
            </a:r>
            <a:r>
              <a:rPr lang="es-AR" sz="1400" dirty="0">
                <a:solidFill>
                  <a:srgbClr val="000000"/>
                </a:solidFill>
                <a:effectLst/>
                <a:latin typeface="Arial" panose="020B0604020202020204" pitchFamily="34" charset="0"/>
                <a:ea typeface="Arial" panose="020B0604020202020204" pitchFamily="34" charset="0"/>
              </a:rPr>
              <a:t> evidencia científica sobre lo que es llamado el “burnout”</a:t>
            </a:r>
          </a:p>
          <a:p>
            <a:r>
              <a:rPr lang="es-ES" sz="1400" b="1" dirty="0">
                <a:solidFill>
                  <a:srgbClr val="000000"/>
                </a:solidFill>
                <a:latin typeface="Arial" panose="020B0604020202020204" pitchFamily="34" charset="0"/>
                <a:cs typeface="Arial" panose="020B0604020202020204" pitchFamily="34" charset="0"/>
              </a:rPr>
              <a:t>2020</a:t>
            </a:r>
            <a:r>
              <a:rPr lang="es-ES" sz="1400" dirty="0">
                <a:solidFill>
                  <a:srgbClr val="000000"/>
                </a:solidFill>
                <a:latin typeface="Arial" panose="020B0604020202020204" pitchFamily="34" charset="0"/>
                <a:cs typeface="Arial" panose="020B0604020202020204" pitchFamily="34" charset="0"/>
              </a:rPr>
              <a:t>: Presentación </a:t>
            </a:r>
            <a:r>
              <a:rPr lang="es-ES" sz="1400" b="1" dirty="0">
                <a:solidFill>
                  <a:srgbClr val="CC3399"/>
                </a:solidFill>
                <a:latin typeface="Arial" panose="020B0604020202020204" pitchFamily="34" charset="0"/>
                <a:cs typeface="Arial" panose="020B0604020202020204" pitchFamily="34" charset="0"/>
              </a:rPr>
              <a:t>Proyecto</a:t>
            </a:r>
            <a:r>
              <a:rPr lang="es-ES" sz="1400" dirty="0">
                <a:solidFill>
                  <a:srgbClr val="000000"/>
                </a:solidFill>
                <a:latin typeface="Arial" panose="020B0604020202020204" pitchFamily="34" charset="0"/>
                <a:cs typeface="Arial" panose="020B0604020202020204" pitchFamily="34" charset="0"/>
              </a:rPr>
              <a:t> Grupo de Autocuidado y Apoyo para Proveer y Acompañar Aborto Seguros</a:t>
            </a:r>
          </a:p>
          <a:p>
            <a:r>
              <a:rPr lang="es-ES" sz="1400" b="1" dirty="0">
                <a:solidFill>
                  <a:srgbClr val="000000"/>
                </a:solidFill>
                <a:latin typeface="Arial" panose="020B0604020202020204" pitchFamily="34" charset="0"/>
                <a:cs typeface="Arial" panose="020B0604020202020204" pitchFamily="34" charset="0"/>
              </a:rPr>
              <a:t>2020</a:t>
            </a:r>
            <a:r>
              <a:rPr lang="es-ES" sz="1400" dirty="0">
                <a:solidFill>
                  <a:srgbClr val="CC3399"/>
                </a:solidFill>
                <a:latin typeface="Arial" panose="020B0604020202020204" pitchFamily="34" charset="0"/>
                <a:cs typeface="Arial" panose="020B0604020202020204" pitchFamily="34" charset="0"/>
              </a:rPr>
              <a:t>: </a:t>
            </a:r>
            <a:r>
              <a:rPr lang="es-ES" sz="1400" b="1" dirty="0">
                <a:solidFill>
                  <a:srgbClr val="CC3399"/>
                </a:solidFill>
                <a:latin typeface="Arial" panose="020B0604020202020204" pitchFamily="34" charset="0"/>
                <a:cs typeface="Arial" panose="020B0604020202020204" pitchFamily="34" charset="0"/>
              </a:rPr>
              <a:t>Boletín Oficial </a:t>
            </a:r>
            <a:r>
              <a:rPr lang="es-ES" sz="1400" dirty="0">
                <a:solidFill>
                  <a:srgbClr val="000000"/>
                </a:solidFill>
                <a:latin typeface="Arial" panose="020B0604020202020204" pitchFamily="34" charset="0"/>
                <a:cs typeface="Arial" panose="020B0604020202020204" pitchFamily="34" charset="0"/>
              </a:rPr>
              <a:t>Autocuidado y Apoyo al proveer y acompañar abortos. Un estudio exploratorio sobre el desgaste que afecta a profesionales y acompañantas de aborto. </a:t>
            </a:r>
            <a:r>
              <a:rPr lang="es-ES" sz="1400" b="1" dirty="0">
                <a:solidFill>
                  <a:srgbClr val="CC3399"/>
                </a:solidFill>
                <a:latin typeface="Arial" panose="020B0604020202020204" pitchFamily="34" charset="0"/>
                <a:cs typeface="Arial" panose="020B0604020202020204" pitchFamily="34" charset="0"/>
              </a:rPr>
              <a:t>Encuesta diagnóstica</a:t>
            </a:r>
            <a:r>
              <a:rPr lang="es-ES" sz="1400" dirty="0">
                <a:solidFill>
                  <a:srgbClr val="000000"/>
                </a:solidFill>
                <a:latin typeface="Arial" panose="020B0604020202020204" pitchFamily="34" charset="0"/>
                <a:cs typeface="Arial" panose="020B0604020202020204" pitchFamily="34" charset="0"/>
              </a:rPr>
              <a:t>.</a:t>
            </a:r>
          </a:p>
          <a:p>
            <a:r>
              <a:rPr lang="es-ES" sz="1400" b="1" dirty="0">
                <a:solidFill>
                  <a:srgbClr val="000000"/>
                </a:solidFill>
                <a:latin typeface="Arial" panose="020B0604020202020204" pitchFamily="34" charset="0"/>
                <a:cs typeface="Arial" panose="020B0604020202020204" pitchFamily="34" charset="0"/>
              </a:rPr>
              <a:t>2021</a:t>
            </a:r>
            <a:r>
              <a:rPr lang="es-ES" sz="1400" dirty="0">
                <a:solidFill>
                  <a:srgbClr val="000000"/>
                </a:solidFill>
                <a:latin typeface="Arial" panose="020B0604020202020204" pitchFamily="34" charset="0"/>
                <a:cs typeface="Arial" panose="020B0604020202020204" pitchFamily="34" charset="0"/>
              </a:rPr>
              <a:t>: Conformación </a:t>
            </a:r>
            <a:r>
              <a:rPr lang="es-ES" sz="1400" b="1" dirty="0">
                <a:solidFill>
                  <a:srgbClr val="CC3399"/>
                </a:solidFill>
                <a:latin typeface="Arial" panose="020B0604020202020204" pitchFamily="34" charset="0"/>
                <a:cs typeface="Arial" panose="020B0604020202020204" pitchFamily="34" charset="0"/>
              </a:rPr>
              <a:t>Grupo Impulsor</a:t>
            </a:r>
            <a:r>
              <a:rPr lang="es-ES" sz="1400" dirty="0">
                <a:solidFill>
                  <a:srgbClr val="CC3399"/>
                </a:solidFill>
                <a:latin typeface="Arial" panose="020B0604020202020204" pitchFamily="34" charset="0"/>
                <a:cs typeface="Arial" panose="020B0604020202020204" pitchFamily="34" charset="0"/>
              </a:rPr>
              <a:t>.</a:t>
            </a:r>
          </a:p>
          <a:p>
            <a:r>
              <a:rPr lang="es-ES" sz="1400" b="1" dirty="0">
                <a:solidFill>
                  <a:srgbClr val="000000"/>
                </a:solidFill>
                <a:latin typeface="Arial" panose="020B0604020202020204" pitchFamily="34" charset="0"/>
                <a:cs typeface="Arial" panose="020B0604020202020204" pitchFamily="34" charset="0"/>
              </a:rPr>
              <a:t>2021</a:t>
            </a:r>
            <a:r>
              <a:rPr lang="es-ES" sz="1400" dirty="0">
                <a:solidFill>
                  <a:srgbClr val="000000"/>
                </a:solidFill>
                <a:latin typeface="Arial" panose="020B0604020202020204" pitchFamily="34" charset="0"/>
                <a:cs typeface="Arial" panose="020B0604020202020204" pitchFamily="34" charset="0"/>
              </a:rPr>
              <a:t>: </a:t>
            </a:r>
            <a:r>
              <a:rPr lang="es-ES" sz="1400" b="1" dirty="0">
                <a:solidFill>
                  <a:srgbClr val="CC3399"/>
                </a:solidFill>
                <a:latin typeface="Arial" panose="020B0604020202020204" pitchFamily="34" charset="0"/>
                <a:cs typeface="Arial" panose="020B0604020202020204" pitchFamily="34" charset="0"/>
              </a:rPr>
              <a:t>Talleres</a:t>
            </a:r>
            <a:r>
              <a:rPr lang="es-ES" sz="1400" dirty="0">
                <a:solidFill>
                  <a:srgbClr val="000000"/>
                </a:solidFill>
                <a:latin typeface="Arial" panose="020B0604020202020204" pitchFamily="34" charset="0"/>
                <a:cs typeface="Arial" panose="020B0604020202020204" pitchFamily="34" charset="0"/>
              </a:rPr>
              <a:t> Prevención del Desgaste Profesional y Autocuidado</a:t>
            </a:r>
          </a:p>
          <a:p>
            <a:r>
              <a:rPr lang="es-ES" sz="1400" b="1" dirty="0">
                <a:solidFill>
                  <a:srgbClr val="000000"/>
                </a:solidFill>
                <a:latin typeface="Arial" panose="020B0604020202020204" pitchFamily="34" charset="0"/>
                <a:cs typeface="Arial" panose="020B0604020202020204" pitchFamily="34" charset="0"/>
              </a:rPr>
              <a:t>2021:</a:t>
            </a:r>
            <a:r>
              <a:rPr lang="es-ES" sz="1400" dirty="0">
                <a:solidFill>
                  <a:srgbClr val="000000"/>
                </a:solidFill>
                <a:latin typeface="Arial" panose="020B0604020202020204" pitchFamily="34" charset="0"/>
                <a:cs typeface="Arial" panose="020B0604020202020204" pitchFamily="34" charset="0"/>
              </a:rPr>
              <a:t> Producción del </a:t>
            </a:r>
            <a:r>
              <a:rPr lang="es-ES" sz="1400" b="1" dirty="0">
                <a:solidFill>
                  <a:srgbClr val="CC3399"/>
                </a:solidFill>
                <a:latin typeface="Arial" panose="020B0604020202020204" pitchFamily="34" charset="0"/>
                <a:cs typeface="Arial" panose="020B0604020202020204" pitchFamily="34" charset="0"/>
              </a:rPr>
              <a:t>Video</a:t>
            </a:r>
            <a:r>
              <a:rPr lang="es-ES" sz="1400" dirty="0">
                <a:solidFill>
                  <a:srgbClr val="000000"/>
                </a:solidFill>
                <a:latin typeface="Arial" panose="020B0604020202020204" pitchFamily="34" charset="0"/>
                <a:cs typeface="Arial" panose="020B0604020202020204" pitchFamily="34" charset="0"/>
              </a:rPr>
              <a:t> para tomar conciencia que el desgaste es una problemática que esta presente en los servicios de aborto seguro.</a:t>
            </a:r>
          </a:p>
          <a:p>
            <a:r>
              <a:rPr lang="es-ES" sz="1400" b="1" dirty="0">
                <a:solidFill>
                  <a:srgbClr val="000000"/>
                </a:solidFill>
                <a:latin typeface="Arial" panose="020B0604020202020204" pitchFamily="34" charset="0"/>
                <a:cs typeface="Arial" panose="020B0604020202020204" pitchFamily="34" charset="0"/>
              </a:rPr>
              <a:t>2022</a:t>
            </a:r>
            <a:r>
              <a:rPr lang="es-ES" sz="1400" dirty="0">
                <a:solidFill>
                  <a:srgbClr val="CC3399"/>
                </a:solidFill>
                <a:latin typeface="Arial" panose="020B0604020202020204" pitchFamily="34" charset="0"/>
                <a:cs typeface="Arial" panose="020B0604020202020204" pitchFamily="34" charset="0"/>
              </a:rPr>
              <a:t>: </a:t>
            </a:r>
            <a:r>
              <a:rPr lang="es-ES" sz="1400" b="1" dirty="0">
                <a:solidFill>
                  <a:srgbClr val="CC3399"/>
                </a:solidFill>
                <a:latin typeface="Arial" panose="020B0604020202020204" pitchFamily="34" charset="0"/>
                <a:cs typeface="Arial" panose="020B0604020202020204" pitchFamily="34" charset="0"/>
              </a:rPr>
              <a:t>Protocolo</a:t>
            </a:r>
            <a:r>
              <a:rPr lang="es-ES" sz="1400" dirty="0">
                <a:solidFill>
                  <a:srgbClr val="CC3399"/>
                </a:solidFill>
                <a:latin typeface="Arial" panose="020B0604020202020204" pitchFamily="34" charset="0"/>
                <a:cs typeface="Arial" panose="020B0604020202020204" pitchFamily="34" charset="0"/>
              </a:rPr>
              <a:t> </a:t>
            </a:r>
            <a:r>
              <a:rPr lang="es-ES" sz="1400" dirty="0">
                <a:solidFill>
                  <a:srgbClr val="000000"/>
                </a:solidFill>
                <a:latin typeface="Arial" panose="020B0604020202020204" pitchFamily="34" charset="0"/>
                <a:cs typeface="Arial" panose="020B0604020202020204" pitchFamily="34" charset="0"/>
              </a:rPr>
              <a:t>de Autocuidado y Apoyo al proveer y acompañar abortos seguros.</a:t>
            </a:r>
            <a:endParaRPr lang="es-PE" sz="1400" dirty="0">
              <a:latin typeface="Arial" panose="020B0604020202020204" pitchFamily="34" charset="0"/>
              <a:cs typeface="Arial" panose="020B0604020202020204" pitchFamily="34" charset="0"/>
            </a:endParaRPr>
          </a:p>
        </p:txBody>
      </p:sp>
      <p:sp>
        <p:nvSpPr>
          <p:cNvPr id="7" name="Título 6">
            <a:extLst>
              <a:ext uri="{FF2B5EF4-FFF2-40B4-BE49-F238E27FC236}">
                <a16:creationId xmlns:a16="http://schemas.microsoft.com/office/drawing/2014/main" id="{47BA60DC-8C07-48A1-B10C-C765CC2D7CB3}"/>
              </a:ext>
            </a:extLst>
          </p:cNvPr>
          <p:cNvSpPr>
            <a:spLocks noGrp="1"/>
          </p:cNvSpPr>
          <p:nvPr>
            <p:ph type="title"/>
          </p:nvPr>
        </p:nvSpPr>
        <p:spPr/>
        <p:txBody>
          <a:bodyPr/>
          <a:lstStyle/>
          <a:p>
            <a:r>
              <a:rPr lang="es-PE" dirty="0"/>
              <a:t>Historización Grupo AAPAAS</a:t>
            </a:r>
          </a:p>
        </p:txBody>
      </p:sp>
    </p:spTree>
    <p:extLst>
      <p:ext uri="{BB962C8B-B14F-4D97-AF65-F5344CB8AC3E}">
        <p14:creationId xmlns:p14="http://schemas.microsoft.com/office/powerpoint/2010/main" val="390273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2B7CD680-96EE-4E23-B4F5-55207E4DB340}"/>
              </a:ext>
            </a:extLst>
          </p:cNvPr>
          <p:cNvSpPr>
            <a:spLocks noGrp="1"/>
          </p:cNvSpPr>
          <p:nvPr>
            <p:ph type="body" sz="half" idx="13"/>
          </p:nvPr>
        </p:nvSpPr>
        <p:spPr>
          <a:xfrm>
            <a:off x="1014289" y="1131590"/>
            <a:ext cx="7086103" cy="3240360"/>
          </a:xfrm>
        </p:spPr>
        <p:txBody>
          <a:bodyPr>
            <a:normAutofit/>
          </a:bodyPr>
          <a:lstStyle/>
          <a:p>
            <a:pPr marL="382778" indent="0" algn="just">
              <a:spcAft>
                <a:spcPts val="800"/>
              </a:spcAft>
              <a:buNone/>
            </a:pPr>
            <a:r>
              <a:rPr lang="es-AR" dirty="0">
                <a:latin typeface="Arial" panose="020B0604020202020204" pitchFamily="34" charset="0"/>
                <a:ea typeface="Arial" panose="020B0604020202020204" pitchFamily="34" charset="0"/>
                <a:cs typeface="Arial" panose="020B0604020202020204" pitchFamily="34" charset="0"/>
              </a:rPr>
              <a:t>S</a:t>
            </a:r>
            <a:r>
              <a:rPr lang="es-AR" sz="1600" dirty="0">
                <a:effectLst/>
                <a:latin typeface="Arial" panose="020B0604020202020204" pitchFamily="34" charset="0"/>
                <a:ea typeface="Arial" panose="020B0604020202020204" pitchFamily="34" charset="0"/>
                <a:cs typeface="Arial" panose="020B0604020202020204" pitchFamily="34" charset="0"/>
              </a:rPr>
              <a:t>e autoadministró una encuesta entre los miembros de CLACAI con el objetivo de identificar el impacto que el desgaste profesional y el estrés por acompañamientos tienen sobre las/os proveedoras/es y acompañantes/as de aborto seguro.</a:t>
            </a:r>
          </a:p>
          <a:p>
            <a:pPr lvl="0">
              <a:spcAft>
                <a:spcPts val="800"/>
              </a:spcAft>
            </a:pPr>
            <a:r>
              <a:rPr lang="es-AR" dirty="0">
                <a:latin typeface="Arial" panose="020B0604020202020204" pitchFamily="34" charset="0"/>
                <a:ea typeface="Arial" panose="020B0604020202020204" pitchFamily="34" charset="0"/>
                <a:cs typeface="Arial" panose="020B0604020202020204" pitchFamily="34" charset="0"/>
              </a:rPr>
              <a:t>       I</a:t>
            </a:r>
            <a:r>
              <a:rPr lang="es-AR" sz="1600" u="none" strike="noStrike" dirty="0">
                <a:effectLst/>
                <a:latin typeface="Arial" panose="020B0604020202020204" pitchFamily="34" charset="0"/>
                <a:ea typeface="Arial" panose="020B0604020202020204" pitchFamily="34" charset="0"/>
                <a:cs typeface="Arial" panose="020B0604020202020204" pitchFamily="34" charset="0"/>
              </a:rPr>
              <a:t>nformación general sobre datos sociodemográficos,  </a:t>
            </a:r>
            <a:endParaRPr lang="es-AR" sz="1600" u="none" strike="noStrike"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pPr>
            <a:r>
              <a:rPr lang="es-AR" dirty="0">
                <a:latin typeface="Arial" panose="020B0604020202020204" pitchFamily="34" charset="0"/>
                <a:ea typeface="Arial" panose="020B0604020202020204" pitchFamily="34" charset="0"/>
                <a:cs typeface="Arial" panose="020B0604020202020204" pitchFamily="34" charset="0"/>
              </a:rPr>
              <a:t>       C</a:t>
            </a:r>
            <a:r>
              <a:rPr lang="es-AR" sz="1600" u="none" strike="noStrike" dirty="0">
                <a:effectLst/>
                <a:latin typeface="Arial" panose="020B0604020202020204" pitchFamily="34" charset="0"/>
                <a:ea typeface="Arial" panose="020B0604020202020204" pitchFamily="34" charset="0"/>
                <a:cs typeface="Arial" panose="020B0604020202020204" pitchFamily="34" charset="0"/>
              </a:rPr>
              <a:t>aracterísticas sobre la práctica que desarrollan,</a:t>
            </a:r>
            <a:endParaRPr lang="es-AR" sz="1600" u="none" strike="noStrike"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pPr>
            <a:r>
              <a:rPr lang="es-AR" dirty="0">
                <a:latin typeface="Arial" panose="020B0604020202020204" pitchFamily="34" charset="0"/>
                <a:ea typeface="Arial" panose="020B0604020202020204" pitchFamily="34" charset="0"/>
                <a:cs typeface="Arial" panose="020B0604020202020204" pitchFamily="34" charset="0"/>
              </a:rPr>
              <a:t>       I</a:t>
            </a:r>
            <a:r>
              <a:rPr lang="es-AR" sz="1600" u="none" strike="noStrike" dirty="0">
                <a:effectLst/>
                <a:latin typeface="Arial" panose="020B0604020202020204" pitchFamily="34" charset="0"/>
                <a:ea typeface="Arial" panose="020B0604020202020204" pitchFamily="34" charset="0"/>
                <a:cs typeface="Arial" panose="020B0604020202020204" pitchFamily="34" charset="0"/>
              </a:rPr>
              <a:t>dentificación de riesgos laborales,</a:t>
            </a:r>
            <a:endParaRPr lang="es-AR" sz="1600" u="none" strike="noStrike"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pPr>
            <a:r>
              <a:rPr lang="es-AR" dirty="0">
                <a:latin typeface="Arial" panose="020B0604020202020204" pitchFamily="34" charset="0"/>
                <a:ea typeface="Arial" panose="020B0604020202020204" pitchFamily="34" charset="0"/>
                <a:cs typeface="Arial" panose="020B0604020202020204" pitchFamily="34" charset="0"/>
              </a:rPr>
              <a:t>       C</a:t>
            </a:r>
            <a:r>
              <a:rPr lang="es-AR" sz="1600" u="none" strike="noStrike" dirty="0">
                <a:effectLst/>
                <a:latin typeface="Arial" panose="020B0604020202020204" pitchFamily="34" charset="0"/>
                <a:ea typeface="Arial" panose="020B0604020202020204" pitchFamily="34" charset="0"/>
                <a:cs typeface="Arial" panose="020B0604020202020204" pitchFamily="34" charset="0"/>
              </a:rPr>
              <a:t>onocimiento sobre desgaste profesional, </a:t>
            </a:r>
            <a:endParaRPr lang="es-AR" sz="1600" u="none" strike="noStrike"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pPr>
            <a:r>
              <a:rPr lang="es-AR" dirty="0">
                <a:latin typeface="Arial" panose="020B0604020202020204" pitchFamily="34" charset="0"/>
                <a:ea typeface="Arial" panose="020B0604020202020204" pitchFamily="34" charset="0"/>
                <a:cs typeface="Arial" panose="020B0604020202020204" pitchFamily="34" charset="0"/>
              </a:rPr>
              <a:t>       P</a:t>
            </a:r>
            <a:r>
              <a:rPr lang="es-AR" sz="1600" u="none" strike="noStrike" dirty="0">
                <a:effectLst/>
                <a:latin typeface="Arial" panose="020B0604020202020204" pitchFamily="34" charset="0"/>
                <a:ea typeface="Arial" panose="020B0604020202020204" pitchFamily="34" charset="0"/>
                <a:cs typeface="Arial" panose="020B0604020202020204" pitchFamily="34" charset="0"/>
              </a:rPr>
              <a:t>articipación en espacios de abordaje de dicha problemática. </a:t>
            </a:r>
            <a:endParaRPr lang="es-AR" sz="1600" u="none" strike="noStrike" dirty="0">
              <a:effectLst/>
              <a:latin typeface="Arial" panose="020B0604020202020204" pitchFamily="34" charset="0"/>
              <a:ea typeface="Calibri" panose="020F0502020204030204" pitchFamily="34" charset="0"/>
              <a:cs typeface="Arial" panose="020B0604020202020204" pitchFamily="34" charset="0"/>
            </a:endParaRPr>
          </a:p>
          <a:p>
            <a:endParaRPr lang="es-PE" dirty="0"/>
          </a:p>
        </p:txBody>
      </p:sp>
      <p:sp>
        <p:nvSpPr>
          <p:cNvPr id="7" name="Título 6">
            <a:extLst>
              <a:ext uri="{FF2B5EF4-FFF2-40B4-BE49-F238E27FC236}">
                <a16:creationId xmlns:a16="http://schemas.microsoft.com/office/drawing/2014/main" id="{47BA60DC-8C07-48A1-B10C-C765CC2D7CB3}"/>
              </a:ext>
            </a:extLst>
          </p:cNvPr>
          <p:cNvSpPr>
            <a:spLocks noGrp="1"/>
          </p:cNvSpPr>
          <p:nvPr>
            <p:ph type="title"/>
          </p:nvPr>
        </p:nvSpPr>
        <p:spPr/>
        <p:txBody>
          <a:bodyPr/>
          <a:lstStyle/>
          <a:p>
            <a:r>
              <a:rPr lang="es-PE" dirty="0"/>
              <a:t>Encuesta diagnóstica</a:t>
            </a:r>
          </a:p>
        </p:txBody>
      </p:sp>
    </p:spTree>
    <p:extLst>
      <p:ext uri="{BB962C8B-B14F-4D97-AF65-F5344CB8AC3E}">
        <p14:creationId xmlns:p14="http://schemas.microsoft.com/office/powerpoint/2010/main" val="5120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47179943-6275-4BA8-AA33-174FA40EE941}"/>
              </a:ext>
            </a:extLst>
          </p:cNvPr>
          <p:cNvSpPr>
            <a:spLocks noGrp="1"/>
          </p:cNvSpPr>
          <p:nvPr>
            <p:ph type="body" sz="half" idx="13"/>
          </p:nvPr>
        </p:nvSpPr>
        <p:spPr/>
        <p:txBody>
          <a:bodyPr/>
          <a:lstStyle/>
          <a:p>
            <a:r>
              <a:rPr lang="es-AR" sz="2800" dirty="0">
                <a:effectLst/>
                <a:latin typeface="Arial" panose="020B0604020202020204" pitchFamily="34" charset="0"/>
                <a:ea typeface="Arial" panose="020B0604020202020204" pitchFamily="34" charset="0"/>
              </a:rPr>
              <a:t>2 de cada 3 encuestadas/os ha padecido algún tipo de síntomas de agotamiento profesional. </a:t>
            </a:r>
          </a:p>
          <a:p>
            <a:r>
              <a:rPr lang="es-AR" sz="2800" dirty="0">
                <a:effectLst/>
                <a:latin typeface="Arial" panose="020B0604020202020204" pitchFamily="34" charset="0"/>
                <a:ea typeface="Arial" panose="020B0604020202020204" pitchFamily="34" charset="0"/>
              </a:rPr>
              <a:t>4 de cada 5 encuestadas/os ha identificado que sus colegas también han experimentado síntomas compatibles con desgaste profesional.</a:t>
            </a:r>
            <a:endParaRPr lang="es-AR" sz="2800" dirty="0"/>
          </a:p>
          <a:p>
            <a:endParaRPr lang="es-PE" dirty="0"/>
          </a:p>
        </p:txBody>
      </p:sp>
      <p:sp>
        <p:nvSpPr>
          <p:cNvPr id="7" name="Título 6">
            <a:extLst>
              <a:ext uri="{FF2B5EF4-FFF2-40B4-BE49-F238E27FC236}">
                <a16:creationId xmlns:a16="http://schemas.microsoft.com/office/drawing/2014/main" id="{31E2D6A7-D8D9-4283-B8AC-B43B9B71730A}"/>
              </a:ext>
            </a:extLst>
          </p:cNvPr>
          <p:cNvSpPr>
            <a:spLocks noGrp="1"/>
          </p:cNvSpPr>
          <p:nvPr>
            <p:ph type="title"/>
          </p:nvPr>
        </p:nvSpPr>
        <p:spPr/>
        <p:txBody>
          <a:bodyPr/>
          <a:lstStyle/>
          <a:p>
            <a:r>
              <a:rPr lang="es-AR" sz="2400" dirty="0"/>
              <a:t>Percepción sobre la salud de las/os encuestadas/os</a:t>
            </a:r>
            <a:endParaRPr lang="es-PE" sz="2400" dirty="0"/>
          </a:p>
        </p:txBody>
      </p:sp>
    </p:spTree>
    <p:extLst>
      <p:ext uri="{BB962C8B-B14F-4D97-AF65-F5344CB8AC3E}">
        <p14:creationId xmlns:p14="http://schemas.microsoft.com/office/powerpoint/2010/main" val="50513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47179943-6275-4BA8-AA33-174FA40EE941}"/>
              </a:ext>
            </a:extLst>
          </p:cNvPr>
          <p:cNvSpPr>
            <a:spLocks noGrp="1"/>
          </p:cNvSpPr>
          <p:nvPr>
            <p:ph type="body" sz="half" idx="13"/>
          </p:nvPr>
        </p:nvSpPr>
        <p:spPr/>
        <p:txBody>
          <a:bodyPr>
            <a:normAutofit lnSpcReduction="10000"/>
          </a:bodyPr>
          <a:lstStyle/>
          <a:p>
            <a:pPr marL="0" indent="0">
              <a:buNone/>
            </a:pPr>
            <a:r>
              <a:rPr lang="es-AR" sz="1600" dirty="0">
                <a:effectLst/>
                <a:latin typeface="Arial" panose="020B0604020202020204" pitchFamily="34" charset="0"/>
                <a:ea typeface="Arial" panose="020B0604020202020204" pitchFamily="34" charset="0"/>
              </a:rPr>
              <a:t>Una mayor capacidad de las mujeres para reconocer los </a:t>
            </a:r>
            <a:r>
              <a:rPr lang="es-AR" sz="1600" b="1" dirty="0">
                <a:effectLst/>
                <a:latin typeface="Arial" panose="020B0604020202020204" pitchFamily="34" charset="0"/>
                <a:ea typeface="Arial" panose="020B0604020202020204" pitchFamily="34" charset="0"/>
              </a:rPr>
              <a:t>síntomas de desgaste y estrés</a:t>
            </a:r>
            <a:r>
              <a:rPr lang="es-AR" b="1" dirty="0">
                <a:latin typeface="Arial" panose="020B0604020202020204" pitchFamily="34" charset="0"/>
                <a:ea typeface="Arial" panose="020B0604020202020204" pitchFamily="34" charset="0"/>
              </a:rPr>
              <a:t>, </a:t>
            </a:r>
            <a:r>
              <a:rPr lang="es-AR" sz="1600" dirty="0">
                <a:effectLst/>
                <a:latin typeface="Arial" panose="020B0604020202020204" pitchFamily="34" charset="0"/>
                <a:ea typeface="Arial" panose="020B0604020202020204" pitchFamily="34" charset="0"/>
              </a:rPr>
              <a:t>registrando cansancio en un 80%, mientras que los varones lo hacen en un 50%, las mujeres refieren sentir fatiga en un 60% y los varones en un 43%. </a:t>
            </a:r>
          </a:p>
          <a:p>
            <a:pPr marL="0" indent="0">
              <a:buNone/>
            </a:pPr>
            <a:endParaRPr lang="es-AR" sz="1600" dirty="0">
              <a:latin typeface="Arial" panose="020B0604020202020204" pitchFamily="34" charset="0"/>
              <a:ea typeface="Arial" panose="020B0604020202020204" pitchFamily="34" charset="0"/>
            </a:endParaRPr>
          </a:p>
          <a:p>
            <a:pPr marL="0" indent="0">
              <a:buNone/>
            </a:pPr>
            <a:r>
              <a:rPr lang="es-AR" sz="1600" dirty="0">
                <a:effectLst/>
                <a:latin typeface="Arial" panose="020B0604020202020204" pitchFamily="34" charset="0"/>
                <a:ea typeface="Arial" panose="020B0604020202020204" pitchFamily="34" charset="0"/>
              </a:rPr>
              <a:t>Con respecto a lo emocional, la brecha en las diferencias se intensifica aún más, la mayor diferencia se observa con el sentimiento de tristeza, las mujeres expresan estar tristes en un 58%, mientras que los varones sólo lo registran en un 21%.</a:t>
            </a:r>
          </a:p>
          <a:p>
            <a:pPr marL="0" indent="0">
              <a:buNone/>
            </a:pPr>
            <a:endParaRPr lang="es-AR" sz="1600" dirty="0">
              <a:effectLst/>
              <a:latin typeface="Arial" panose="020B0604020202020204" pitchFamily="34" charset="0"/>
              <a:ea typeface="Arial" panose="020B0604020202020204" pitchFamily="34" charset="0"/>
            </a:endParaRPr>
          </a:p>
          <a:p>
            <a:pPr marL="0" indent="0">
              <a:buNone/>
            </a:pPr>
            <a:r>
              <a:rPr lang="es-AR" sz="1600" dirty="0">
                <a:effectLst/>
                <a:latin typeface="Arial" panose="020B0604020202020204" pitchFamily="34" charset="0"/>
                <a:ea typeface="Arial" panose="020B0604020202020204" pitchFamily="34" charset="0"/>
              </a:rPr>
              <a:t>Con respecto al enojo, las mujeres también refieren enojarse e irritarse más que los varones, expresando este sentimiento en un poco más de la mitad de su población (51%) y los varones sólo en un 29%.</a:t>
            </a:r>
            <a:endParaRPr lang="es-AR" sz="1600" dirty="0"/>
          </a:p>
          <a:p>
            <a:endParaRPr lang="es-PE" dirty="0"/>
          </a:p>
        </p:txBody>
      </p:sp>
      <p:sp>
        <p:nvSpPr>
          <p:cNvPr id="7" name="Título 6">
            <a:extLst>
              <a:ext uri="{FF2B5EF4-FFF2-40B4-BE49-F238E27FC236}">
                <a16:creationId xmlns:a16="http://schemas.microsoft.com/office/drawing/2014/main" id="{31E2D6A7-D8D9-4283-B8AC-B43B9B71730A}"/>
              </a:ext>
            </a:extLst>
          </p:cNvPr>
          <p:cNvSpPr>
            <a:spLocks noGrp="1"/>
          </p:cNvSpPr>
          <p:nvPr>
            <p:ph type="title"/>
          </p:nvPr>
        </p:nvSpPr>
        <p:spPr/>
        <p:txBody>
          <a:bodyPr/>
          <a:lstStyle/>
          <a:p>
            <a:r>
              <a:rPr lang="es-PE" dirty="0"/>
              <a:t>Diferencias según género</a:t>
            </a:r>
          </a:p>
        </p:txBody>
      </p:sp>
    </p:spTree>
    <p:extLst>
      <p:ext uri="{BB962C8B-B14F-4D97-AF65-F5344CB8AC3E}">
        <p14:creationId xmlns:p14="http://schemas.microsoft.com/office/powerpoint/2010/main" val="143448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47179943-6275-4BA8-AA33-174FA40EE941}"/>
              </a:ext>
            </a:extLst>
          </p:cNvPr>
          <p:cNvSpPr>
            <a:spLocks noGrp="1"/>
          </p:cNvSpPr>
          <p:nvPr>
            <p:ph type="body" sz="half" idx="13"/>
          </p:nvPr>
        </p:nvSpPr>
        <p:spPr/>
        <p:txBody>
          <a:bodyPr/>
          <a:lstStyle/>
          <a:p>
            <a:r>
              <a:rPr lang="es-AR" sz="3200" dirty="0">
                <a:solidFill>
                  <a:srgbClr val="222222"/>
                </a:solidFill>
                <a:effectLst/>
                <a:latin typeface="Arial" panose="020B0604020202020204" pitchFamily="34" charset="0"/>
                <a:ea typeface="Arial" panose="020B0604020202020204" pitchFamily="34" charset="0"/>
              </a:rPr>
              <a:t>Cabe resaltar que los </a:t>
            </a:r>
            <a:r>
              <a:rPr lang="es-AR" sz="3200" dirty="0">
                <a:solidFill>
                  <a:srgbClr val="222222"/>
                </a:solidFill>
                <a:latin typeface="Arial" panose="020B0604020202020204" pitchFamily="34" charset="0"/>
                <a:ea typeface="Arial" panose="020B0604020202020204" pitchFamily="34" charset="0"/>
              </a:rPr>
              <a:t>varones</a:t>
            </a:r>
            <a:r>
              <a:rPr lang="es-AR" sz="3200" dirty="0">
                <a:solidFill>
                  <a:srgbClr val="222222"/>
                </a:solidFill>
                <a:effectLst/>
                <a:latin typeface="Arial" panose="020B0604020202020204" pitchFamily="34" charset="0"/>
                <a:ea typeface="Arial" panose="020B0604020202020204" pitchFamily="34" charset="0"/>
              </a:rPr>
              <a:t> perciben más problemas físicos que emocionales, mientras que las </a:t>
            </a:r>
            <a:r>
              <a:rPr lang="es-AR" sz="3200" dirty="0">
                <a:solidFill>
                  <a:srgbClr val="222222"/>
                </a:solidFill>
                <a:latin typeface="Arial" panose="020B0604020202020204" pitchFamily="34" charset="0"/>
                <a:ea typeface="Arial" panose="020B0604020202020204" pitchFamily="34" charset="0"/>
              </a:rPr>
              <a:t>mujeres</a:t>
            </a:r>
            <a:r>
              <a:rPr lang="es-AR" sz="3200" dirty="0">
                <a:solidFill>
                  <a:srgbClr val="222222"/>
                </a:solidFill>
                <a:effectLst/>
                <a:latin typeface="Arial" panose="020B0604020202020204" pitchFamily="34" charset="0"/>
                <a:ea typeface="Arial" panose="020B0604020202020204" pitchFamily="34" charset="0"/>
              </a:rPr>
              <a:t> reportan un balance de sintomatología entre malestar físico y emocional (tristeza y enojo).</a:t>
            </a:r>
            <a:endParaRPr lang="es-AR" sz="3200" dirty="0">
              <a:effectLst/>
              <a:latin typeface="Calibri" panose="020F0502020204030204" pitchFamily="34" charset="0"/>
              <a:ea typeface="Calibri" panose="020F0502020204030204" pitchFamily="34" charset="0"/>
            </a:endParaRPr>
          </a:p>
          <a:p>
            <a:endParaRPr lang="es-PE" dirty="0"/>
          </a:p>
        </p:txBody>
      </p:sp>
      <p:sp>
        <p:nvSpPr>
          <p:cNvPr id="7" name="Título 6">
            <a:extLst>
              <a:ext uri="{FF2B5EF4-FFF2-40B4-BE49-F238E27FC236}">
                <a16:creationId xmlns:a16="http://schemas.microsoft.com/office/drawing/2014/main" id="{31E2D6A7-D8D9-4283-B8AC-B43B9B71730A}"/>
              </a:ext>
            </a:extLst>
          </p:cNvPr>
          <p:cNvSpPr>
            <a:spLocks noGrp="1"/>
          </p:cNvSpPr>
          <p:nvPr>
            <p:ph type="title"/>
          </p:nvPr>
        </p:nvSpPr>
        <p:spPr/>
        <p:txBody>
          <a:bodyPr/>
          <a:lstStyle/>
          <a:p>
            <a:r>
              <a:rPr lang="es-PE" dirty="0"/>
              <a:t>Diferencias según género</a:t>
            </a:r>
          </a:p>
        </p:txBody>
      </p:sp>
    </p:spTree>
    <p:extLst>
      <p:ext uri="{BB962C8B-B14F-4D97-AF65-F5344CB8AC3E}">
        <p14:creationId xmlns:p14="http://schemas.microsoft.com/office/powerpoint/2010/main" val="1421663490"/>
      </p:ext>
    </p:extLst>
  </p:cSld>
  <p:clrMapOvr>
    <a:masterClrMapping/>
  </p:clrMapOvr>
</p:sld>
</file>

<file path=ppt/theme/theme1.xml><?xml version="1.0" encoding="utf-8"?>
<a:theme xmlns:a="http://schemas.openxmlformats.org/drawingml/2006/main" name="Tema de Office">
  <a:themeElements>
    <a:clrScheme name="Clacai 1">
      <a:dk1>
        <a:sysClr val="windowText" lastClr="000000"/>
      </a:dk1>
      <a:lt1>
        <a:srgbClr val="FFFFFF"/>
      </a:lt1>
      <a:dk2>
        <a:srgbClr val="0C0C0C"/>
      </a:dk2>
      <a:lt2>
        <a:srgbClr val="EEECE1"/>
      </a:lt2>
      <a:accent1>
        <a:srgbClr val="B9639D"/>
      </a:accent1>
      <a:accent2>
        <a:srgbClr val="91C5CE"/>
      </a:accent2>
      <a:accent3>
        <a:srgbClr val="848484"/>
      </a:accent3>
      <a:accent4>
        <a:srgbClr val="8064A2"/>
      </a:accent4>
      <a:accent5>
        <a:srgbClr val="4BACC6"/>
      </a:accent5>
      <a:accent6>
        <a:srgbClr val="F79646"/>
      </a:accent6>
      <a:hlink>
        <a:srgbClr val="B9639D"/>
      </a:hlink>
      <a:folHlink>
        <a:srgbClr val="91C5CE"/>
      </a:folHlink>
    </a:clrScheme>
    <a:fontScheme name="Clacai 2017">
      <a:majorFont>
        <a:latin typeface="Avalon"/>
        <a:ea typeface=""/>
        <a:cs typeface=""/>
      </a:majorFont>
      <a:minorFont>
        <a:latin typeface="Aval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864</TotalTime>
  <Words>1048</Words>
  <Application>Microsoft Office PowerPoint</Application>
  <PresentationFormat>Presentación en pantalla (16:9)</PresentationFormat>
  <Paragraphs>62</Paragraphs>
  <Slides>17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Avalon</vt:lpstr>
      <vt:lpstr>Calibri</vt:lpstr>
      <vt:lpstr>Tema de Office</vt:lpstr>
      <vt:lpstr>Informe de Trabajo del Grupo AAPAAS – CLACAI 2021 - 2022</vt:lpstr>
      <vt:lpstr>GRUPO AAPAAS - CLACAI</vt:lpstr>
      <vt:lpstr>DESGASTE, AGOTAMIENTO, BURNOUT</vt:lpstr>
      <vt:lpstr>CUIDADO Y AUTOCUIDADO</vt:lpstr>
      <vt:lpstr>Historización Grupo AAPAAS</vt:lpstr>
      <vt:lpstr>Encuesta diagnóstica</vt:lpstr>
      <vt:lpstr>Percepción sobre la salud de las/os encuestadas/os</vt:lpstr>
      <vt:lpstr>Diferencias según género</vt:lpstr>
      <vt:lpstr>Diferencias según género</vt:lpstr>
      <vt:lpstr>Presentación de PowerPoint</vt:lpstr>
      <vt:lpstr>Talleres</vt:lpstr>
      <vt:lpstr>Las situaciones más estresantes</vt:lpstr>
      <vt:lpstr>Las situaciones más estresantes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Sosó</dc:creator>
  <cp:lastModifiedBy>Gianina Marquez</cp:lastModifiedBy>
  <cp:revision>35</cp:revision>
  <dcterms:created xsi:type="dcterms:W3CDTF">2017-03-20T21:58:46Z</dcterms:created>
  <dcterms:modified xsi:type="dcterms:W3CDTF">2022-06-23T20:03:17Z</dcterms:modified>
</cp:coreProperties>
</file>