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344" r:id="rId7"/>
    <p:sldId id="351" r:id="rId8"/>
    <p:sldId id="352" r:id="rId9"/>
    <p:sldId id="354" r:id="rId10"/>
    <p:sldId id="343" r:id="rId11"/>
    <p:sldId id="353" r:id="rId12"/>
    <p:sldId id="345" r:id="rId13"/>
    <p:sldId id="348" r:id="rId14"/>
    <p:sldId id="258" r:id="rId15"/>
    <p:sldId id="346" r:id="rId16"/>
    <p:sldId id="347" r:id="rId17"/>
    <p:sldId id="349" r:id="rId18"/>
    <p:sldId id="350" r:id="rId19"/>
    <p:sldId id="293" r:id="rId20"/>
    <p:sldId id="342" r:id="rId21"/>
    <p:sldId id="355" r:id="rId22"/>
    <p:sldId id="357" r:id="rId23"/>
    <p:sldId id="358" r:id="rId24"/>
    <p:sldId id="268" r:id="rId25"/>
    <p:sldId id="327" r:id="rId26"/>
  </p:sldIdLst>
  <p:sldSz cx="9144000" cy="6858000" type="screen4x3"/>
  <p:notesSz cx="6797675" cy="987425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a Zaragoza" initials="MZ" lastIdx="2" clrIdx="0">
    <p:extLst>
      <p:ext uri="{19B8F6BF-5375-455C-9EA6-DF929625EA0E}">
        <p15:presenceInfo xmlns:p15="http://schemas.microsoft.com/office/powerpoint/2012/main" userId="S::zaragozam@IPAS.ORG::f70701c2-acb1-4ba8-a1fa-2634854f85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3366FF"/>
    <a:srgbClr val="0066CC"/>
    <a:srgbClr val="3399FF"/>
    <a:srgbClr val="FF9966"/>
    <a:srgbClr val="FF3300"/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76" autoAdjust="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94721-52BC-44D8-9781-4D235E1FAE4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77041-910F-4C36-9A9B-3C8F8D9FDC1C}">
      <dgm:prSet phldrT="[Text]"/>
      <dgm:spPr>
        <a:solidFill>
          <a:srgbClr val="00B0F0"/>
        </a:solidFill>
      </dgm:spPr>
      <dgm:t>
        <a:bodyPr/>
        <a:lstStyle/>
        <a:p>
          <a:r>
            <a:rPr lang="es-NI" dirty="0"/>
            <a:t>Previo al procedimiento </a:t>
          </a:r>
        </a:p>
      </dgm:t>
    </dgm:pt>
    <dgm:pt modelId="{7721187A-4ABA-49D7-A514-F0D5F8491271}" type="parTrans" cxnId="{5CFC3385-2077-4B98-87DC-F7416B392F99}">
      <dgm:prSet/>
      <dgm:spPr/>
      <dgm:t>
        <a:bodyPr/>
        <a:lstStyle/>
        <a:p>
          <a:endParaRPr lang="en-US"/>
        </a:p>
      </dgm:t>
    </dgm:pt>
    <dgm:pt modelId="{51BD4BA1-E759-4B4A-AB63-7DEE44C28FB1}" type="sibTrans" cxnId="{5CFC3385-2077-4B98-87DC-F7416B392F99}">
      <dgm:prSet/>
      <dgm:spPr/>
      <dgm:t>
        <a:bodyPr/>
        <a:lstStyle/>
        <a:p>
          <a:endParaRPr lang="en-US"/>
        </a:p>
      </dgm:t>
    </dgm:pt>
    <dgm:pt modelId="{B112090F-7B33-46E8-BDDA-07D1162E10A8}">
      <dgm:prSet phldrT="[Text]"/>
      <dgm:spPr>
        <a:solidFill>
          <a:srgbClr val="FF00FF"/>
        </a:solidFill>
      </dgm:spPr>
      <dgm:t>
        <a:bodyPr/>
        <a:lstStyle/>
        <a:p>
          <a:r>
            <a:rPr lang="es-NI" dirty="0"/>
            <a:t>Después del procedimiento</a:t>
          </a:r>
          <a:endParaRPr lang="en-US" dirty="0"/>
        </a:p>
      </dgm:t>
    </dgm:pt>
    <dgm:pt modelId="{2C9B9708-B243-4668-884E-E1683DF2BCE3}" type="parTrans" cxnId="{D74F9BF8-3D21-4DCE-8FEB-6B93D42ED80B}">
      <dgm:prSet/>
      <dgm:spPr/>
      <dgm:t>
        <a:bodyPr/>
        <a:lstStyle/>
        <a:p>
          <a:endParaRPr lang="en-US"/>
        </a:p>
      </dgm:t>
    </dgm:pt>
    <dgm:pt modelId="{27C354A6-3B88-4C7D-AFBF-95CF47D75BAF}" type="sibTrans" cxnId="{D74F9BF8-3D21-4DCE-8FEB-6B93D42ED80B}">
      <dgm:prSet/>
      <dgm:spPr/>
      <dgm:t>
        <a:bodyPr/>
        <a:lstStyle/>
        <a:p>
          <a:endParaRPr lang="en-US"/>
        </a:p>
      </dgm:t>
    </dgm:pt>
    <dgm:pt modelId="{2DABBDBC-4F40-4664-A27B-623614D41306}">
      <dgm:prSet phldrT="[Text]"/>
      <dgm:spPr>
        <a:solidFill>
          <a:srgbClr val="92D050"/>
        </a:solidFill>
      </dgm:spPr>
      <dgm:t>
        <a:bodyPr/>
        <a:lstStyle/>
        <a:p>
          <a:r>
            <a:rPr lang="es-NI" dirty="0"/>
            <a:t>Durante el procedimiento</a:t>
          </a:r>
          <a:endParaRPr lang="en-US" dirty="0"/>
        </a:p>
      </dgm:t>
    </dgm:pt>
    <dgm:pt modelId="{5A5D9CFD-BAC3-4543-90D7-73C37F1E1ACE}" type="sibTrans" cxnId="{2018C5E2-BE3C-461E-AF0B-358F03D245CD}">
      <dgm:prSet/>
      <dgm:spPr/>
      <dgm:t>
        <a:bodyPr/>
        <a:lstStyle/>
        <a:p>
          <a:endParaRPr lang="en-US"/>
        </a:p>
      </dgm:t>
    </dgm:pt>
    <dgm:pt modelId="{2486ADA5-8BBB-4520-BD79-ECF709B4F26B}" type="parTrans" cxnId="{2018C5E2-BE3C-461E-AF0B-358F03D245CD}">
      <dgm:prSet/>
      <dgm:spPr/>
      <dgm:t>
        <a:bodyPr/>
        <a:lstStyle/>
        <a:p>
          <a:endParaRPr lang="en-US"/>
        </a:p>
      </dgm:t>
    </dgm:pt>
    <dgm:pt modelId="{4902891D-AC0B-4CB6-8909-111F1905C86D}" type="pres">
      <dgm:prSet presAssocID="{F8194721-52BC-44D8-9781-4D235E1FAE4E}" presName="Name0" presStyleCnt="0">
        <dgm:presLayoutVars>
          <dgm:dir/>
          <dgm:resizeHandles val="exact"/>
        </dgm:presLayoutVars>
      </dgm:prSet>
      <dgm:spPr/>
    </dgm:pt>
    <dgm:pt modelId="{D3589B96-6F7E-40B4-B2FD-6BD848F0B249}" type="pres">
      <dgm:prSet presAssocID="{BA277041-910F-4C36-9A9B-3C8F8D9FDC1C}" presName="node" presStyleLbl="node1" presStyleIdx="0" presStyleCnt="3">
        <dgm:presLayoutVars>
          <dgm:bulletEnabled val="1"/>
        </dgm:presLayoutVars>
      </dgm:prSet>
      <dgm:spPr/>
    </dgm:pt>
    <dgm:pt modelId="{4E337DDA-5B21-4D63-B041-5979234FC3F8}" type="pres">
      <dgm:prSet presAssocID="{51BD4BA1-E759-4B4A-AB63-7DEE44C28FB1}" presName="sibTrans" presStyleCnt="0"/>
      <dgm:spPr/>
    </dgm:pt>
    <dgm:pt modelId="{A58B89E1-1F55-4E2C-883B-9C0A25B1BF36}" type="pres">
      <dgm:prSet presAssocID="{2DABBDBC-4F40-4664-A27B-623614D41306}" presName="node" presStyleLbl="node1" presStyleIdx="1" presStyleCnt="3">
        <dgm:presLayoutVars>
          <dgm:bulletEnabled val="1"/>
        </dgm:presLayoutVars>
      </dgm:prSet>
      <dgm:spPr/>
    </dgm:pt>
    <dgm:pt modelId="{95CE5A48-413C-4113-9639-971BFDDE3815}" type="pres">
      <dgm:prSet presAssocID="{5A5D9CFD-BAC3-4543-90D7-73C37F1E1ACE}" presName="sibTrans" presStyleCnt="0"/>
      <dgm:spPr/>
    </dgm:pt>
    <dgm:pt modelId="{06F5038F-AD52-471E-9B59-60A17AEB44B6}" type="pres">
      <dgm:prSet presAssocID="{B112090F-7B33-46E8-BDDA-07D1162E10A8}" presName="node" presStyleLbl="node1" presStyleIdx="2" presStyleCnt="3">
        <dgm:presLayoutVars>
          <dgm:bulletEnabled val="1"/>
        </dgm:presLayoutVars>
      </dgm:prSet>
      <dgm:spPr/>
    </dgm:pt>
  </dgm:ptLst>
  <dgm:cxnLst>
    <dgm:cxn modelId="{F240086A-994D-4099-965A-D339AA84ED19}" type="presOf" srcId="{BA277041-910F-4C36-9A9B-3C8F8D9FDC1C}" destId="{D3589B96-6F7E-40B4-B2FD-6BD848F0B249}" srcOrd="0" destOrd="0" presId="urn:microsoft.com/office/officeart/2005/8/layout/hList6"/>
    <dgm:cxn modelId="{5CFC3385-2077-4B98-87DC-F7416B392F99}" srcId="{F8194721-52BC-44D8-9781-4D235E1FAE4E}" destId="{BA277041-910F-4C36-9A9B-3C8F8D9FDC1C}" srcOrd="0" destOrd="0" parTransId="{7721187A-4ABA-49D7-A514-F0D5F8491271}" sibTransId="{51BD4BA1-E759-4B4A-AB63-7DEE44C28FB1}"/>
    <dgm:cxn modelId="{C93772B9-0317-49A0-B075-1C5E49097851}" type="presOf" srcId="{B112090F-7B33-46E8-BDDA-07D1162E10A8}" destId="{06F5038F-AD52-471E-9B59-60A17AEB44B6}" srcOrd="0" destOrd="0" presId="urn:microsoft.com/office/officeart/2005/8/layout/hList6"/>
    <dgm:cxn modelId="{F6312EBD-C362-465E-88EC-ACBD5C06E5C9}" type="presOf" srcId="{2DABBDBC-4F40-4664-A27B-623614D41306}" destId="{A58B89E1-1F55-4E2C-883B-9C0A25B1BF36}" srcOrd="0" destOrd="0" presId="urn:microsoft.com/office/officeart/2005/8/layout/hList6"/>
    <dgm:cxn modelId="{2018C5E2-BE3C-461E-AF0B-358F03D245CD}" srcId="{F8194721-52BC-44D8-9781-4D235E1FAE4E}" destId="{2DABBDBC-4F40-4664-A27B-623614D41306}" srcOrd="1" destOrd="0" parTransId="{2486ADA5-8BBB-4520-BD79-ECF709B4F26B}" sibTransId="{5A5D9CFD-BAC3-4543-90D7-73C37F1E1ACE}"/>
    <dgm:cxn modelId="{89B2BAEB-B530-443E-94C9-54488C1A3515}" type="presOf" srcId="{F8194721-52BC-44D8-9781-4D235E1FAE4E}" destId="{4902891D-AC0B-4CB6-8909-111F1905C86D}" srcOrd="0" destOrd="0" presId="urn:microsoft.com/office/officeart/2005/8/layout/hList6"/>
    <dgm:cxn modelId="{D74F9BF8-3D21-4DCE-8FEB-6B93D42ED80B}" srcId="{F8194721-52BC-44D8-9781-4D235E1FAE4E}" destId="{B112090F-7B33-46E8-BDDA-07D1162E10A8}" srcOrd="2" destOrd="0" parTransId="{2C9B9708-B243-4668-884E-E1683DF2BCE3}" sibTransId="{27C354A6-3B88-4C7D-AFBF-95CF47D75BAF}"/>
    <dgm:cxn modelId="{A8AB21EF-26C7-46B9-94E2-021EE22EF181}" type="presParOf" srcId="{4902891D-AC0B-4CB6-8909-111F1905C86D}" destId="{D3589B96-6F7E-40B4-B2FD-6BD848F0B249}" srcOrd="0" destOrd="0" presId="urn:microsoft.com/office/officeart/2005/8/layout/hList6"/>
    <dgm:cxn modelId="{5DC2E855-7093-448A-90EC-F0A0C87B5666}" type="presParOf" srcId="{4902891D-AC0B-4CB6-8909-111F1905C86D}" destId="{4E337DDA-5B21-4D63-B041-5979234FC3F8}" srcOrd="1" destOrd="0" presId="urn:microsoft.com/office/officeart/2005/8/layout/hList6"/>
    <dgm:cxn modelId="{F3A21024-15E6-4A12-AF9C-6B7CBB0FFDE6}" type="presParOf" srcId="{4902891D-AC0B-4CB6-8909-111F1905C86D}" destId="{A58B89E1-1F55-4E2C-883B-9C0A25B1BF36}" srcOrd="2" destOrd="0" presId="urn:microsoft.com/office/officeart/2005/8/layout/hList6"/>
    <dgm:cxn modelId="{A307097E-306A-4364-893F-72AED9E75367}" type="presParOf" srcId="{4902891D-AC0B-4CB6-8909-111F1905C86D}" destId="{95CE5A48-413C-4113-9639-971BFDDE3815}" srcOrd="3" destOrd="0" presId="urn:microsoft.com/office/officeart/2005/8/layout/hList6"/>
    <dgm:cxn modelId="{6378B900-5788-45C0-BA07-C6D8AFB006F0}" type="presParOf" srcId="{4902891D-AC0B-4CB6-8909-111F1905C86D}" destId="{06F5038F-AD52-471E-9B59-60A17AEB44B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9B96-6F7E-40B4-B2FD-6BD848F0B249}">
      <dsp:nvSpPr>
        <dsp:cNvPr id="0" name=""/>
        <dsp:cNvSpPr/>
      </dsp:nvSpPr>
      <dsp:spPr>
        <a:xfrm rot="16200000">
          <a:off x="-1343125" y="1343980"/>
          <a:ext cx="4912320" cy="2224358"/>
        </a:xfrm>
        <a:prstGeom prst="flowChartManualOperation">
          <a:avLst/>
        </a:prstGeom>
        <a:solidFill>
          <a:srgbClr val="00B0F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500" kern="1200" dirty="0"/>
            <a:t>Previo al procedimiento </a:t>
          </a:r>
        </a:p>
      </dsp:txBody>
      <dsp:txXfrm rot="5400000">
        <a:off x="856" y="982463"/>
        <a:ext cx="2224358" cy="2947392"/>
      </dsp:txXfrm>
    </dsp:sp>
    <dsp:sp modelId="{A58B89E1-1F55-4E2C-883B-9C0A25B1BF36}">
      <dsp:nvSpPr>
        <dsp:cNvPr id="0" name=""/>
        <dsp:cNvSpPr/>
      </dsp:nvSpPr>
      <dsp:spPr>
        <a:xfrm rot="16200000">
          <a:off x="1048059" y="1343980"/>
          <a:ext cx="4912320" cy="2224358"/>
        </a:xfrm>
        <a:prstGeom prst="flowChartManualOperation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500" kern="1200" dirty="0"/>
            <a:t>Durante el procedimiento</a:t>
          </a:r>
          <a:endParaRPr lang="en-US" sz="2500" kern="1200" dirty="0"/>
        </a:p>
      </dsp:txBody>
      <dsp:txXfrm rot="5400000">
        <a:off x="2392040" y="982463"/>
        <a:ext cx="2224358" cy="2947392"/>
      </dsp:txXfrm>
    </dsp:sp>
    <dsp:sp modelId="{06F5038F-AD52-471E-9B59-60A17AEB44B6}">
      <dsp:nvSpPr>
        <dsp:cNvPr id="0" name=""/>
        <dsp:cNvSpPr/>
      </dsp:nvSpPr>
      <dsp:spPr>
        <a:xfrm rot="16200000">
          <a:off x="3439245" y="1343980"/>
          <a:ext cx="4912320" cy="2224358"/>
        </a:xfrm>
        <a:prstGeom prst="flowChartManualOperation">
          <a:avLst/>
        </a:prstGeom>
        <a:solidFill>
          <a:srgbClr val="FF00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500" kern="1200" dirty="0"/>
            <a:t>Después del procedimiento</a:t>
          </a:r>
          <a:endParaRPr lang="en-US" sz="2500" kern="1200" dirty="0"/>
        </a:p>
      </dsp:txBody>
      <dsp:txXfrm rot="5400000">
        <a:off x="4783226" y="982463"/>
        <a:ext cx="2224358" cy="2947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7D114A2-2E15-4851-8D00-ED3B0809C1D8}" type="datetimeFigureOut">
              <a:rPr lang="en-US"/>
              <a:pPr>
                <a:defRPr/>
              </a:pPr>
              <a:t>7/14/2021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9A049D2-0D0B-4AE3-AA14-2201EDAB216E}" type="slidenum">
              <a:rPr lang="en-US" altLang="en-US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615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729DCF-6A02-443B-ABED-1966DD49A247}" type="datetimeFigureOut">
              <a:rPr lang="es-ES"/>
              <a:pPr>
                <a:defRPr/>
              </a:pPr>
              <a:t>14/07/2021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038" y="4691063"/>
            <a:ext cx="5435600" cy="4443412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A29CB26-7723-4FAF-BB75-17257C38F2ED}" type="slidenum">
              <a:rPr lang="es-ES" altLang="en-US"/>
              <a:pPr/>
              <a:t>‹Nº›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259344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9C657-9014-4643-911C-CB29FC326F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8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9CB26-7723-4FAF-BB75-17257C38F2ED}" type="slidenum">
              <a:rPr lang="es-ES" altLang="en-US" smtClean="0"/>
              <a:pPr/>
              <a:t>15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28434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9CB26-7723-4FAF-BB75-17257C38F2ED}" type="slidenum">
              <a:rPr lang="es-ES" altLang="en-US" smtClean="0"/>
              <a:pPr/>
              <a:t>17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9423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C090C40-0559-47A8-8E1B-FF21F06B8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D597F-5111-4F66-8BEE-6FEB66A7F2F9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07079C0-0B19-4410-A543-D1E003B8E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1E59AC7-700D-4373-84AC-69CDA0F45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6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9CB26-7723-4FAF-BB75-17257C38F2ED}" type="slidenum">
              <a:rPr lang="es-ES" altLang="en-US" smtClean="0"/>
              <a:pPr/>
              <a:t>4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09637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9CB26-7723-4FAF-BB75-17257C38F2ED}" type="slidenum">
              <a:rPr lang="es-ES" altLang="en-US" smtClean="0"/>
              <a:pPr/>
              <a:t>5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44244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9CB26-7723-4FAF-BB75-17257C38F2ED}" type="slidenum">
              <a:rPr lang="es-ES" altLang="en-US" smtClean="0"/>
              <a:pPr/>
              <a:t>9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1823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9CB26-7723-4FAF-BB75-17257C38F2ED}" type="slidenum">
              <a:rPr lang="es-ES" altLang="en-US" smtClean="0"/>
              <a:pPr/>
              <a:t>10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16641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baseline="0" dirty="0"/>
              <a:t>Una política pública tiene que ser adaptada a la “adolescencia” de acuerdo al entorno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13D2-4C38-48A0-97D2-06D6C842A775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9CB26-7723-4FAF-BB75-17257C38F2ED}" type="slidenum">
              <a:rPr lang="es-ES" altLang="en-US" smtClean="0"/>
              <a:pPr/>
              <a:t>12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15072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9CB26-7723-4FAF-BB75-17257C38F2ED}" type="slidenum">
              <a:rPr lang="es-ES" altLang="en-US" smtClean="0"/>
              <a:pPr/>
              <a:t>13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93263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9CB26-7723-4FAF-BB75-17257C38F2ED}" type="slidenum">
              <a:rPr lang="es-ES" altLang="en-US" smtClean="0"/>
              <a:pPr/>
              <a:t>14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8205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80BEF-3B35-46BC-A90E-8EECCB7ACE90}" type="slidenum">
              <a:rPr lang="en-US" altLang="en-US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467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 baseline="0">
                <a:solidFill>
                  <a:srgbClr val="F47B2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5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3DFDF2-D3A9-4476-98C2-421DEC2F1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r="6913"/>
          <a:stretch/>
        </p:blipFill>
        <p:spPr>
          <a:xfrm>
            <a:off x="0" y="4672186"/>
            <a:ext cx="9144000" cy="218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19157414-7AA9-44A1-8C59-E805918652B5}" type="slidenum">
              <a:rPr lang="en-US" altLang="en-US" smtClean="0">
                <a:latin typeface="Arial" panose="020B0604020202020204" pitchFamily="34" charset="0"/>
              </a:rPr>
              <a:pPr/>
              <a:t>‹Nº›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2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pasCentroamericaMx/" TargetMode="External"/><Relationship Id="rId13" Type="http://schemas.openxmlformats.org/officeDocument/2006/relationships/image" Target="../media/image29.svg"/><Relationship Id="rId18" Type="http://schemas.openxmlformats.org/officeDocument/2006/relationships/image" Target="../media/image32.png"/><Relationship Id="rId26" Type="http://schemas.openxmlformats.org/officeDocument/2006/relationships/hyperlink" Target="https://profesionalesdelasalud.ipasmexico.org/" TargetMode="External"/><Relationship Id="rId3" Type="http://schemas.openxmlformats.org/officeDocument/2006/relationships/image" Target="../media/image22.png"/><Relationship Id="rId21" Type="http://schemas.openxmlformats.org/officeDocument/2006/relationships/image" Target="../media/image34.png"/><Relationship Id="rId7" Type="http://schemas.openxmlformats.org/officeDocument/2006/relationships/image" Target="../media/image25.svg"/><Relationship Id="rId12" Type="http://schemas.openxmlformats.org/officeDocument/2006/relationships/image" Target="../media/image28.png"/><Relationship Id="rId17" Type="http://schemas.openxmlformats.org/officeDocument/2006/relationships/hyperlink" Target="https://www.instagram.com/ipas_cam/" TargetMode="External"/><Relationship Id="rId25" Type="http://schemas.openxmlformats.org/officeDocument/2006/relationships/image" Target="../media/image37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1.svg"/><Relationship Id="rId20" Type="http://schemas.openxmlformats.org/officeDocument/2006/relationships/hyperlink" Target="https://www.linkedin.com/company/ipas-centroam&#233;rica-y-m&#233;xic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hyperlink" Target="https://twitter.com/Ipas_CAM" TargetMode="External"/><Relationship Id="rId24" Type="http://schemas.openxmlformats.org/officeDocument/2006/relationships/image" Target="../media/image36.png"/><Relationship Id="rId5" Type="http://schemas.openxmlformats.org/officeDocument/2006/relationships/hyperlink" Target="https://www.ipascam.org/" TargetMode="External"/><Relationship Id="rId15" Type="http://schemas.openxmlformats.org/officeDocument/2006/relationships/image" Target="../media/image30.png"/><Relationship Id="rId23" Type="http://schemas.openxmlformats.org/officeDocument/2006/relationships/hyperlink" Target="mailto:ipascam@ipas.org" TargetMode="External"/><Relationship Id="rId10" Type="http://schemas.openxmlformats.org/officeDocument/2006/relationships/image" Target="../media/image27.svg"/><Relationship Id="rId19" Type="http://schemas.openxmlformats.org/officeDocument/2006/relationships/image" Target="../media/image33.svg"/><Relationship Id="rId4" Type="http://schemas.openxmlformats.org/officeDocument/2006/relationships/image" Target="../media/image23.svg"/><Relationship Id="rId9" Type="http://schemas.openxmlformats.org/officeDocument/2006/relationships/image" Target="../media/image26.png"/><Relationship Id="rId14" Type="http://schemas.openxmlformats.org/officeDocument/2006/relationships/hyperlink" Target="https://www.youtube.com/user/IpasMexico" TargetMode="External"/><Relationship Id="rId22" Type="http://schemas.openxmlformats.org/officeDocument/2006/relationships/image" Target="../media/image35.svg"/><Relationship Id="rId27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es-MX" sz="4800" dirty="0"/>
              <a:t>Consejería en la Interrupción del Embarazo en menores de 15 años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6132" y="3911050"/>
            <a:ext cx="4953000" cy="595862"/>
          </a:xfrm>
        </p:spPr>
        <p:txBody>
          <a:bodyPr/>
          <a:lstStyle/>
          <a:p>
            <a:r>
              <a:rPr lang="es-MX" sz="2800" dirty="0"/>
              <a:t>            Johana González V.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65" y="5306948"/>
            <a:ext cx="2401455" cy="1143000"/>
          </a:xfrm>
          <a:prstGeom prst="rect">
            <a:avLst/>
          </a:prstGeom>
        </p:spPr>
      </p:pic>
      <p:pic>
        <p:nvPicPr>
          <p:cNvPr id="1026" name="Picture 2" descr="Allied Institutions | Fundación ESAR">
            <a:extLst>
              <a:ext uri="{FF2B5EF4-FFF2-40B4-BE49-F238E27FC236}">
                <a16:creationId xmlns:a16="http://schemas.microsoft.com/office/drawing/2014/main" id="{01CD989A-C288-4F39-A687-E5BFEB447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7029"/>
            <a:ext cx="1750677" cy="17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0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Características</a:t>
            </a:r>
            <a:r>
              <a:rPr lang="en-US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768897-1DA0-4CA6-9298-CD9FBCD0658B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496941-FFE8-4D95-95EE-00C64977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72000"/>
          </a:xfrm>
        </p:spPr>
        <p:txBody>
          <a:bodyPr/>
          <a:lstStyle/>
          <a:p>
            <a:r>
              <a:rPr lang="es-MX" dirty="0"/>
              <a:t>Brindar información actualizada, veraz, oportuna y con evidencia científica.</a:t>
            </a:r>
          </a:p>
          <a:p>
            <a:r>
              <a:rPr lang="es-MX" dirty="0"/>
              <a:t>Fomentar un espacio para promover la participación de las usuarias en la toma de  decisiones.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474D62-B423-4260-ABA8-69ED243D6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76"/>
          <a:stretch/>
        </p:blipFill>
        <p:spPr>
          <a:xfrm>
            <a:off x="683568" y="3190490"/>
            <a:ext cx="7345635" cy="28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105" y="108426"/>
            <a:ext cx="8229600" cy="1399032"/>
          </a:xfrm>
        </p:spPr>
        <p:txBody>
          <a:bodyPr/>
          <a:lstStyle/>
          <a:p>
            <a:r>
              <a:rPr lang="es-MX" dirty="0"/>
              <a:t>La consejería se adapta al entorno</a:t>
            </a:r>
          </a:p>
        </p:txBody>
      </p:sp>
      <p:pic>
        <p:nvPicPr>
          <p:cNvPr id="4" name="4 Marcador de contenido" descr="in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484784"/>
            <a:ext cx="4073596" cy="3888432"/>
          </a:xfrm>
          <a:prstGeom prst="rect">
            <a:avLst/>
          </a:prstGeom>
        </p:spPr>
      </p:pic>
      <p:pic>
        <p:nvPicPr>
          <p:cNvPr id="5" name="Picture 2" descr="C:\Users\halexis\Pictures\in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95" y="1196752"/>
            <a:ext cx="3365405" cy="2520280"/>
          </a:xfrm>
          <a:prstGeom prst="rect">
            <a:avLst/>
          </a:prstGeom>
          <a:noFill/>
        </p:spPr>
      </p:pic>
      <p:pic>
        <p:nvPicPr>
          <p:cNvPr id="6" name="Picture 3" descr="C:\Users\halexis\Pictures\urban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9745" y="3615866"/>
            <a:ext cx="4104456" cy="2636912"/>
          </a:xfrm>
          <a:prstGeom prst="rect">
            <a:avLst/>
          </a:prstGeom>
          <a:noFill/>
        </p:spPr>
      </p:pic>
      <p:pic>
        <p:nvPicPr>
          <p:cNvPr id="7" name="Picture 4" descr="C:\Users\halexis\Pictures\urbanos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2204864"/>
            <a:ext cx="2630032" cy="3783308"/>
          </a:xfrm>
          <a:prstGeom prst="rect">
            <a:avLst/>
          </a:prstGeom>
          <a:noFill/>
        </p:spPr>
      </p:pic>
      <p:pic>
        <p:nvPicPr>
          <p:cNvPr id="2050" name="Picture 2" descr="C:\Users\halexis\Pictures\urbanos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212976"/>
            <a:ext cx="244827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Características</a:t>
            </a:r>
            <a:r>
              <a:rPr lang="en-US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768897-1DA0-4CA6-9298-CD9FBCD0658B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5152A6-9A3D-4B95-8EA5-843DC256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299098"/>
            <a:ext cx="5711552" cy="4201572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496941-FFE8-4D95-95EE-00C64977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4344"/>
            <a:ext cx="8075240" cy="51761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endParaRPr lang="es-MX" sz="2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s-MX" sz="2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cs typeface="Arial" pitchFamily="34" charset="0"/>
              </a:rPr>
              <a:t>Discreción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cs typeface="Arial" pitchFamily="34" charset="0"/>
              </a:rPr>
              <a:t> Confidencialidad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cs typeface="Arial" pitchFamily="34" charset="0"/>
              </a:rPr>
              <a:t> Privacidad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cs typeface="Arial" pitchFamily="34" charset="0"/>
              </a:rPr>
              <a:t> Respeto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cs typeface="Arial" pitchFamily="34" charset="0"/>
              </a:rPr>
              <a:t> Equidad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cs typeface="Arial" pitchFamily="34" charset="0"/>
              </a:rPr>
              <a:t> Objetividad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cs typeface="Arial" pitchFamily="34" charset="0"/>
              </a:rPr>
              <a:t> Neutralidad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cs typeface="Arial" pitchFamily="34" charset="0"/>
              </a:rPr>
              <a:t> Libertad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s-MX" sz="2000" dirty="0">
              <a:solidFill>
                <a:schemeClr val="tx2"/>
              </a:solidFill>
              <a:latin typeface="Arial Rounded MT Bold" panose="020F0704030504030204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s-MX" sz="2000" dirty="0">
              <a:solidFill>
                <a:schemeClr val="tx2"/>
              </a:solidFill>
              <a:latin typeface="Arial Rounded MT Bold" panose="020F0704030504030204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s-MX" sz="800" dirty="0">
              <a:solidFill>
                <a:schemeClr val="tx2"/>
              </a:solidFill>
              <a:latin typeface="Arial Rounded MT Bold" panose="020F0704030504030204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  <a:cs typeface="Arial" pitchFamily="34" charset="0"/>
              </a:rPr>
              <a:t>“Sin la intención de retrasar o inducir la decisión de la adolescente”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779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Características</a:t>
            </a:r>
            <a:r>
              <a:rPr lang="en-US" dirty="0"/>
              <a:t> del </a:t>
            </a:r>
            <a:r>
              <a:rPr lang="en-US" dirty="0" err="1"/>
              <a:t>consejero</a:t>
            </a:r>
            <a:r>
              <a:rPr lang="en-US" dirty="0"/>
              <a:t> o </a:t>
            </a:r>
            <a:r>
              <a:rPr lang="en-US" dirty="0" err="1"/>
              <a:t>consejera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768897-1DA0-4CA6-9298-CD9FBCD0658B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E21AA429-BA03-4FAD-BAE9-04B54D2C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6526"/>
            <a:ext cx="8305800" cy="4343400"/>
          </a:xfrm>
        </p:spPr>
        <p:txBody>
          <a:bodyPr>
            <a:normAutofit fontScale="40000" lnSpcReduction="20000"/>
          </a:bodyPr>
          <a:lstStyle/>
          <a:p>
            <a:r>
              <a:rPr lang="es-ES" sz="6000" dirty="0"/>
              <a:t>Tener una mentalidad abierta, con empatía y sin prejuicios.</a:t>
            </a:r>
          </a:p>
          <a:p>
            <a:pPr marL="109728" indent="0">
              <a:buNone/>
            </a:pPr>
            <a:endParaRPr lang="es-ES" sz="6000" dirty="0"/>
          </a:p>
          <a:p>
            <a:r>
              <a:rPr lang="es-ES" sz="6000" dirty="0"/>
              <a:t>Brindar la misma atención y el mismo respeto a cada una de las adolescentes, independientemente de los comportamientos y las decisiones en relación con su salud sexual y reproductiva.</a:t>
            </a:r>
          </a:p>
          <a:p>
            <a:pPr marL="109728" indent="0">
              <a:buNone/>
            </a:pPr>
            <a:endParaRPr lang="es-ES" sz="6000" dirty="0"/>
          </a:p>
          <a:p>
            <a:r>
              <a:rPr lang="es-ES" sz="6000" dirty="0"/>
              <a:t>Distinguir entre los valores de quien brinda la consejería  y actitudes respetando los de la adolescente, aún cuando difieran.</a:t>
            </a:r>
          </a:p>
          <a:p>
            <a:pPr marL="109728" indent="0">
              <a:buNone/>
            </a:pPr>
            <a:endParaRPr lang="es-ES" sz="6000" dirty="0"/>
          </a:p>
          <a:p>
            <a:r>
              <a:rPr lang="es-ES" sz="6000" dirty="0"/>
              <a:t>Respetar los sentimientos, las percepciones y las decisiones de cada.</a:t>
            </a:r>
          </a:p>
        </p:txBody>
      </p:sp>
    </p:spTree>
    <p:extLst>
      <p:ext uri="{BB962C8B-B14F-4D97-AF65-F5344CB8AC3E}">
        <p14:creationId xmlns:p14="http://schemas.microsoft.com/office/powerpoint/2010/main" val="242374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Técnicas</a:t>
            </a:r>
            <a:r>
              <a:rPr lang="en-US" dirty="0"/>
              <a:t> de la </a:t>
            </a:r>
            <a:r>
              <a:rPr lang="en-US" dirty="0" err="1"/>
              <a:t>consejería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768897-1DA0-4CA6-9298-CD9FBCD0658B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496941-FFE8-4D95-95EE-00C64977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4853"/>
            <a:ext cx="8229600" cy="45720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5" name="3 Rectángulo redondeado">
            <a:extLst>
              <a:ext uri="{FF2B5EF4-FFF2-40B4-BE49-F238E27FC236}">
                <a16:creationId xmlns:a16="http://schemas.microsoft.com/office/drawing/2014/main" id="{AEE846EE-02B2-4395-858A-8B094217B4F4}"/>
              </a:ext>
            </a:extLst>
          </p:cNvPr>
          <p:cNvSpPr/>
          <p:nvPr/>
        </p:nvSpPr>
        <p:spPr>
          <a:xfrm>
            <a:off x="3442712" y="1763209"/>
            <a:ext cx="2286000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Escucha activa</a:t>
            </a:r>
            <a:endParaRPr lang="en-US" dirty="0"/>
          </a:p>
        </p:txBody>
      </p:sp>
      <p:sp>
        <p:nvSpPr>
          <p:cNvPr id="7" name="5 Rectángulo redondeado">
            <a:extLst>
              <a:ext uri="{FF2B5EF4-FFF2-40B4-BE49-F238E27FC236}">
                <a16:creationId xmlns:a16="http://schemas.microsoft.com/office/drawing/2014/main" id="{290D8D8A-90AB-4FDA-A0B6-BA746B569FB9}"/>
              </a:ext>
            </a:extLst>
          </p:cNvPr>
          <p:cNvSpPr/>
          <p:nvPr/>
        </p:nvSpPr>
        <p:spPr>
          <a:xfrm>
            <a:off x="3429000" y="5330483"/>
            <a:ext cx="2286000" cy="72643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Preguntas significativas</a:t>
            </a:r>
            <a:endParaRPr lang="en-US" dirty="0"/>
          </a:p>
        </p:txBody>
      </p:sp>
      <p:sp>
        <p:nvSpPr>
          <p:cNvPr id="8" name="7 Rectángulo redondeado">
            <a:extLst>
              <a:ext uri="{FF2B5EF4-FFF2-40B4-BE49-F238E27FC236}">
                <a16:creationId xmlns:a16="http://schemas.microsoft.com/office/drawing/2014/main" id="{A498E2D1-0232-4CB3-A66A-0314FA6D87E2}"/>
              </a:ext>
            </a:extLst>
          </p:cNvPr>
          <p:cNvSpPr/>
          <p:nvPr/>
        </p:nvSpPr>
        <p:spPr>
          <a:xfrm>
            <a:off x="723898" y="4033318"/>
            <a:ext cx="2286000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Parafraseo</a:t>
            </a:r>
            <a:endParaRPr lang="en-US" dirty="0"/>
          </a:p>
        </p:txBody>
      </p:sp>
      <p:sp>
        <p:nvSpPr>
          <p:cNvPr id="9" name="4 Rectángulo redondeado">
            <a:extLst>
              <a:ext uri="{FF2B5EF4-FFF2-40B4-BE49-F238E27FC236}">
                <a16:creationId xmlns:a16="http://schemas.microsoft.com/office/drawing/2014/main" id="{DD889280-BB8A-42C5-9F6C-6099E344ACB0}"/>
              </a:ext>
            </a:extLst>
          </p:cNvPr>
          <p:cNvSpPr/>
          <p:nvPr/>
        </p:nvSpPr>
        <p:spPr>
          <a:xfrm>
            <a:off x="3429000" y="3429000"/>
            <a:ext cx="2286000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Validar</a:t>
            </a:r>
            <a:endParaRPr lang="en-US" dirty="0"/>
          </a:p>
        </p:txBody>
      </p:sp>
      <p:sp>
        <p:nvSpPr>
          <p:cNvPr id="10" name="6 Rectángulo redondeado">
            <a:extLst>
              <a:ext uri="{FF2B5EF4-FFF2-40B4-BE49-F238E27FC236}">
                <a16:creationId xmlns:a16="http://schemas.microsoft.com/office/drawing/2014/main" id="{9A1574C5-E334-4057-B027-BA4A7F62EC36}"/>
              </a:ext>
            </a:extLst>
          </p:cNvPr>
          <p:cNvSpPr/>
          <p:nvPr/>
        </p:nvSpPr>
        <p:spPr>
          <a:xfrm>
            <a:off x="723900" y="2507022"/>
            <a:ext cx="2286000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Identificar sentimientos</a:t>
            </a:r>
            <a:endParaRPr lang="en-US" dirty="0"/>
          </a:p>
        </p:txBody>
      </p:sp>
      <p:sp>
        <p:nvSpPr>
          <p:cNvPr id="11" name="8 Rectángulo redondeado">
            <a:extLst>
              <a:ext uri="{FF2B5EF4-FFF2-40B4-BE49-F238E27FC236}">
                <a16:creationId xmlns:a16="http://schemas.microsoft.com/office/drawing/2014/main" id="{760BB7D3-2BF2-47E3-BF8F-EAB7C32785A0}"/>
              </a:ext>
            </a:extLst>
          </p:cNvPr>
          <p:cNvSpPr/>
          <p:nvPr/>
        </p:nvSpPr>
        <p:spPr>
          <a:xfrm>
            <a:off x="6134100" y="4023246"/>
            <a:ext cx="2286000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Proveer información</a:t>
            </a:r>
            <a:endParaRPr lang="en-US" dirty="0"/>
          </a:p>
        </p:txBody>
      </p:sp>
      <p:sp>
        <p:nvSpPr>
          <p:cNvPr id="12" name="8 Rectángulo redondeado">
            <a:extLst>
              <a:ext uri="{FF2B5EF4-FFF2-40B4-BE49-F238E27FC236}">
                <a16:creationId xmlns:a16="http://schemas.microsoft.com/office/drawing/2014/main" id="{E7402139-C4E6-4495-8C2E-249E7BB05D4D}"/>
              </a:ext>
            </a:extLst>
          </p:cNvPr>
          <p:cNvSpPr/>
          <p:nvPr/>
        </p:nvSpPr>
        <p:spPr>
          <a:xfrm>
            <a:off x="6134100" y="2493767"/>
            <a:ext cx="2286000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Resumir</a:t>
            </a:r>
            <a:r>
              <a:rPr lang="en-US" dirty="0"/>
              <a:t> y </a:t>
            </a:r>
            <a:r>
              <a:rPr lang="en-US" dirty="0" err="1"/>
              <a:t>consensuar</a:t>
            </a:r>
            <a:r>
              <a:rPr lang="en-US" dirty="0"/>
              <a:t> planes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3258F83-6CA0-4A07-A2F5-A95A25EC8E9C}"/>
              </a:ext>
            </a:extLst>
          </p:cNvPr>
          <p:cNvSpPr txBox="1"/>
          <p:nvPr/>
        </p:nvSpPr>
        <p:spPr>
          <a:xfrm>
            <a:off x="152400" y="6396789"/>
            <a:ext cx="899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Acompañamiento a mujeres en situación de aborto, Manual para fortalecer la atención en los servicios de salud, México, 2017</a:t>
            </a:r>
          </a:p>
        </p:txBody>
      </p:sp>
      <p:sp>
        <p:nvSpPr>
          <p:cNvPr id="3" name="Flecha: curvada hacia la derecha 2">
            <a:extLst>
              <a:ext uri="{FF2B5EF4-FFF2-40B4-BE49-F238E27FC236}">
                <a16:creationId xmlns:a16="http://schemas.microsoft.com/office/drawing/2014/main" id="{F493866A-F77C-4A10-B853-15E56DAAAEF3}"/>
              </a:ext>
            </a:extLst>
          </p:cNvPr>
          <p:cNvSpPr/>
          <p:nvPr/>
        </p:nvSpPr>
        <p:spPr>
          <a:xfrm rot="3241633">
            <a:off x="2101813" y="1221331"/>
            <a:ext cx="550910" cy="12445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Flecha: curvada hacia la derecha 13">
            <a:extLst>
              <a:ext uri="{FF2B5EF4-FFF2-40B4-BE49-F238E27FC236}">
                <a16:creationId xmlns:a16="http://schemas.microsoft.com/office/drawing/2014/main" id="{048D19C3-2E39-464F-B96A-4A3B4BEDD99F}"/>
              </a:ext>
            </a:extLst>
          </p:cNvPr>
          <p:cNvSpPr/>
          <p:nvPr/>
        </p:nvSpPr>
        <p:spPr>
          <a:xfrm rot="14451136">
            <a:off x="6539315" y="4930429"/>
            <a:ext cx="550910" cy="12445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Flecha: curvada hacia la derecha 14">
            <a:extLst>
              <a:ext uri="{FF2B5EF4-FFF2-40B4-BE49-F238E27FC236}">
                <a16:creationId xmlns:a16="http://schemas.microsoft.com/office/drawing/2014/main" id="{73F677F2-5FC5-4AF3-9DAD-E869540E88D4}"/>
              </a:ext>
            </a:extLst>
          </p:cNvPr>
          <p:cNvSpPr/>
          <p:nvPr/>
        </p:nvSpPr>
        <p:spPr>
          <a:xfrm rot="18164857">
            <a:off x="2062051" y="4909782"/>
            <a:ext cx="550910" cy="12445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B01AA4FD-FE4A-4D52-8E2F-3D6D2F4DCDDB}"/>
              </a:ext>
            </a:extLst>
          </p:cNvPr>
          <p:cNvSpPr/>
          <p:nvPr/>
        </p:nvSpPr>
        <p:spPr>
          <a:xfrm>
            <a:off x="4355976" y="2636912"/>
            <a:ext cx="216024" cy="54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4F732D53-9C50-498B-9891-E6E2E0C65981}"/>
              </a:ext>
            </a:extLst>
          </p:cNvPr>
          <p:cNvSpPr/>
          <p:nvPr/>
        </p:nvSpPr>
        <p:spPr>
          <a:xfrm>
            <a:off x="1988817" y="3415727"/>
            <a:ext cx="216024" cy="54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F24C4ACE-7EB3-4624-BE53-F3C124A97610}"/>
              </a:ext>
            </a:extLst>
          </p:cNvPr>
          <p:cNvSpPr/>
          <p:nvPr/>
        </p:nvSpPr>
        <p:spPr>
          <a:xfrm rot="10800000">
            <a:off x="7047171" y="3332063"/>
            <a:ext cx="216024" cy="54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030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Consderaciones</a:t>
            </a:r>
            <a:r>
              <a:rPr lang="en-US" dirty="0"/>
              <a:t> </a:t>
            </a:r>
            <a:r>
              <a:rPr lang="en-US" dirty="0" err="1"/>
              <a:t>necesarias</a:t>
            </a:r>
            <a:r>
              <a:rPr lang="en-US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768897-1DA0-4CA6-9298-CD9FBCD0658B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700879-8638-4AFE-9749-38A2C12B7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4653B60-BF81-4761-BA80-EB97E9DD4C5E}"/>
              </a:ext>
            </a:extLst>
          </p:cNvPr>
          <p:cNvSpPr/>
          <p:nvPr/>
        </p:nvSpPr>
        <p:spPr>
          <a:xfrm>
            <a:off x="3312885" y="3924300"/>
            <a:ext cx="2438400" cy="838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D3D3FBE-0708-4B62-BE1F-F997DF4DBCF3}"/>
              </a:ext>
            </a:extLst>
          </p:cNvPr>
          <p:cNvSpPr/>
          <p:nvPr/>
        </p:nvSpPr>
        <p:spPr>
          <a:xfrm>
            <a:off x="3323772" y="1676400"/>
            <a:ext cx="2438400" cy="838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34A6E8-2161-4B40-9F3E-0F75374DC580}"/>
              </a:ext>
            </a:extLst>
          </p:cNvPr>
          <p:cNvSpPr txBox="1"/>
          <p:nvPr/>
        </p:nvSpPr>
        <p:spPr>
          <a:xfrm>
            <a:off x="3552372" y="177233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Recepción y bienvenida</a:t>
            </a:r>
            <a:endParaRPr lang="es-MX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1F7974F-3263-435B-9123-0CCEC1C8BB9F}"/>
              </a:ext>
            </a:extLst>
          </p:cNvPr>
          <p:cNvSpPr/>
          <p:nvPr/>
        </p:nvSpPr>
        <p:spPr>
          <a:xfrm>
            <a:off x="3323772" y="2819400"/>
            <a:ext cx="2438400" cy="838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6D6CB3-DB70-45E5-9904-135E499F2C28}"/>
              </a:ext>
            </a:extLst>
          </p:cNvPr>
          <p:cNvSpPr txBox="1"/>
          <p:nvPr/>
        </p:nvSpPr>
        <p:spPr>
          <a:xfrm>
            <a:off x="3607296" y="407881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Adaptación de la consejería 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346D38-81CE-457D-BF38-D2080B0D232B}"/>
              </a:ext>
            </a:extLst>
          </p:cNvPr>
          <p:cNvSpPr txBox="1"/>
          <p:nvPr/>
        </p:nvSpPr>
        <p:spPr>
          <a:xfrm>
            <a:off x="3480467" y="2865505"/>
            <a:ext cx="223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Identificar el motivo de la consulta</a:t>
            </a:r>
            <a:endParaRPr lang="es-MX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E93202D-8F5F-4FD4-89E6-DC443BC15B29}"/>
              </a:ext>
            </a:extLst>
          </p:cNvPr>
          <p:cNvSpPr/>
          <p:nvPr/>
        </p:nvSpPr>
        <p:spPr>
          <a:xfrm>
            <a:off x="3276600" y="5029200"/>
            <a:ext cx="2438400" cy="838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3A5884-A36B-4ECE-9877-7DD5B7AC5C5D}"/>
              </a:ext>
            </a:extLst>
          </p:cNvPr>
          <p:cNvSpPr txBox="1"/>
          <p:nvPr/>
        </p:nvSpPr>
        <p:spPr>
          <a:xfrm>
            <a:off x="3548742" y="5100880"/>
            <a:ext cx="223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Explicación de los temas de interés</a:t>
            </a:r>
            <a:endParaRPr lang="es-MX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D49324C-F7F6-428D-8505-E0E508FA8B4A}"/>
              </a:ext>
            </a:extLst>
          </p:cNvPr>
          <p:cNvSpPr/>
          <p:nvPr/>
        </p:nvSpPr>
        <p:spPr>
          <a:xfrm>
            <a:off x="381000" y="4984415"/>
            <a:ext cx="2438400" cy="838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3A75A6E-C37E-44E5-B2A1-44A3B91BF0C6}"/>
              </a:ext>
            </a:extLst>
          </p:cNvPr>
          <p:cNvSpPr/>
          <p:nvPr/>
        </p:nvSpPr>
        <p:spPr>
          <a:xfrm>
            <a:off x="6179458" y="4984415"/>
            <a:ext cx="2438400" cy="838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5C7453A3-40C6-4CE2-9C8B-1C5CA58D7BEE}"/>
              </a:ext>
            </a:extLst>
          </p:cNvPr>
          <p:cNvSpPr/>
          <p:nvPr/>
        </p:nvSpPr>
        <p:spPr>
          <a:xfrm>
            <a:off x="4341585" y="2514600"/>
            <a:ext cx="381000" cy="266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956553A4-BC86-4854-80A1-4FC067565432}"/>
              </a:ext>
            </a:extLst>
          </p:cNvPr>
          <p:cNvSpPr/>
          <p:nvPr/>
        </p:nvSpPr>
        <p:spPr>
          <a:xfrm>
            <a:off x="4305300" y="3635431"/>
            <a:ext cx="381000" cy="266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2F07B95D-DBF6-467F-87AA-600E18956E43}"/>
              </a:ext>
            </a:extLst>
          </p:cNvPr>
          <p:cNvSpPr/>
          <p:nvPr/>
        </p:nvSpPr>
        <p:spPr>
          <a:xfrm>
            <a:off x="4287156" y="4782010"/>
            <a:ext cx="381000" cy="266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83DD28C9-3E0B-471F-B6F7-E0F91BA0F600}"/>
              </a:ext>
            </a:extLst>
          </p:cNvPr>
          <p:cNvSpPr/>
          <p:nvPr/>
        </p:nvSpPr>
        <p:spPr>
          <a:xfrm>
            <a:off x="5715000" y="5258026"/>
            <a:ext cx="460829" cy="385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AC984314-1834-4BB3-B7AB-77616F55FF20}"/>
              </a:ext>
            </a:extLst>
          </p:cNvPr>
          <p:cNvSpPr/>
          <p:nvPr/>
        </p:nvSpPr>
        <p:spPr>
          <a:xfrm>
            <a:off x="2818491" y="5257800"/>
            <a:ext cx="458109" cy="385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46DEEF6-4F53-427B-9D9D-1D376B29CEE3}"/>
              </a:ext>
            </a:extLst>
          </p:cNvPr>
          <p:cNvSpPr txBox="1"/>
          <p:nvPr/>
        </p:nvSpPr>
        <p:spPr>
          <a:xfrm>
            <a:off x="890814" y="5181600"/>
            <a:ext cx="185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Salud sexual</a:t>
            </a:r>
            <a:endParaRPr lang="es-MX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990F907-7F08-4FCF-8D1C-57F4BBD49CF6}"/>
              </a:ext>
            </a:extLst>
          </p:cNvPr>
          <p:cNvSpPr txBox="1"/>
          <p:nvPr/>
        </p:nvSpPr>
        <p:spPr>
          <a:xfrm>
            <a:off x="6393543" y="5177080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Salud Reproductiva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798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8A8A91-6862-4592-BDD4-867B678B3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2057400"/>
            <a:ext cx="9048750" cy="44196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D268B81-FFB1-4FE5-8707-73BB4691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Recomendaciones para brindar una buena consejería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B3EE515-068D-4FAC-BE96-40F6E0F004A3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53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BEBC-7E53-4841-8469-6E84A6D88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D04DF-400E-4577-BFC9-96A04F632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AE54578F-4A34-4F5E-BA28-04AC91BF8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00"/>
            <a:ext cx="9144000" cy="67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9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369456"/>
            <a:ext cx="8686800" cy="1398587"/>
          </a:xfrm>
        </p:spPr>
        <p:txBody>
          <a:bodyPr/>
          <a:lstStyle/>
          <a:p>
            <a:pPr algn="ctr" eaLnBrk="1" hangingPunct="1">
              <a:defRPr/>
            </a:pPr>
            <a:r>
              <a:rPr lang="es-MX" altLang="en-US" dirty="0"/>
              <a:t>Etapas de la consejería</a:t>
            </a:r>
            <a:endParaRPr lang="en-US" alt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067780" y="1484784"/>
          <a:ext cx="700844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F5AFC10-77DE-4054-B179-05520887D8EA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19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937" y="631825"/>
            <a:ext cx="8229600" cy="1398587"/>
          </a:xfrm>
        </p:spPr>
        <p:txBody>
          <a:bodyPr/>
          <a:lstStyle/>
          <a:p>
            <a:pPr algn="ctr">
              <a:defRPr/>
            </a:pPr>
            <a:r>
              <a:rPr lang="es-ES" dirty="0"/>
              <a:t>Cierre de la sesión consejería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853083" y="1654175"/>
            <a:ext cx="7437834" cy="4572000"/>
          </a:xfrm>
        </p:spPr>
        <p:txBody>
          <a:bodyPr/>
          <a:lstStyle/>
          <a:p>
            <a:pPr marL="457200" indent="-457200"/>
            <a:endParaRPr lang="es-ES" altLang="en-US" dirty="0"/>
          </a:p>
          <a:p>
            <a:pPr marL="457200" indent="-457200"/>
            <a:r>
              <a:rPr lang="es-ES" altLang="en-US" dirty="0"/>
              <a:t>Res</a:t>
            </a:r>
            <a:r>
              <a:rPr lang="es-ES" altLang="en-US" dirty="0">
                <a:solidFill>
                  <a:srgbClr val="000000"/>
                </a:solidFill>
              </a:rPr>
              <a:t>umir los conceptos clave tratados. </a:t>
            </a:r>
          </a:p>
          <a:p>
            <a:pPr marL="457200" indent="-457200"/>
            <a:r>
              <a:rPr lang="es-ES" altLang="en-US" dirty="0">
                <a:solidFill>
                  <a:srgbClr val="000000"/>
                </a:solidFill>
              </a:rPr>
              <a:t>Preguntar a la adolescente si tiene alguna otra inquietud. </a:t>
            </a:r>
          </a:p>
          <a:p>
            <a:pPr marL="457200" indent="-457200"/>
            <a:r>
              <a:rPr lang="es-ES" altLang="en-US" dirty="0">
                <a:solidFill>
                  <a:srgbClr val="000000"/>
                </a:solidFill>
              </a:rPr>
              <a:t>Cerciorarse de que comprende la información clínica important</a:t>
            </a:r>
            <a:r>
              <a:rPr lang="es-ES" altLang="en-US" dirty="0"/>
              <a:t>e y cualquier otra</a:t>
            </a:r>
            <a:r>
              <a:rPr lang="es-ES" altLang="en-US" dirty="0">
                <a:solidFill>
                  <a:srgbClr val="000000"/>
                </a:solidFill>
              </a:rPr>
              <a:t> información. </a:t>
            </a:r>
          </a:p>
          <a:p>
            <a:pPr marL="457200" indent="-457200"/>
            <a:r>
              <a:rPr lang="es-ES" altLang="en-US" dirty="0">
                <a:solidFill>
                  <a:srgbClr val="000000"/>
                </a:solidFill>
              </a:rPr>
              <a:t>Proporcionar a la mujer indicaciones escritas o referencias. </a:t>
            </a:r>
          </a:p>
          <a:p>
            <a:pPr marL="457200" indent="-457200"/>
            <a:endParaRPr lang="es-ES" altLang="en-US" dirty="0">
              <a:solidFill>
                <a:srgbClr val="000000"/>
              </a:solidFill>
            </a:endParaRPr>
          </a:p>
          <a:p>
            <a:pPr marL="457200" indent="-457200"/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E47C97-B2C5-4168-A80D-B6F887227460}"/>
              </a:ext>
            </a:extLst>
          </p:cNvPr>
          <p:cNvSpPr/>
          <p:nvPr/>
        </p:nvSpPr>
        <p:spPr>
          <a:xfrm>
            <a:off x="0" y="352358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395A97D-A69F-48AD-8FDF-888957DC9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377" t="85344" r="30646" b="2283"/>
          <a:stretch/>
        </p:blipFill>
        <p:spPr>
          <a:xfrm>
            <a:off x="1619672" y="5013176"/>
            <a:ext cx="5702948" cy="6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2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768897-1DA0-4CA6-9298-CD9FBCD0658B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496941-FFE8-4D95-95EE-00C64977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6526"/>
            <a:ext cx="8229600" cy="4572000"/>
          </a:xfrm>
        </p:spPr>
        <p:txBody>
          <a:bodyPr/>
          <a:lstStyle/>
          <a:p>
            <a:r>
              <a:rPr lang="es-MX" dirty="0"/>
              <a:t>Continuar en la construcción modelos de atención integral al aborto, con espacios de confianza.</a:t>
            </a:r>
          </a:p>
          <a:p>
            <a:endParaRPr lang="es-MX" dirty="0"/>
          </a:p>
          <a:p>
            <a:r>
              <a:rPr lang="es-MX" dirty="0"/>
              <a:t>Fortalecer la autonomía de las niñas y adolescentes para la toma de decisiones sobre su </a:t>
            </a:r>
            <a:r>
              <a:rPr lang="es-MX" dirty="0" err="1"/>
              <a:t>SSyR</a:t>
            </a:r>
            <a:r>
              <a:rPr lang="es-MX" dirty="0"/>
              <a:t> de manera autónoma e informada.</a:t>
            </a:r>
          </a:p>
          <a:p>
            <a:endParaRPr lang="es-MX" dirty="0"/>
          </a:p>
          <a:p>
            <a:r>
              <a:rPr lang="es-MX" dirty="0"/>
              <a:t>Brindarles información sobre interrupción legal del embarazo, aborto legal y seguro, teniendo en cuenta el marco normativo de cada región ante el embarazo no deseado.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7736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98587"/>
          </a:xfrm>
        </p:spPr>
        <p:txBody>
          <a:bodyPr/>
          <a:lstStyle/>
          <a:p>
            <a:pPr algn="ctr">
              <a:defRPr/>
            </a:pPr>
            <a:r>
              <a:rPr lang="es-ES" dirty="0"/>
              <a:t>Sistema de referencia</a:t>
            </a:r>
            <a:br>
              <a:rPr lang="es-ES" dirty="0"/>
            </a:br>
            <a:r>
              <a:rPr lang="es-ES" dirty="0"/>
              <a:t>Canalizar a servicios especializados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13696"/>
            <a:ext cx="8229600" cy="3254072"/>
          </a:xfrm>
        </p:spPr>
        <p:txBody>
          <a:bodyPr/>
          <a:lstStyle/>
          <a:p>
            <a:pPr marL="457200" indent="-457200"/>
            <a:r>
              <a:rPr lang="es-ES" altLang="en-US" dirty="0">
                <a:solidFill>
                  <a:srgbClr val="000000"/>
                </a:solidFill>
              </a:rPr>
              <a:t>Si un prestador/a no es capaz de atender adecuadamente las necesidades de la mujer, es preferible referirla a otros consejeros o servicios correspondientes.</a:t>
            </a:r>
          </a:p>
          <a:p>
            <a:pPr marL="457200" indent="-457200"/>
            <a:endParaRPr lang="es-ES" altLang="en-US" dirty="0">
              <a:solidFill>
                <a:srgbClr val="000000"/>
              </a:solidFill>
            </a:endParaRPr>
          </a:p>
          <a:p>
            <a:pPr marL="457200" indent="-457200"/>
            <a:r>
              <a:rPr lang="es-ES" altLang="en-US" dirty="0">
                <a:solidFill>
                  <a:srgbClr val="000000"/>
                </a:solidFill>
              </a:rPr>
              <a:t>Cada prestador/a debe conocer los recursos de alta calidad en su zona y saber referir a las mujeres cuando es necesario, </a:t>
            </a:r>
            <a:r>
              <a:rPr lang="es-ES" altLang="en-US" sz="2800" dirty="0">
                <a:solidFill>
                  <a:srgbClr val="CC00CC"/>
                </a:solidFill>
              </a:rPr>
              <a:t>pero nunca poner en riesgo su seguridad!!!!</a:t>
            </a:r>
          </a:p>
          <a:p>
            <a:pPr marL="457200" indent="-457200"/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6E285F9-B292-44E3-93D6-34AEB0E66A1A}"/>
              </a:ext>
            </a:extLst>
          </p:cNvPr>
          <p:cNvSpPr/>
          <p:nvPr/>
        </p:nvSpPr>
        <p:spPr>
          <a:xfrm>
            <a:off x="0" y="291027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02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5800" y="914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gonzalezj@ipas.org</a:t>
            </a:r>
            <a:endParaRPr lang="en-US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A9F6E4-D3EA-4AD3-9A07-6ABD52C76EA3}"/>
              </a:ext>
            </a:extLst>
          </p:cNvPr>
          <p:cNvSpPr txBox="1"/>
          <p:nvPr/>
        </p:nvSpPr>
        <p:spPr>
          <a:xfrm>
            <a:off x="1524000" y="22098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>
                <a:solidFill>
                  <a:schemeClr val="accent1"/>
                </a:solidFill>
              </a:rPr>
              <a:t>GRACIAS!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D57523E-AA8F-465F-9300-825A18B29CF7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081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B02F661-16DE-4E1F-8810-5208ADB71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2977" y="0"/>
            <a:ext cx="9289032" cy="77126"/>
          </a:xfrm>
          <a:prstGeom prst="rect">
            <a:avLst/>
          </a:prstGeom>
        </p:spPr>
      </p:pic>
      <p:pic>
        <p:nvPicPr>
          <p:cNvPr id="2" name="Graphic 1">
            <a:hlinkClick r:id="rId5"/>
            <a:extLst>
              <a:ext uri="{FF2B5EF4-FFF2-40B4-BE49-F238E27FC236}">
                <a16:creationId xmlns:a16="http://schemas.microsoft.com/office/drawing/2014/main" id="{20225B66-B7B9-4705-8C17-32F5706E9F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1313" y="2924944"/>
            <a:ext cx="612000" cy="612000"/>
          </a:xfrm>
          <a:prstGeom prst="rect">
            <a:avLst/>
          </a:prstGeom>
        </p:spPr>
      </p:pic>
      <p:pic>
        <p:nvPicPr>
          <p:cNvPr id="7" name="Graphic 6">
            <a:hlinkClick r:id="rId8"/>
            <a:extLst>
              <a:ext uri="{FF2B5EF4-FFF2-40B4-BE49-F238E27FC236}">
                <a16:creationId xmlns:a16="http://schemas.microsoft.com/office/drawing/2014/main" id="{5F2C5F02-8ECE-40D1-ACF2-885A76CD3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83768" y="1376840"/>
            <a:ext cx="612000" cy="612000"/>
          </a:xfrm>
          <a:prstGeom prst="rect">
            <a:avLst/>
          </a:prstGeom>
        </p:spPr>
      </p:pic>
      <p:pic>
        <p:nvPicPr>
          <p:cNvPr id="8" name="Graphic 7">
            <a:hlinkClick r:id="rId11"/>
            <a:extLst>
              <a:ext uri="{FF2B5EF4-FFF2-40B4-BE49-F238E27FC236}">
                <a16:creationId xmlns:a16="http://schemas.microsoft.com/office/drawing/2014/main" id="{3273A781-5B7E-4996-A3F7-93B5372032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47864" y="1376840"/>
            <a:ext cx="612000" cy="612000"/>
          </a:xfrm>
          <a:prstGeom prst="rect">
            <a:avLst/>
          </a:prstGeom>
        </p:spPr>
      </p:pic>
      <p:pic>
        <p:nvPicPr>
          <p:cNvPr id="9" name="Graphic 8">
            <a:hlinkClick r:id="rId14"/>
            <a:extLst>
              <a:ext uri="{FF2B5EF4-FFF2-40B4-BE49-F238E27FC236}">
                <a16:creationId xmlns:a16="http://schemas.microsoft.com/office/drawing/2014/main" id="{8907A543-D4ED-44A3-8A9B-7950A829A6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76024" y="1376840"/>
            <a:ext cx="612000" cy="612000"/>
          </a:xfrm>
          <a:prstGeom prst="rect">
            <a:avLst/>
          </a:prstGeom>
        </p:spPr>
      </p:pic>
      <p:pic>
        <p:nvPicPr>
          <p:cNvPr id="10" name="Graphic 9">
            <a:hlinkClick r:id="rId17"/>
            <a:extLst>
              <a:ext uri="{FF2B5EF4-FFF2-40B4-BE49-F238E27FC236}">
                <a16:creationId xmlns:a16="http://schemas.microsoft.com/office/drawing/2014/main" id="{6FC52549-7DDC-42F5-81A2-70F7454A13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68112" y="1376840"/>
            <a:ext cx="612000" cy="612000"/>
          </a:xfrm>
          <a:prstGeom prst="rect">
            <a:avLst/>
          </a:prstGeom>
        </p:spPr>
      </p:pic>
      <p:pic>
        <p:nvPicPr>
          <p:cNvPr id="11" name="Graphic 10">
            <a:hlinkClick r:id="rId20"/>
            <a:extLst>
              <a:ext uri="{FF2B5EF4-FFF2-40B4-BE49-F238E27FC236}">
                <a16:creationId xmlns:a16="http://schemas.microsoft.com/office/drawing/2014/main" id="{83B7E8D2-7E1C-42AF-A355-7CF3A38E0B1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60200" y="1376840"/>
            <a:ext cx="612000" cy="612000"/>
          </a:xfrm>
          <a:prstGeom prst="rect">
            <a:avLst/>
          </a:prstGeom>
        </p:spPr>
      </p:pic>
      <p:pic>
        <p:nvPicPr>
          <p:cNvPr id="12" name="Graphic 11">
            <a:hlinkClick r:id="rId23"/>
            <a:extLst>
              <a:ext uri="{FF2B5EF4-FFF2-40B4-BE49-F238E27FC236}">
                <a16:creationId xmlns:a16="http://schemas.microsoft.com/office/drawing/2014/main" id="{ABA25994-F7EB-4828-B112-4F7C6A37C5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987824" y="4977240"/>
            <a:ext cx="612000" cy="612000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E5E9D184-0578-4D34-AD0B-D62C575E3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99828"/>
            <a:ext cx="91560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err="1">
                <a:ln>
                  <a:noFill/>
                </a:ln>
                <a:solidFill>
                  <a:srgbClr val="EF760A"/>
                </a:solidFill>
                <a:effectLst/>
                <a:uLnTx/>
                <a:uFillTx/>
                <a:latin typeface="Avenir Next Demi Bold" panose="020B0703020202020204" pitchFamily="34" charset="0"/>
                <a:ea typeface="+mn-ea"/>
                <a:cs typeface="+mn-cs"/>
              </a:rPr>
              <a:t>Escríbenos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EF760A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DF9EB2EE-7608-47D2-A17B-310057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333" y="5123422"/>
            <a:ext cx="2266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3010"/>
                </a:solidFill>
                <a:effectLst/>
                <a:uLnTx/>
                <a:uFillTx/>
                <a:latin typeface="Avenir Next Demi Bold" panose="020B0703020202020204" pitchFamily="34" charset="0"/>
                <a:ea typeface="+mn-ea"/>
                <a:cs typeface="+mn-cs"/>
              </a:rPr>
              <a:t>ipascam@ipas.org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CB877CBD-B902-487F-A1A8-1F97A20DB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075" y="3043832"/>
            <a:ext cx="4747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3010"/>
                </a:solidFill>
                <a:effectLst/>
                <a:uLnTx/>
                <a:uFillTx/>
                <a:latin typeface="Avenir Next Demi Bold" panose="020B0703020202020204" pitchFamily="34" charset="0"/>
                <a:ea typeface="+mn-ea"/>
                <a:cs typeface="+mn-cs"/>
              </a:rPr>
              <a:t>ipascam.org</a:t>
            </a:r>
          </a:p>
        </p:txBody>
      </p:sp>
      <p:pic>
        <p:nvPicPr>
          <p:cNvPr id="25" name="Graphic 24">
            <a:hlinkClick r:id="rId26"/>
            <a:extLst>
              <a:ext uri="{FF2B5EF4-FFF2-40B4-BE49-F238E27FC236}">
                <a16:creationId xmlns:a16="http://schemas.microsoft.com/office/drawing/2014/main" id="{73B3F151-E82F-408F-92F3-D94A5021FB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5696" y="3465072"/>
            <a:ext cx="612000" cy="61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D36D8E-6376-4362-AE4E-BF2B95B6D3EC}"/>
              </a:ext>
            </a:extLst>
          </p:cNvPr>
          <p:cNvSpPr/>
          <p:nvPr/>
        </p:nvSpPr>
        <p:spPr>
          <a:xfrm>
            <a:off x="2597261" y="3603426"/>
            <a:ext cx="4373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43010"/>
                </a:solidFill>
                <a:effectLst/>
                <a:uLnTx/>
                <a:uFillTx/>
                <a:latin typeface="Avenir Next Demi Bold" panose="020B0703020202020204" pitchFamily="34" charset="0"/>
                <a:ea typeface="+mn-ea"/>
                <a:cs typeface="+mn-cs"/>
              </a:rPr>
              <a:t>profesionalesdelasalud.ipasmexico.org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59927B4-8062-4E30-86F4-B0BEDFB09B9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34" y="5883159"/>
            <a:ext cx="1526411" cy="668816"/>
          </a:xfrm>
          <a:prstGeom prst="rect">
            <a:avLst/>
          </a:prstGeom>
        </p:spPr>
      </p:pic>
      <p:sp>
        <p:nvSpPr>
          <p:cNvPr id="27" name="TextBox 7">
            <a:extLst>
              <a:ext uri="{FF2B5EF4-FFF2-40B4-BE49-F238E27FC236}">
                <a16:creationId xmlns:a16="http://schemas.microsoft.com/office/drawing/2014/main" id="{DB587A58-B29E-46BF-B3F2-8EA794885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56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543010"/>
                </a:solidFill>
                <a:effectLst/>
                <a:uLnTx/>
                <a:uFillTx/>
                <a:latin typeface="Avenir Next Demi Bold" panose="020B0703020202020204" pitchFamily="34" charset="0"/>
                <a:ea typeface="+mn-ea"/>
                <a:cs typeface="+mn-cs"/>
              </a:rPr>
              <a:t>Ipas CAM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C41256B8-CCD9-4F52-8C13-BE9DE2E4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5" y="362068"/>
            <a:ext cx="91439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err="1">
                <a:ln>
                  <a:noFill/>
                </a:ln>
                <a:solidFill>
                  <a:srgbClr val="EF760A"/>
                </a:solidFill>
                <a:effectLst/>
                <a:uLnTx/>
                <a:uFillTx/>
                <a:latin typeface="Avenir Next Demi Bold" panose="020B0703020202020204" pitchFamily="34" charset="0"/>
                <a:ea typeface="+mn-ea"/>
                <a:cs typeface="+mn-cs"/>
              </a:rPr>
              <a:t>Síguenos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EF760A"/>
                </a:solidFill>
                <a:effectLst/>
                <a:uLnTx/>
                <a:uFillTx/>
                <a:latin typeface="Avenir Next Demi Bold" panose="020B0703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630A9FA8-2D1E-441A-9C9E-AD147FA58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" y="2348880"/>
            <a:ext cx="91439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err="1">
                <a:ln>
                  <a:noFill/>
                </a:ln>
                <a:solidFill>
                  <a:srgbClr val="EF760A"/>
                </a:solidFill>
                <a:effectLst/>
                <a:uLnTx/>
                <a:uFillTx/>
                <a:latin typeface="Avenir Next Demi Bold" panose="020B0703020202020204" pitchFamily="34" charset="0"/>
                <a:ea typeface="+mn-ea"/>
                <a:cs typeface="+mn-cs"/>
              </a:rPr>
              <a:t>Visítanos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EF760A"/>
                </a:solidFill>
                <a:effectLst/>
                <a:uLnTx/>
                <a:uFillTx/>
                <a:latin typeface="Avenir Next Demi Bold" panose="020B0703020202020204" pitchFamily="34" charset="0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874429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00" y="572781"/>
            <a:ext cx="8229600" cy="1399032"/>
          </a:xfrm>
        </p:spPr>
        <p:txBody>
          <a:bodyPr/>
          <a:lstStyle/>
          <a:p>
            <a:r>
              <a:rPr lang="en-US" dirty="0" err="1"/>
              <a:t>Niñas</a:t>
            </a:r>
            <a:r>
              <a:rPr lang="en-US" dirty="0"/>
              <a:t> y </a:t>
            </a:r>
            <a:r>
              <a:rPr lang="en-US" dirty="0" err="1"/>
              <a:t>Adolescentes</a:t>
            </a:r>
            <a:r>
              <a:rPr lang="en-US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768897-1DA0-4CA6-9298-CD9FBCD0658B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496941-FFE8-4D95-95EE-00C64977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18096"/>
            <a:ext cx="4690864" cy="4572000"/>
          </a:xfrm>
        </p:spPr>
        <p:txBody>
          <a:bodyPr/>
          <a:lstStyle/>
          <a:p>
            <a:r>
              <a:rPr lang="es-MX" dirty="0"/>
              <a:t>Etapa de cambios biológicos, psicológicos y sociales.</a:t>
            </a:r>
          </a:p>
          <a:p>
            <a:endParaRPr lang="es-MX" dirty="0"/>
          </a:p>
          <a:p>
            <a:r>
              <a:rPr lang="es-MX" dirty="0"/>
              <a:t>Atracción y deseo sexual.</a:t>
            </a:r>
          </a:p>
          <a:p>
            <a:endParaRPr lang="es-MX" dirty="0"/>
          </a:p>
          <a:p>
            <a:r>
              <a:rPr lang="es-MX" dirty="0"/>
              <a:t>Reconocimiento de su capacidad para la toma de decisiones sobre su salud.</a:t>
            </a:r>
          </a:p>
          <a:p>
            <a:endParaRPr lang="es-MX" dirty="0"/>
          </a:p>
          <a:p>
            <a:r>
              <a:rPr lang="es-MX" dirty="0"/>
              <a:t>Capacidades en evolución.</a:t>
            </a:r>
          </a:p>
          <a:p>
            <a:endParaRPr lang="es-MX" dirty="0"/>
          </a:p>
          <a:p>
            <a:r>
              <a:rPr lang="es-MX" dirty="0"/>
              <a:t>Oportunidad de abordaje sobre los temas de SSR con un enfoque de derechos. </a:t>
            </a:r>
          </a:p>
          <a:p>
            <a:endParaRPr lang="es-MX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C43A41-62A5-457E-82B3-4D2981356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21"/>
          <a:stretch/>
        </p:blipFill>
        <p:spPr bwMode="auto">
          <a:xfrm>
            <a:off x="179512" y="2422576"/>
            <a:ext cx="3869400" cy="27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4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768897-1DA0-4CA6-9298-CD9FBCD0658B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496941-FFE8-4D95-95EE-00C64977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4114800" cy="4572000"/>
          </a:xfrm>
        </p:spPr>
        <p:txBody>
          <a:bodyPr/>
          <a:lstStyle/>
          <a:p>
            <a:r>
              <a:rPr lang="es-MX" dirty="0"/>
              <a:t>En la adolescencia el embarazo no es el resultado de una decisión o acto deliberado, si no que en la mayoría de los casos es consecuencia de una falta de poder para la toma de decisiones.</a:t>
            </a:r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pPr algn="r"/>
            <a:r>
              <a:rPr lang="es-MX" sz="1600" dirty="0"/>
              <a:t>Violencia Sexual y Embarazo Infantil en México, México, 2018.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B31D8C6-D12D-4E5C-B638-791814B776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56792"/>
            <a:ext cx="4352258" cy="322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1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Violencia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adolescentes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768897-1DA0-4CA6-9298-CD9FBCD0658B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496941-FFE8-4D95-95EE-00C64977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6526"/>
            <a:ext cx="8229600" cy="4572000"/>
          </a:xfrm>
        </p:spPr>
        <p:txBody>
          <a:bodyPr/>
          <a:lstStyle/>
          <a:p>
            <a:r>
              <a:rPr lang="es-MX" dirty="0"/>
              <a:t>La violencia contra las mujeres en particular la violencia sexual es uno de los factores que más impactan la posibilidad de un embarazo en adolescentes.</a:t>
            </a:r>
          </a:p>
          <a:p>
            <a:endParaRPr lang="es-MX" dirty="0"/>
          </a:p>
          <a:p>
            <a:r>
              <a:rPr lang="es-MX" dirty="0"/>
              <a:t>Existen diferentes manifestaciones de violencia sexual:</a:t>
            </a:r>
          </a:p>
          <a:p>
            <a:endParaRPr lang="es-MX" dirty="0"/>
          </a:p>
          <a:p>
            <a:pPr marL="457200" indent="-457200">
              <a:buAutoNum type="arabicPeriod"/>
            </a:pPr>
            <a:r>
              <a:rPr lang="es-MX" dirty="0"/>
              <a:t>La coerción sexual</a:t>
            </a:r>
          </a:p>
          <a:p>
            <a:pPr marL="457200" indent="-457200">
              <a:buAutoNum type="arabicPeriod"/>
            </a:pPr>
            <a:r>
              <a:rPr lang="es-MX" dirty="0"/>
              <a:t>Abuso sexual</a:t>
            </a:r>
          </a:p>
          <a:p>
            <a:pPr marL="457200" indent="-457200">
              <a:buAutoNum type="arabicPeriod"/>
            </a:pPr>
            <a:r>
              <a:rPr lang="es-MX" dirty="0"/>
              <a:t>La violación sexual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2D4FDC-CE64-41FF-90F0-03EE14B4D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804471"/>
            <a:ext cx="4788024" cy="30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Contexto</a:t>
            </a:r>
            <a:r>
              <a:rPr lang="en-US" dirty="0"/>
              <a:t> de COVID-19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 marL="566928" indent="-457200"/>
            <a:r>
              <a:rPr lang="en-US" dirty="0"/>
              <a:t>Ha </a:t>
            </a:r>
            <a:r>
              <a:rPr lang="en-US" dirty="0" err="1"/>
              <a:t>propiciado</a:t>
            </a:r>
            <a:r>
              <a:rPr lang="en-US" dirty="0"/>
              <a:t> que </a:t>
            </a:r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gobiernos</a:t>
            </a:r>
            <a:r>
              <a:rPr lang="en-US" dirty="0"/>
              <a:t>, </a:t>
            </a:r>
            <a:r>
              <a:rPr lang="en-US" dirty="0" err="1"/>
              <a:t>programas</a:t>
            </a:r>
            <a:r>
              <a:rPr lang="en-US" dirty="0"/>
              <a:t>, </a:t>
            </a:r>
            <a:r>
              <a:rPr lang="en-US" dirty="0" err="1"/>
              <a:t>unidades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posterguen</a:t>
            </a:r>
            <a:r>
              <a:rPr lang="en-US" dirty="0"/>
              <a:t> o </a:t>
            </a:r>
            <a:r>
              <a:rPr lang="en-US" dirty="0" err="1"/>
              <a:t>nieguen</a:t>
            </a:r>
            <a:r>
              <a:rPr lang="en-US" dirty="0"/>
              <a:t> el </a:t>
            </a:r>
            <a:r>
              <a:rPr lang="en-US" dirty="0" err="1"/>
              <a:t>acceso</a:t>
            </a:r>
            <a:r>
              <a:rPr lang="en-US" dirty="0"/>
              <a:t> a los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aborto</a:t>
            </a:r>
            <a:r>
              <a:rPr lang="en-US" dirty="0"/>
              <a:t>.</a:t>
            </a:r>
          </a:p>
          <a:p>
            <a:pPr marL="566928" indent="-457200"/>
            <a:endParaRPr lang="en-US" sz="800" dirty="0"/>
          </a:p>
          <a:p>
            <a:pPr marL="566928" indent="-457200"/>
            <a:r>
              <a:rPr lang="en-US" dirty="0"/>
              <a:t>Deben </a:t>
            </a:r>
            <a:r>
              <a:rPr lang="en-US" dirty="0" err="1"/>
              <a:t>considerarse</a:t>
            </a:r>
            <a:r>
              <a:rPr lang="en-US" dirty="0"/>
              <a:t> la </a:t>
            </a:r>
            <a:r>
              <a:rPr lang="en-US" dirty="0" err="1"/>
              <a:t>implementacion</a:t>
            </a:r>
            <a:r>
              <a:rPr lang="en-US" dirty="0"/>
              <a:t> de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para que se continue e </a:t>
            </a:r>
            <a:r>
              <a:rPr lang="en-US" dirty="0" err="1"/>
              <a:t>incremente</a:t>
            </a:r>
            <a:r>
              <a:rPr lang="en-US" dirty="0"/>
              <a:t> el </a:t>
            </a:r>
            <a:r>
              <a:rPr lang="en-US" dirty="0" err="1"/>
              <a:t>ejercicio</a:t>
            </a:r>
            <a:r>
              <a:rPr lang="en-US" dirty="0"/>
              <a:t> de los DDSR.</a:t>
            </a:r>
          </a:p>
          <a:p>
            <a:pPr marL="566928" indent="-457200"/>
            <a:endParaRPr lang="en-US" dirty="0"/>
          </a:p>
          <a:p>
            <a:pPr marL="566928" indent="-457200"/>
            <a:endParaRPr lang="en-US" dirty="0"/>
          </a:p>
          <a:p>
            <a:pPr marL="566928" indent="-457200"/>
            <a:endParaRPr lang="en-US" sz="2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87500E-6321-4A58-B14E-10B529784901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666A83-48CC-4CB2-AE87-0B771872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60" y="5157192"/>
            <a:ext cx="8435280" cy="14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El </a:t>
            </a:r>
            <a:r>
              <a:rPr lang="en-US" dirty="0" err="1"/>
              <a:t>embarazo</a:t>
            </a:r>
            <a:r>
              <a:rPr lang="en-US" dirty="0"/>
              <a:t> </a:t>
            </a:r>
            <a:r>
              <a:rPr lang="en-US" dirty="0" err="1"/>
              <a:t>infantil</a:t>
            </a:r>
            <a:r>
              <a:rPr lang="en-US" dirty="0"/>
              <a:t> y </a:t>
            </a:r>
            <a:r>
              <a:rPr lang="en-US" dirty="0" err="1"/>
              <a:t>adolescente</a:t>
            </a:r>
            <a:r>
              <a:rPr lang="en-US" dirty="0"/>
              <a:t> es un </a:t>
            </a:r>
            <a:r>
              <a:rPr lang="en-US" dirty="0" err="1"/>
              <a:t>otra</a:t>
            </a:r>
            <a:r>
              <a:rPr lang="en-US" dirty="0"/>
              <a:t> gran </a:t>
            </a:r>
            <a:r>
              <a:rPr lang="en-US" dirty="0" err="1"/>
              <a:t>brecha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que para ser </a:t>
            </a:r>
            <a:r>
              <a:rPr lang="en-US" dirty="0" err="1"/>
              <a:t>atendido</a:t>
            </a:r>
            <a:r>
              <a:rPr lang="en-US" dirty="0"/>
              <a:t> </a:t>
            </a:r>
            <a:r>
              <a:rPr lang="en-US" dirty="0" err="1"/>
              <a:t>precisa</a:t>
            </a:r>
            <a:r>
              <a:rPr lang="en-US" dirty="0"/>
              <a:t> una </a:t>
            </a:r>
            <a:r>
              <a:rPr lang="en-US" dirty="0" err="1"/>
              <a:t>estrategia</a:t>
            </a:r>
            <a:r>
              <a:rPr lang="en-US" dirty="0"/>
              <a:t> </a:t>
            </a:r>
            <a:r>
              <a:rPr lang="en-US" dirty="0" err="1"/>
              <a:t>multisectorial</a:t>
            </a:r>
            <a:r>
              <a:rPr lang="en-US" dirty="0"/>
              <a:t>.</a:t>
            </a:r>
          </a:p>
          <a:p>
            <a:pPr marL="109728" indent="0">
              <a:buNone/>
            </a:pPr>
            <a:endParaRPr lang="en-US" dirty="0"/>
          </a:p>
          <a:p>
            <a:pPr marL="566928" indent="-457200"/>
            <a:r>
              <a:rPr lang="en-US" dirty="0"/>
              <a:t>Se </a:t>
            </a:r>
            <a:r>
              <a:rPr lang="en-US" dirty="0" err="1"/>
              <a:t>considera</a:t>
            </a:r>
            <a:r>
              <a:rPr lang="en-US" dirty="0"/>
              <a:t> de </a:t>
            </a:r>
            <a:r>
              <a:rPr lang="en-US" dirty="0" err="1"/>
              <a:t>suma</a:t>
            </a:r>
            <a:r>
              <a:rPr lang="en-US" dirty="0"/>
              <a:t> </a:t>
            </a:r>
            <a:r>
              <a:rPr lang="en-US" dirty="0" err="1"/>
              <a:t>importancia</a:t>
            </a:r>
            <a:r>
              <a:rPr lang="en-US" dirty="0"/>
              <a:t> que ante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situación</a:t>
            </a:r>
            <a:r>
              <a:rPr lang="en-US" dirty="0"/>
              <a:t> los </a:t>
            </a:r>
            <a:r>
              <a:rPr lang="en-US" dirty="0" err="1"/>
              <a:t>servicios</a:t>
            </a:r>
            <a:r>
              <a:rPr lang="en-US" dirty="0"/>
              <a:t> de SSR </a:t>
            </a:r>
            <a:r>
              <a:rPr lang="en-US" dirty="0" err="1"/>
              <a:t>incluyendo</a:t>
            </a:r>
            <a:r>
              <a:rPr lang="en-US" dirty="0"/>
              <a:t> ILE </a:t>
            </a:r>
            <a:r>
              <a:rPr lang="en-US" dirty="0" err="1"/>
              <a:t>sean</a:t>
            </a:r>
            <a:r>
              <a:rPr lang="en-US" dirty="0"/>
              <a:t> </a:t>
            </a:r>
            <a:r>
              <a:rPr lang="en-US" dirty="0" err="1"/>
              <a:t>considerados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prioritarios</a:t>
            </a:r>
            <a:r>
              <a:rPr lang="en-US" dirty="0"/>
              <a:t>.</a:t>
            </a:r>
          </a:p>
          <a:p>
            <a:pPr marL="566928" indent="-457200"/>
            <a:endParaRPr lang="en-US" dirty="0"/>
          </a:p>
          <a:p>
            <a:pPr marL="566928" indent="-457200"/>
            <a:r>
              <a:rPr lang="en-US" dirty="0"/>
              <a:t>La consulta por ILE/IVE debe </a:t>
            </a:r>
            <a:r>
              <a:rPr lang="en-US" dirty="0" err="1"/>
              <a:t>considerarse</a:t>
            </a:r>
            <a:r>
              <a:rPr lang="en-US" dirty="0"/>
              <a:t> una </a:t>
            </a:r>
            <a:r>
              <a:rPr lang="en-US" dirty="0" err="1"/>
              <a:t>urgencia</a:t>
            </a:r>
            <a:r>
              <a:rPr lang="en-US" dirty="0"/>
              <a:t>, por lo </a:t>
            </a:r>
            <a:r>
              <a:rPr lang="en-US" dirty="0" err="1"/>
              <a:t>cual</a:t>
            </a:r>
            <a:r>
              <a:rPr lang="en-US" dirty="0"/>
              <a:t> no debe </a:t>
            </a:r>
            <a:r>
              <a:rPr lang="en-US" dirty="0" err="1"/>
              <a:t>posponerse</a:t>
            </a:r>
            <a:r>
              <a:rPr lang="en-US" dirty="0"/>
              <a:t> y </a:t>
            </a:r>
            <a:r>
              <a:rPr lang="en-US" dirty="0" err="1"/>
              <a:t>estar</a:t>
            </a:r>
            <a:r>
              <a:rPr lang="en-US" dirty="0"/>
              <a:t> al </a:t>
            </a:r>
            <a:r>
              <a:rPr lang="en-US" dirty="0" err="1"/>
              <a:t>alcance</a:t>
            </a:r>
            <a:r>
              <a:rPr lang="en-US" dirty="0"/>
              <a:t> de </a:t>
            </a:r>
            <a:r>
              <a:rPr lang="en-US" dirty="0" err="1"/>
              <a:t>toda</a:t>
            </a:r>
            <a:r>
              <a:rPr lang="en-US" dirty="0"/>
              <a:t> </a:t>
            </a:r>
            <a:r>
              <a:rPr lang="en-US" dirty="0" err="1"/>
              <a:t>mujer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edad</a:t>
            </a:r>
            <a:r>
              <a:rPr lang="en-US" dirty="0"/>
              <a:t> </a:t>
            </a:r>
            <a:r>
              <a:rPr lang="en-US" dirty="0" err="1"/>
              <a:t>reproductiva</a:t>
            </a:r>
            <a:r>
              <a:rPr lang="en-US" dirty="0"/>
              <a:t> </a:t>
            </a:r>
            <a:r>
              <a:rPr lang="en-US" dirty="0" err="1"/>
              <a:t>incluyendo</a:t>
            </a:r>
            <a:r>
              <a:rPr lang="en-US" dirty="0"/>
              <a:t> a </a:t>
            </a:r>
            <a:r>
              <a:rPr lang="en-US" dirty="0" err="1"/>
              <a:t>niñas</a:t>
            </a:r>
            <a:r>
              <a:rPr lang="en-US" dirty="0"/>
              <a:t> y </a:t>
            </a:r>
            <a:r>
              <a:rPr lang="en-US" dirty="0" err="1"/>
              <a:t>adolescentes</a:t>
            </a:r>
            <a:r>
              <a:rPr lang="en-US" dirty="0"/>
              <a:t>.</a:t>
            </a:r>
          </a:p>
          <a:p>
            <a:pPr marL="566928" indent="-457200"/>
            <a:endParaRPr lang="en-US" dirty="0"/>
          </a:p>
          <a:p>
            <a:pPr marL="566928" indent="-457200"/>
            <a:r>
              <a:rPr lang="en-US" dirty="0" err="1"/>
              <a:t>Evaluar</a:t>
            </a:r>
            <a:r>
              <a:rPr lang="en-US" dirty="0"/>
              <a:t> el </a:t>
            </a:r>
            <a:r>
              <a:rPr lang="en-US" dirty="0" err="1"/>
              <a:t>alcance</a:t>
            </a:r>
            <a:r>
              <a:rPr lang="en-US" dirty="0"/>
              <a:t> </a:t>
            </a:r>
            <a:r>
              <a:rPr lang="en-US" dirty="0" err="1"/>
              <a:t>resolutivo</a:t>
            </a:r>
            <a:r>
              <a:rPr lang="en-US" dirty="0"/>
              <a:t> y </a:t>
            </a:r>
            <a:r>
              <a:rPr lang="en-US" dirty="0" err="1"/>
              <a:t>ofertar</a:t>
            </a:r>
            <a:r>
              <a:rPr lang="en-US" dirty="0"/>
              <a:t> los </a:t>
            </a:r>
            <a:r>
              <a:rPr lang="en-US" dirty="0" err="1"/>
              <a:t>tratamientos</a:t>
            </a:r>
            <a:r>
              <a:rPr lang="en-US" dirty="0"/>
              <a:t> de </a:t>
            </a:r>
            <a:r>
              <a:rPr lang="en-US" dirty="0" err="1"/>
              <a:t>elección</a:t>
            </a:r>
            <a:r>
              <a:rPr lang="en-US" dirty="0"/>
              <a:t> para resolver el </a:t>
            </a:r>
            <a:r>
              <a:rPr lang="en-US" dirty="0" err="1"/>
              <a:t>aborto</a:t>
            </a:r>
            <a:r>
              <a:rPr lang="en-US" dirty="0"/>
              <a:t> de forma </a:t>
            </a:r>
            <a:r>
              <a:rPr lang="en-US" dirty="0" err="1"/>
              <a:t>segura</a:t>
            </a:r>
            <a:r>
              <a:rPr lang="en-US" dirty="0"/>
              <a:t>. (</a:t>
            </a:r>
            <a:r>
              <a:rPr lang="en-US" dirty="0" err="1"/>
              <a:t>Evaluar</a:t>
            </a:r>
            <a:r>
              <a:rPr lang="en-US" dirty="0"/>
              <a:t> la </a:t>
            </a:r>
            <a:r>
              <a:rPr lang="en-US" dirty="0" err="1"/>
              <a:t>posibilidad</a:t>
            </a:r>
            <a:r>
              <a:rPr lang="en-US" dirty="0"/>
              <a:t> de </a:t>
            </a:r>
            <a:r>
              <a:rPr lang="en-US" dirty="0" err="1"/>
              <a:t>realizar</a:t>
            </a:r>
            <a:r>
              <a:rPr lang="en-US" dirty="0"/>
              <a:t>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err="1"/>
              <a:t>ambulatorio</a:t>
            </a:r>
            <a:r>
              <a:rPr lang="en-US" dirty="0"/>
              <a:t>).</a:t>
            </a:r>
          </a:p>
          <a:p>
            <a:pPr marL="566928" indent="-457200"/>
            <a:endParaRPr lang="en-US" dirty="0"/>
          </a:p>
          <a:p>
            <a:pPr marL="566928" indent="-457200"/>
            <a:endParaRPr lang="en-US" dirty="0"/>
          </a:p>
          <a:p>
            <a:pPr marL="566928" indent="-457200"/>
            <a:endParaRPr lang="en-US" dirty="0"/>
          </a:p>
          <a:p>
            <a:pPr marL="566928" indent="-457200"/>
            <a:endParaRPr lang="en-US" sz="2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87500E-6321-4A58-B14E-10B529784901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44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805"/>
            <a:ext cx="4042792" cy="53732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 marL="566928" indent="-457200"/>
            <a:r>
              <a:rPr lang="en-US" dirty="0" err="1"/>
              <a:t>Contar</a:t>
            </a:r>
            <a:r>
              <a:rPr lang="en-US" dirty="0"/>
              <a:t> con la </a:t>
            </a:r>
            <a:r>
              <a:rPr lang="en-US" dirty="0" err="1"/>
              <a:t>opción</a:t>
            </a:r>
            <a:r>
              <a:rPr lang="en-US" dirty="0"/>
              <a:t> de </a:t>
            </a:r>
            <a:r>
              <a:rPr lang="en-US" dirty="0" err="1"/>
              <a:t>monitoreo</a:t>
            </a:r>
            <a:r>
              <a:rPr lang="en-US" dirty="0"/>
              <a:t> </a:t>
            </a:r>
            <a:r>
              <a:rPr lang="en-US" dirty="0" err="1"/>
              <a:t>clínico</a:t>
            </a:r>
            <a:r>
              <a:rPr lang="en-US" dirty="0"/>
              <a:t> y </a:t>
            </a:r>
            <a:r>
              <a:rPr lang="en-US" dirty="0" err="1"/>
              <a:t>referencia</a:t>
            </a:r>
            <a:r>
              <a:rPr lang="en-US" dirty="0"/>
              <a:t>.</a:t>
            </a:r>
          </a:p>
          <a:p>
            <a:pPr marL="566928" indent="-457200"/>
            <a:endParaRPr lang="en-US" dirty="0"/>
          </a:p>
          <a:p>
            <a:pPr marL="566928" indent="-457200"/>
            <a:r>
              <a:rPr lang="en-US" dirty="0" err="1"/>
              <a:t>Buscar</a:t>
            </a:r>
            <a:r>
              <a:rPr lang="en-US" dirty="0"/>
              <a:t> la </a:t>
            </a:r>
            <a:r>
              <a:rPr lang="en-US" dirty="0" err="1"/>
              <a:t>participación</a:t>
            </a:r>
            <a:r>
              <a:rPr lang="en-US" dirty="0"/>
              <a:t> </a:t>
            </a:r>
            <a:r>
              <a:rPr lang="en-US" dirty="0" err="1"/>
              <a:t>activa</a:t>
            </a:r>
            <a:r>
              <a:rPr lang="en-US" dirty="0"/>
              <a:t> del 2o </a:t>
            </a:r>
            <a:r>
              <a:rPr lang="en-US" dirty="0" err="1"/>
              <a:t>nivel</a:t>
            </a:r>
            <a:r>
              <a:rPr lang="en-US" dirty="0"/>
              <a:t>.</a:t>
            </a:r>
          </a:p>
          <a:p>
            <a:pPr marL="566928" indent="-457200"/>
            <a:endParaRPr lang="en-US" dirty="0"/>
          </a:p>
          <a:p>
            <a:pPr marL="566928" indent="-457200"/>
            <a:r>
              <a:rPr lang="en-US" dirty="0" err="1"/>
              <a:t>Considerar</a:t>
            </a:r>
            <a:r>
              <a:rPr lang="en-US" dirty="0"/>
              <a:t> la </a:t>
            </a:r>
            <a:r>
              <a:rPr lang="en-US" dirty="0" err="1"/>
              <a:t>anticoncepción</a:t>
            </a:r>
            <a:r>
              <a:rPr lang="en-US" dirty="0"/>
              <a:t> post </a:t>
            </a:r>
            <a:r>
              <a:rPr lang="en-US" dirty="0" err="1"/>
              <a:t>aborto</a:t>
            </a:r>
            <a:r>
              <a:rPr lang="en-US" dirty="0"/>
              <a:t>.</a:t>
            </a:r>
          </a:p>
          <a:p>
            <a:pPr marL="566928" indent="-457200"/>
            <a:endParaRPr lang="en-US" dirty="0"/>
          </a:p>
          <a:p>
            <a:pPr marL="566928" indent="-457200"/>
            <a:endParaRPr lang="en-US" dirty="0"/>
          </a:p>
          <a:p>
            <a:pPr marL="566928" indent="-457200"/>
            <a:endParaRPr lang="en-US" dirty="0"/>
          </a:p>
          <a:p>
            <a:pPr marL="566928" indent="-457200"/>
            <a:endParaRPr lang="en-US" sz="2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87500E-6321-4A58-B14E-10B529784901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7C23C6-0504-469D-A353-622E7DCF5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896"/>
          <a:stretch/>
        </p:blipFill>
        <p:spPr>
          <a:xfrm>
            <a:off x="5225244" y="1167090"/>
            <a:ext cx="2736304" cy="48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50160"/>
            <a:ext cx="8229600" cy="1399032"/>
          </a:xfrm>
        </p:spPr>
        <p:txBody>
          <a:bodyPr>
            <a:normAutofit/>
          </a:bodyPr>
          <a:lstStyle/>
          <a:p>
            <a:r>
              <a:rPr lang="en-US" sz="3600" dirty="0"/>
              <a:t>La </a:t>
            </a:r>
            <a:r>
              <a:rPr lang="en-US" sz="3600" dirty="0" err="1"/>
              <a:t>Consejería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SSR para </a:t>
            </a:r>
            <a:r>
              <a:rPr lang="en-US" sz="3600" dirty="0" err="1"/>
              <a:t>adolescentes</a:t>
            </a:r>
            <a:r>
              <a:rPr lang="en-US" sz="3600" dirty="0"/>
              <a:t> se define </a:t>
            </a:r>
            <a:r>
              <a:rPr lang="en-US" sz="3600" dirty="0" err="1"/>
              <a:t>como</a:t>
            </a:r>
            <a:r>
              <a:rPr lang="en-US" sz="3600" dirty="0"/>
              <a:t>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768897-1DA0-4CA6-9298-CD9FBCD0658B}"/>
              </a:ext>
            </a:extLst>
          </p:cNvPr>
          <p:cNvSpPr/>
          <p:nvPr/>
        </p:nvSpPr>
        <p:spPr>
          <a:xfrm>
            <a:off x="0" y="332656"/>
            <a:ext cx="914400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496941-FFE8-4D95-95EE-00C64977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53344"/>
            <a:ext cx="4680520" cy="4572000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“Una relación entre el prestador de salud y la usuaria, personalizada, de apoyo psicosocial, de comunicación horizontal, donde se escucha, informa y guía a las y los adolescentes, solos, acompañados o en pareja para que puedan fortalecer su capacidad para la toma de decisiones y el desarrollo de conductas informadas  y responsables en el ámbito de su sexualidad en forma integral”.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 algn="r">
              <a:buNone/>
            </a:pPr>
            <a:r>
              <a:rPr lang="es-MX" sz="1600" dirty="0"/>
              <a:t>Guía Practica, Consejería en SSR para Adolescentes, Chile 2016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172379-4804-4776-9507-845FB94BA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94" y="2420888"/>
            <a:ext cx="3695778" cy="30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03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larity">
  <a:themeElements>
    <a:clrScheme name="Orange + Blue Clarity">
      <a:dk1>
        <a:srgbClr val="000000"/>
      </a:dk1>
      <a:lt1>
        <a:sysClr val="window" lastClr="FFFFFF"/>
      </a:lt1>
      <a:dk2>
        <a:srgbClr val="0069AA"/>
      </a:dk2>
      <a:lt2>
        <a:srgbClr val="E2D6B5"/>
      </a:lt2>
      <a:accent1>
        <a:srgbClr val="F8971D"/>
      </a:accent1>
      <a:accent2>
        <a:srgbClr val="000000"/>
      </a:accent2>
      <a:accent3>
        <a:srgbClr val="000000"/>
      </a:accent3>
      <a:accent4>
        <a:srgbClr val="C3B8B2"/>
      </a:accent4>
      <a:accent5>
        <a:srgbClr val="F96B07"/>
      </a:accent5>
      <a:accent6>
        <a:srgbClr val="F47B20"/>
      </a:accent6>
      <a:hlink>
        <a:srgbClr val="D62828"/>
      </a:hlink>
      <a:folHlink>
        <a:srgbClr val="7C6D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037DBFDF867498E18CB42207AF082" ma:contentTypeVersion="13" ma:contentTypeDescription="Create a new document." ma:contentTypeScope="" ma:versionID="f8296561aad3a71b858ce3e9c9abe866">
  <xsd:schema xmlns:xsd="http://www.w3.org/2001/XMLSchema" xmlns:xs="http://www.w3.org/2001/XMLSchema" xmlns:p="http://schemas.microsoft.com/office/2006/metadata/properties" xmlns:ns3="82377f2f-af34-4d4f-afe0-95daa1548237" xmlns:ns4="dd202384-4d7f-4bb4-9e2b-a5a654a04e73" targetNamespace="http://schemas.microsoft.com/office/2006/metadata/properties" ma:root="true" ma:fieldsID="1a8469670218bc5159112b28711bf96f" ns3:_="" ns4:_="">
    <xsd:import namespace="82377f2f-af34-4d4f-afe0-95daa1548237"/>
    <xsd:import namespace="dd202384-4d7f-4bb4-9e2b-a5a654a04e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77f2f-af34-4d4f-afe0-95daa1548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02384-4d7f-4bb4-9e2b-a5a654a04e7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951DD2-985E-4D55-B317-D22DBEC0BECD}">
  <ds:schemaRefs>
    <ds:schemaRef ds:uri="dd202384-4d7f-4bb4-9e2b-a5a654a04e73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82377f2f-af34-4d4f-afe0-95daa1548237"/>
  </ds:schemaRefs>
</ds:datastoreItem>
</file>

<file path=customXml/itemProps2.xml><?xml version="1.0" encoding="utf-8"?>
<ds:datastoreItem xmlns:ds="http://schemas.openxmlformats.org/officeDocument/2006/customXml" ds:itemID="{82C6A620-66D4-4E23-9C42-249038D14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377f2f-af34-4d4f-afe0-95daa1548237"/>
    <ds:schemaRef ds:uri="dd202384-4d7f-4bb4-9e2b-a5a654a04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C7DD8E-E46F-4937-94BF-968A62066E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11904</TotalTime>
  <Words>886</Words>
  <Application>Microsoft Office PowerPoint</Application>
  <PresentationFormat>Presentación en pantalla (4:3)</PresentationFormat>
  <Paragraphs>143</Paragraphs>
  <Slides>22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Avenir Next Demi Bold</vt:lpstr>
      <vt:lpstr>Avenir Next LT Pro Light</vt:lpstr>
      <vt:lpstr>Calibri</vt:lpstr>
      <vt:lpstr>Wingdings</vt:lpstr>
      <vt:lpstr>1_Clarity</vt:lpstr>
      <vt:lpstr>Consejería en la Interrupción del Embarazo en menores de 15 años</vt:lpstr>
      <vt:lpstr>Objetivos</vt:lpstr>
      <vt:lpstr>Niñas y Adolescentes </vt:lpstr>
      <vt:lpstr> </vt:lpstr>
      <vt:lpstr>Violencia en adolescentes</vt:lpstr>
      <vt:lpstr>Contexto de COVID-19 </vt:lpstr>
      <vt:lpstr>ILE </vt:lpstr>
      <vt:lpstr>ILE </vt:lpstr>
      <vt:lpstr>La Consejería en SSR para adolescentes se define como:</vt:lpstr>
      <vt:lpstr>Características </vt:lpstr>
      <vt:lpstr>La consejería se adapta al entorno</vt:lpstr>
      <vt:lpstr>Características </vt:lpstr>
      <vt:lpstr>Características del consejero o consejera</vt:lpstr>
      <vt:lpstr>Técnicas de la consejería</vt:lpstr>
      <vt:lpstr>Consderaciones necesarias </vt:lpstr>
      <vt:lpstr>Recomendaciones para brindar una buena consejería</vt:lpstr>
      <vt:lpstr>Presentación de PowerPoint</vt:lpstr>
      <vt:lpstr>Etapas de la consejería</vt:lpstr>
      <vt:lpstr>Cierre de la sesión consejería</vt:lpstr>
      <vt:lpstr>Sistema de referencia Canalizar a servicios especializados </vt:lpstr>
      <vt:lpstr>Presentación de PowerPoint</vt:lpstr>
      <vt:lpstr>Presentación de PowerPoint</vt:lpstr>
    </vt:vector>
  </TitlesOfParts>
  <Company>IPAS CENTROAMERICA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REDI  ( CETE )</dc:title>
  <dc:creator>Lesbia.Gutierrez</dc:creator>
  <cp:lastModifiedBy>Johana Gonzalez</cp:lastModifiedBy>
  <cp:revision>91</cp:revision>
  <dcterms:created xsi:type="dcterms:W3CDTF">2008-08-19T18:32:31Z</dcterms:created>
  <dcterms:modified xsi:type="dcterms:W3CDTF">2021-07-15T00:45:51Z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0x010100E01037DBFDF867498E18CB42207AF082</vt:lpwstr>
  </property>
</Properties>
</file>