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5" r:id="rId6"/>
    <p:sldMasterId id="2147483723" r:id="rId7"/>
  </p:sldMasterIdLst>
  <p:notesMasterIdLst>
    <p:notesMasterId r:id="rId64"/>
  </p:notesMasterIdLst>
  <p:sldIdLst>
    <p:sldId id="278" r:id="rId8"/>
    <p:sldId id="398" r:id="rId9"/>
    <p:sldId id="357" r:id="rId10"/>
    <p:sldId id="365" r:id="rId11"/>
    <p:sldId id="381" r:id="rId12"/>
    <p:sldId id="438" r:id="rId13"/>
    <p:sldId id="388" r:id="rId14"/>
    <p:sldId id="439" r:id="rId15"/>
    <p:sldId id="440" r:id="rId16"/>
    <p:sldId id="389" r:id="rId17"/>
    <p:sldId id="383" r:id="rId18"/>
    <p:sldId id="384" r:id="rId19"/>
    <p:sldId id="396" r:id="rId20"/>
    <p:sldId id="390" r:id="rId21"/>
    <p:sldId id="385" r:id="rId22"/>
    <p:sldId id="399" r:id="rId23"/>
    <p:sldId id="441" r:id="rId24"/>
    <p:sldId id="442" r:id="rId25"/>
    <p:sldId id="443" r:id="rId26"/>
    <p:sldId id="444" r:id="rId27"/>
    <p:sldId id="445" r:id="rId28"/>
    <p:sldId id="446" r:id="rId29"/>
    <p:sldId id="447" r:id="rId30"/>
    <p:sldId id="400"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386" r:id="rId54"/>
    <p:sldId id="391" r:id="rId55"/>
    <p:sldId id="392" r:id="rId56"/>
    <p:sldId id="395" r:id="rId57"/>
    <p:sldId id="397" r:id="rId58"/>
    <p:sldId id="432" r:id="rId59"/>
    <p:sldId id="434" r:id="rId60"/>
    <p:sldId id="435" r:id="rId61"/>
    <p:sldId id="375" r:id="rId62"/>
    <p:sldId id="43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uelle Hurwitz" initials="MH" lastIdx="1" clrIdx="0"/>
  <p:cmAuthor id="1" name="Hanna Lindley-Jones" initials="HL" lastIdx="2" clrIdx="1">
    <p:extLst>
      <p:ext uri="{19B8F6BF-5375-455C-9EA6-DF929625EA0E}">
        <p15:presenceInfo xmlns:p15="http://schemas.microsoft.com/office/powerpoint/2012/main" userId="S-1-5-21-527237240-776561741-682003330-9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34C8C"/>
    <a:srgbClr val="8F53A1"/>
    <a:srgbClr val="436AB3"/>
    <a:srgbClr val="C6A4D0"/>
    <a:srgbClr val="6E407C"/>
    <a:srgbClr val="5B14C4"/>
    <a:srgbClr val="008B0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6" autoAdjust="0"/>
    <p:restoredTop sz="79487" autoAdjust="0"/>
  </p:normalViewPr>
  <p:slideViewPr>
    <p:cSldViewPr>
      <p:cViewPr varScale="1">
        <p:scale>
          <a:sx n="51" d="100"/>
          <a:sy n="51" d="100"/>
        </p:scale>
        <p:origin x="1315"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245AE-D657-D042-B7FF-BFB3C046E04D}" type="doc">
      <dgm:prSet loTypeId="urn:microsoft.com/office/officeart/2005/8/layout/hierarchy2" loCatId="" qsTypeId="urn:microsoft.com/office/officeart/2005/8/quickstyle/simple1" qsCatId="simple" csTypeId="urn:microsoft.com/office/officeart/2005/8/colors/accent0_1" csCatId="mainScheme" phldr="1"/>
      <dgm:spPr/>
      <dgm:t>
        <a:bodyPr/>
        <a:lstStyle/>
        <a:p>
          <a:endParaRPr lang="en-US"/>
        </a:p>
      </dgm:t>
    </dgm:pt>
    <dgm:pt modelId="{2073C294-5531-C941-A7EE-4AA8DF003F91}">
      <dgm:prSet phldrT="[Text]"/>
      <dgm:spPr/>
      <dgm:t>
        <a:bodyPr/>
        <a:lstStyle/>
        <a:p>
          <a:r>
            <a:rPr lang="en-US" dirty="0"/>
            <a:t>Mifepristona 200 mg Oral</a:t>
          </a:r>
        </a:p>
      </dgm:t>
    </dgm:pt>
    <dgm:pt modelId="{2F7AC51B-1C1E-2D46-8AC4-57A0837054B2}" type="parTrans" cxnId="{511EEFCA-95AA-5C44-97A5-0B7F2FBCB8E8}">
      <dgm:prSet/>
      <dgm:spPr/>
      <dgm:t>
        <a:bodyPr/>
        <a:lstStyle/>
        <a:p>
          <a:endParaRPr lang="en-US" dirty="0"/>
        </a:p>
      </dgm:t>
    </dgm:pt>
    <dgm:pt modelId="{09C2698D-DC85-234A-A808-D582E3F31C7B}" type="sibTrans" cxnId="{511EEFCA-95AA-5C44-97A5-0B7F2FBCB8E8}">
      <dgm:prSet/>
      <dgm:spPr/>
      <dgm:t>
        <a:bodyPr/>
        <a:lstStyle/>
        <a:p>
          <a:endParaRPr lang="en-US"/>
        </a:p>
      </dgm:t>
    </dgm:pt>
    <dgm:pt modelId="{6BF7430E-5956-ED40-B65A-27BA417C071C}">
      <dgm:prSet phldrT="[Text]"/>
      <dgm:spPr/>
      <dgm:t>
        <a:bodyPr/>
        <a:lstStyle/>
        <a:p>
          <a:r>
            <a:rPr lang="en-US" dirty="0"/>
            <a:t>Espera 24-48 horas</a:t>
          </a:r>
        </a:p>
      </dgm:t>
    </dgm:pt>
    <dgm:pt modelId="{040403D8-46E7-8B44-8627-5FE90C813391}" type="parTrans" cxnId="{8C211A0F-E474-7547-BDF4-7A2A47B848CC}">
      <dgm:prSet/>
      <dgm:spPr/>
      <dgm:t>
        <a:bodyPr/>
        <a:lstStyle/>
        <a:p>
          <a:endParaRPr lang="en-US" dirty="0"/>
        </a:p>
      </dgm:t>
    </dgm:pt>
    <dgm:pt modelId="{417D76C9-B46F-5F4F-B0C6-BC8C64288329}" type="sibTrans" cxnId="{8C211A0F-E474-7547-BDF4-7A2A47B848CC}">
      <dgm:prSet/>
      <dgm:spPr/>
      <dgm:t>
        <a:bodyPr/>
        <a:lstStyle/>
        <a:p>
          <a:endParaRPr lang="en-US"/>
        </a:p>
      </dgm:t>
    </dgm:pt>
    <dgm:pt modelId="{7F735ADD-578D-644F-BA63-EE3F90F23523}">
      <dgm:prSet/>
      <dgm:spPr/>
      <dgm:t>
        <a:bodyPr/>
        <a:lstStyle/>
        <a:p>
          <a:r>
            <a:rPr lang="en-US" dirty="0"/>
            <a:t>Mifepristona 200 mg Oral</a:t>
          </a:r>
        </a:p>
      </dgm:t>
    </dgm:pt>
    <dgm:pt modelId="{AF394745-0129-FF48-B569-9E7006B34FA1}" type="parTrans" cxnId="{6D4E9BA2-189C-C647-97A9-DD2A0E04AE7F}">
      <dgm:prSet/>
      <dgm:spPr/>
      <dgm:t>
        <a:bodyPr/>
        <a:lstStyle/>
        <a:p>
          <a:endParaRPr lang="en-US" dirty="0"/>
        </a:p>
      </dgm:t>
    </dgm:pt>
    <dgm:pt modelId="{25436E7E-B981-C84E-8CA2-6396FA210877}" type="sibTrans" cxnId="{6D4E9BA2-189C-C647-97A9-DD2A0E04AE7F}">
      <dgm:prSet/>
      <dgm:spPr/>
      <dgm:t>
        <a:bodyPr/>
        <a:lstStyle/>
        <a:p>
          <a:endParaRPr lang="en-US"/>
        </a:p>
      </dgm:t>
    </dgm:pt>
    <dgm:pt modelId="{678FDA86-9358-2F4C-916F-9C3E1FC46835}">
      <dgm:prSet/>
      <dgm:spPr/>
      <dgm:t>
        <a:bodyPr/>
        <a:lstStyle/>
        <a:p>
          <a:r>
            <a:rPr lang="en-US" dirty="0"/>
            <a:t>Espera 24-48 horas</a:t>
          </a:r>
        </a:p>
      </dgm:t>
    </dgm:pt>
    <dgm:pt modelId="{B726B158-7D74-B946-9188-98B5EF8B6410}" type="parTrans" cxnId="{B21DB14E-4F23-E244-AE4C-17EC384392ED}">
      <dgm:prSet/>
      <dgm:spPr/>
      <dgm:t>
        <a:bodyPr/>
        <a:lstStyle/>
        <a:p>
          <a:endParaRPr lang="en-US" dirty="0"/>
        </a:p>
      </dgm:t>
    </dgm:pt>
    <dgm:pt modelId="{B6A091A6-EFAA-4C47-AF50-78D37EB1CF9B}" type="sibTrans" cxnId="{B21DB14E-4F23-E244-AE4C-17EC384392ED}">
      <dgm:prSet/>
      <dgm:spPr/>
      <dgm:t>
        <a:bodyPr/>
        <a:lstStyle/>
        <a:p>
          <a:endParaRPr lang="en-US"/>
        </a:p>
      </dgm:t>
    </dgm:pt>
    <dgm:pt modelId="{C6F4F563-43F6-A54D-8B5E-AB5FF6F25EB8}">
      <dgm:prSet/>
      <dgm:spPr/>
      <dgm:t>
        <a:bodyPr/>
        <a:lstStyle/>
        <a:p>
          <a:r>
            <a:rPr lang="en-US" dirty="0"/>
            <a:t>Misoprostol 800 mcg Vaginal O Bucal O Sublingual</a:t>
          </a:r>
        </a:p>
      </dgm:t>
    </dgm:pt>
    <dgm:pt modelId="{713DB300-0D11-1D48-B11A-D2561D6AB483}" type="parTrans" cxnId="{A7DC42CB-8343-4248-95D3-7BFAAEEA08B7}">
      <dgm:prSet/>
      <dgm:spPr/>
      <dgm:t>
        <a:bodyPr/>
        <a:lstStyle/>
        <a:p>
          <a:endParaRPr lang="en-US" dirty="0"/>
        </a:p>
      </dgm:t>
    </dgm:pt>
    <dgm:pt modelId="{FB781C58-80B6-F341-B7D9-64FCF5D78E17}" type="sibTrans" cxnId="{A7DC42CB-8343-4248-95D3-7BFAAEEA08B7}">
      <dgm:prSet/>
      <dgm:spPr/>
      <dgm:t>
        <a:bodyPr/>
        <a:lstStyle/>
        <a:p>
          <a:endParaRPr lang="en-US"/>
        </a:p>
      </dgm:t>
    </dgm:pt>
    <dgm:pt modelId="{8CD223F5-6317-F54B-8FC6-28CC44897EEE}">
      <dgm:prSet/>
      <dgm:spPr/>
      <dgm:t>
        <a:bodyPr/>
        <a:lstStyle/>
        <a:p>
          <a:r>
            <a:rPr lang="en-US" dirty="0"/>
            <a:t>Misoprostol 400 mcg Oral</a:t>
          </a:r>
        </a:p>
      </dgm:t>
    </dgm:pt>
    <dgm:pt modelId="{A34975DA-B2DD-3D45-9AEA-C89BC8C04426}" type="parTrans" cxnId="{EA8CFF2B-95DF-4843-B3AE-E46DBC27939D}">
      <dgm:prSet/>
      <dgm:spPr/>
      <dgm:t>
        <a:bodyPr/>
        <a:lstStyle/>
        <a:p>
          <a:endParaRPr lang="en-US" dirty="0"/>
        </a:p>
      </dgm:t>
    </dgm:pt>
    <dgm:pt modelId="{2407212B-18F1-564A-AE1D-1B5C58866E4F}" type="sibTrans" cxnId="{EA8CFF2B-95DF-4843-B3AE-E46DBC27939D}">
      <dgm:prSet/>
      <dgm:spPr/>
      <dgm:t>
        <a:bodyPr/>
        <a:lstStyle/>
        <a:p>
          <a:endParaRPr lang="en-US"/>
        </a:p>
      </dgm:t>
    </dgm:pt>
    <dgm:pt modelId="{509E61F1-B313-4C4B-A034-A9BB1AB96147}">
      <dgm:prSet/>
      <dgm:spPr/>
      <dgm:t>
        <a:bodyPr/>
        <a:lstStyle/>
        <a:p>
          <a:r>
            <a:rPr lang="en-US" dirty="0"/>
            <a:t>Misoprostol 800 mcg Vaginal O Bucal O Sublingual</a:t>
          </a:r>
        </a:p>
      </dgm:t>
    </dgm:pt>
    <dgm:pt modelId="{094B2EDD-DB5C-BD4B-98C1-07DF92122F43}" type="parTrans" cxnId="{5B5C022B-7110-604C-B0D2-2DBEAB866F0F}">
      <dgm:prSet/>
      <dgm:spPr/>
      <dgm:t>
        <a:bodyPr/>
        <a:lstStyle/>
        <a:p>
          <a:endParaRPr lang="en-US" dirty="0"/>
        </a:p>
      </dgm:t>
    </dgm:pt>
    <dgm:pt modelId="{0DFBC88A-8836-2545-9082-DD1976BA74E1}" type="sibTrans" cxnId="{5B5C022B-7110-604C-B0D2-2DBEAB866F0F}">
      <dgm:prSet/>
      <dgm:spPr/>
      <dgm:t>
        <a:bodyPr/>
        <a:lstStyle/>
        <a:p>
          <a:endParaRPr lang="en-US"/>
        </a:p>
      </dgm:t>
    </dgm:pt>
    <dgm:pt modelId="{3BA08653-20DB-5445-A9F2-E124F115482C}" type="pres">
      <dgm:prSet presAssocID="{D17245AE-D657-D042-B7FF-BFB3C046E04D}" presName="diagram" presStyleCnt="0">
        <dgm:presLayoutVars>
          <dgm:chPref val="1"/>
          <dgm:dir/>
          <dgm:animOne val="branch"/>
          <dgm:animLvl val="lvl"/>
          <dgm:resizeHandles val="exact"/>
        </dgm:presLayoutVars>
      </dgm:prSet>
      <dgm:spPr/>
    </dgm:pt>
    <dgm:pt modelId="{6CD941B1-8122-458A-AA19-D93C2094273B}" type="pres">
      <dgm:prSet presAssocID="{7F735ADD-578D-644F-BA63-EE3F90F23523}" presName="root1" presStyleCnt="0"/>
      <dgm:spPr/>
    </dgm:pt>
    <dgm:pt modelId="{4AAC40DA-E52E-47E4-9E24-6D88790D46E5}" type="pres">
      <dgm:prSet presAssocID="{7F735ADD-578D-644F-BA63-EE3F90F23523}" presName="LevelOneTextNode" presStyleLbl="node0" presStyleIdx="0" presStyleCnt="2">
        <dgm:presLayoutVars>
          <dgm:chPref val="3"/>
        </dgm:presLayoutVars>
      </dgm:prSet>
      <dgm:spPr/>
    </dgm:pt>
    <dgm:pt modelId="{81A6F8A7-4889-4B3C-AC59-1AE4031C0CC8}" type="pres">
      <dgm:prSet presAssocID="{7F735ADD-578D-644F-BA63-EE3F90F23523}" presName="level2hierChild" presStyleCnt="0"/>
      <dgm:spPr/>
    </dgm:pt>
    <dgm:pt modelId="{B5FB84E9-FA01-7B47-A98F-D7718CB404E0}" type="pres">
      <dgm:prSet presAssocID="{B726B158-7D74-B946-9188-98B5EF8B6410}" presName="conn2-1" presStyleLbl="parChTrans1D2" presStyleIdx="0" presStyleCnt="2"/>
      <dgm:spPr/>
    </dgm:pt>
    <dgm:pt modelId="{7E7520B1-93BB-174E-AA60-8DE0D542A5D4}" type="pres">
      <dgm:prSet presAssocID="{B726B158-7D74-B946-9188-98B5EF8B6410}" presName="connTx" presStyleLbl="parChTrans1D2" presStyleIdx="0" presStyleCnt="2"/>
      <dgm:spPr/>
    </dgm:pt>
    <dgm:pt modelId="{61D21AD6-1574-D241-8428-CE6E5A5D56DE}" type="pres">
      <dgm:prSet presAssocID="{678FDA86-9358-2F4C-916F-9C3E1FC46835}" presName="root2" presStyleCnt="0"/>
      <dgm:spPr/>
    </dgm:pt>
    <dgm:pt modelId="{BA3248E5-06FF-B440-9FE2-58171935B6A6}" type="pres">
      <dgm:prSet presAssocID="{678FDA86-9358-2F4C-916F-9C3E1FC46835}" presName="LevelTwoTextNode" presStyleLbl="node2" presStyleIdx="0" presStyleCnt="2">
        <dgm:presLayoutVars>
          <dgm:chPref val="3"/>
        </dgm:presLayoutVars>
      </dgm:prSet>
      <dgm:spPr/>
    </dgm:pt>
    <dgm:pt modelId="{2C78CAC7-D65C-D440-831C-59FF283A5DAF}" type="pres">
      <dgm:prSet presAssocID="{678FDA86-9358-2F4C-916F-9C3E1FC46835}" presName="level3hierChild" presStyleCnt="0"/>
      <dgm:spPr/>
    </dgm:pt>
    <dgm:pt modelId="{7CAA0EEE-2136-764F-AD95-B14FAA5A2EEF}" type="pres">
      <dgm:prSet presAssocID="{713DB300-0D11-1D48-B11A-D2561D6AB483}" presName="conn2-1" presStyleLbl="parChTrans1D3" presStyleIdx="0" presStyleCnt="3"/>
      <dgm:spPr/>
    </dgm:pt>
    <dgm:pt modelId="{F3811589-D87E-C440-856B-2531BE6B1A35}" type="pres">
      <dgm:prSet presAssocID="{713DB300-0D11-1D48-B11A-D2561D6AB483}" presName="connTx" presStyleLbl="parChTrans1D3" presStyleIdx="0" presStyleCnt="3"/>
      <dgm:spPr/>
    </dgm:pt>
    <dgm:pt modelId="{D0022A05-7404-BF49-9AE0-9F347B8EAA50}" type="pres">
      <dgm:prSet presAssocID="{C6F4F563-43F6-A54D-8B5E-AB5FF6F25EB8}" presName="root2" presStyleCnt="0"/>
      <dgm:spPr/>
    </dgm:pt>
    <dgm:pt modelId="{D9E88767-819C-DB48-A5C1-98171B8C94A3}" type="pres">
      <dgm:prSet presAssocID="{C6F4F563-43F6-A54D-8B5E-AB5FF6F25EB8}" presName="LevelTwoTextNode" presStyleLbl="node3" presStyleIdx="0" presStyleCnt="3">
        <dgm:presLayoutVars>
          <dgm:chPref val="3"/>
        </dgm:presLayoutVars>
      </dgm:prSet>
      <dgm:spPr/>
    </dgm:pt>
    <dgm:pt modelId="{C31BCC21-A6F8-844E-B074-EDB386BFC921}" type="pres">
      <dgm:prSet presAssocID="{C6F4F563-43F6-A54D-8B5E-AB5FF6F25EB8}" presName="level3hierChild" presStyleCnt="0"/>
      <dgm:spPr/>
    </dgm:pt>
    <dgm:pt modelId="{02689E01-E2D2-424A-AA59-EAC78AF5501E}" type="pres">
      <dgm:prSet presAssocID="{A34975DA-B2DD-3D45-9AEA-C89BC8C04426}" presName="conn2-1" presStyleLbl="parChTrans1D3" presStyleIdx="1" presStyleCnt="3"/>
      <dgm:spPr/>
    </dgm:pt>
    <dgm:pt modelId="{C31B97E5-4C7F-E74A-9078-12F5AA424830}" type="pres">
      <dgm:prSet presAssocID="{A34975DA-B2DD-3D45-9AEA-C89BC8C04426}" presName="connTx" presStyleLbl="parChTrans1D3" presStyleIdx="1" presStyleCnt="3"/>
      <dgm:spPr/>
    </dgm:pt>
    <dgm:pt modelId="{67CA7AA2-18A3-B040-AC33-8D45797CE6D0}" type="pres">
      <dgm:prSet presAssocID="{8CD223F5-6317-F54B-8FC6-28CC44897EEE}" presName="root2" presStyleCnt="0"/>
      <dgm:spPr/>
    </dgm:pt>
    <dgm:pt modelId="{714FBB64-284E-5D4B-AD31-036BDFD21132}" type="pres">
      <dgm:prSet presAssocID="{8CD223F5-6317-F54B-8FC6-28CC44897EEE}" presName="LevelTwoTextNode" presStyleLbl="node3" presStyleIdx="1" presStyleCnt="3">
        <dgm:presLayoutVars>
          <dgm:chPref val="3"/>
        </dgm:presLayoutVars>
      </dgm:prSet>
      <dgm:spPr/>
    </dgm:pt>
    <dgm:pt modelId="{4404B002-6581-9140-87D8-71BB16D52143}" type="pres">
      <dgm:prSet presAssocID="{8CD223F5-6317-F54B-8FC6-28CC44897EEE}" presName="level3hierChild" presStyleCnt="0"/>
      <dgm:spPr/>
    </dgm:pt>
    <dgm:pt modelId="{F72F34EA-4709-42E0-9197-FA4827270206}" type="pres">
      <dgm:prSet presAssocID="{2073C294-5531-C941-A7EE-4AA8DF003F91}" presName="root1" presStyleCnt="0"/>
      <dgm:spPr/>
    </dgm:pt>
    <dgm:pt modelId="{D7AA051C-47F6-438D-95F9-C881991B2057}" type="pres">
      <dgm:prSet presAssocID="{2073C294-5531-C941-A7EE-4AA8DF003F91}" presName="LevelOneTextNode" presStyleLbl="node0" presStyleIdx="1" presStyleCnt="2">
        <dgm:presLayoutVars>
          <dgm:chPref val="3"/>
        </dgm:presLayoutVars>
      </dgm:prSet>
      <dgm:spPr/>
    </dgm:pt>
    <dgm:pt modelId="{23DA1502-B09F-484C-BEC1-B52B8F61E37B}" type="pres">
      <dgm:prSet presAssocID="{2073C294-5531-C941-A7EE-4AA8DF003F91}" presName="level2hierChild" presStyleCnt="0"/>
      <dgm:spPr/>
    </dgm:pt>
    <dgm:pt modelId="{804E19CB-3C4C-C846-A7B6-42E7496B0BEA}" type="pres">
      <dgm:prSet presAssocID="{040403D8-46E7-8B44-8627-5FE90C813391}" presName="conn2-1" presStyleLbl="parChTrans1D2" presStyleIdx="1" presStyleCnt="2"/>
      <dgm:spPr/>
    </dgm:pt>
    <dgm:pt modelId="{C6253A6C-A5A0-B84B-A224-AEDA6C96795B}" type="pres">
      <dgm:prSet presAssocID="{040403D8-46E7-8B44-8627-5FE90C813391}" presName="connTx" presStyleLbl="parChTrans1D2" presStyleIdx="1" presStyleCnt="2"/>
      <dgm:spPr/>
    </dgm:pt>
    <dgm:pt modelId="{98ADABE2-9580-584C-9CFE-497FBA4D2CFB}" type="pres">
      <dgm:prSet presAssocID="{6BF7430E-5956-ED40-B65A-27BA417C071C}" presName="root2" presStyleCnt="0"/>
      <dgm:spPr/>
    </dgm:pt>
    <dgm:pt modelId="{CBCC3DE3-6B46-D745-A541-93AE6B38FD2D}" type="pres">
      <dgm:prSet presAssocID="{6BF7430E-5956-ED40-B65A-27BA417C071C}" presName="LevelTwoTextNode" presStyleLbl="node2" presStyleIdx="1" presStyleCnt="2">
        <dgm:presLayoutVars>
          <dgm:chPref val="3"/>
        </dgm:presLayoutVars>
      </dgm:prSet>
      <dgm:spPr/>
    </dgm:pt>
    <dgm:pt modelId="{3EEEA1E1-738B-1C4E-905E-4DAD6424267A}" type="pres">
      <dgm:prSet presAssocID="{6BF7430E-5956-ED40-B65A-27BA417C071C}" presName="level3hierChild" presStyleCnt="0"/>
      <dgm:spPr/>
    </dgm:pt>
    <dgm:pt modelId="{135B592C-D9F3-D945-889F-86C5D8032A8A}" type="pres">
      <dgm:prSet presAssocID="{094B2EDD-DB5C-BD4B-98C1-07DF92122F43}" presName="conn2-1" presStyleLbl="parChTrans1D3" presStyleIdx="2" presStyleCnt="3"/>
      <dgm:spPr/>
    </dgm:pt>
    <dgm:pt modelId="{149A9917-B476-7342-83AE-FF99A6A6854E}" type="pres">
      <dgm:prSet presAssocID="{094B2EDD-DB5C-BD4B-98C1-07DF92122F43}" presName="connTx" presStyleLbl="parChTrans1D3" presStyleIdx="2" presStyleCnt="3"/>
      <dgm:spPr/>
    </dgm:pt>
    <dgm:pt modelId="{0DAA3958-0E6B-4A4B-AE69-8C99FF4D1368}" type="pres">
      <dgm:prSet presAssocID="{509E61F1-B313-4C4B-A034-A9BB1AB96147}" presName="root2" presStyleCnt="0"/>
      <dgm:spPr/>
    </dgm:pt>
    <dgm:pt modelId="{F62BA3E1-C052-5A4B-9E4D-F041549778E3}" type="pres">
      <dgm:prSet presAssocID="{509E61F1-B313-4C4B-A034-A9BB1AB96147}" presName="LevelTwoTextNode" presStyleLbl="node3" presStyleIdx="2" presStyleCnt="3">
        <dgm:presLayoutVars>
          <dgm:chPref val="3"/>
        </dgm:presLayoutVars>
      </dgm:prSet>
      <dgm:spPr/>
    </dgm:pt>
    <dgm:pt modelId="{9BEC6EBB-1405-BD40-881D-4FB36B79E9EB}" type="pres">
      <dgm:prSet presAssocID="{509E61F1-B313-4C4B-A034-A9BB1AB96147}" presName="level3hierChild" presStyleCnt="0"/>
      <dgm:spPr/>
    </dgm:pt>
  </dgm:ptLst>
  <dgm:cxnLst>
    <dgm:cxn modelId="{C329CE04-72EB-4C7D-9A58-B75AF96F264C}" type="presOf" srcId="{509E61F1-B313-4C4B-A034-A9BB1AB96147}" destId="{F62BA3E1-C052-5A4B-9E4D-F041549778E3}" srcOrd="0" destOrd="0" presId="urn:microsoft.com/office/officeart/2005/8/layout/hierarchy2"/>
    <dgm:cxn modelId="{8C211A0F-E474-7547-BDF4-7A2A47B848CC}" srcId="{2073C294-5531-C941-A7EE-4AA8DF003F91}" destId="{6BF7430E-5956-ED40-B65A-27BA417C071C}" srcOrd="0" destOrd="0" parTransId="{040403D8-46E7-8B44-8627-5FE90C813391}" sibTransId="{417D76C9-B46F-5F4F-B0C6-BC8C64288329}"/>
    <dgm:cxn modelId="{39DC0210-9A54-461C-A06D-AD1773306C55}" type="presOf" srcId="{713DB300-0D11-1D48-B11A-D2561D6AB483}" destId="{F3811589-D87E-C440-856B-2531BE6B1A35}" srcOrd="1" destOrd="0" presId="urn:microsoft.com/office/officeart/2005/8/layout/hierarchy2"/>
    <dgm:cxn modelId="{5B5C022B-7110-604C-B0D2-2DBEAB866F0F}" srcId="{6BF7430E-5956-ED40-B65A-27BA417C071C}" destId="{509E61F1-B313-4C4B-A034-A9BB1AB96147}" srcOrd="0" destOrd="0" parTransId="{094B2EDD-DB5C-BD4B-98C1-07DF92122F43}" sibTransId="{0DFBC88A-8836-2545-9082-DD1976BA74E1}"/>
    <dgm:cxn modelId="{EA8CFF2B-95DF-4843-B3AE-E46DBC27939D}" srcId="{678FDA86-9358-2F4C-916F-9C3E1FC46835}" destId="{8CD223F5-6317-F54B-8FC6-28CC44897EEE}" srcOrd="1" destOrd="0" parTransId="{A34975DA-B2DD-3D45-9AEA-C89BC8C04426}" sibTransId="{2407212B-18F1-564A-AE1D-1B5C58866E4F}"/>
    <dgm:cxn modelId="{9E67B032-5A6B-402E-9AF4-17C62DC6B2D6}" type="presOf" srcId="{094B2EDD-DB5C-BD4B-98C1-07DF92122F43}" destId="{135B592C-D9F3-D945-889F-86C5D8032A8A}" srcOrd="0" destOrd="0" presId="urn:microsoft.com/office/officeart/2005/8/layout/hierarchy2"/>
    <dgm:cxn modelId="{9404BF3E-3153-405A-BEF2-00A47E1D7A22}" type="presOf" srcId="{B726B158-7D74-B946-9188-98B5EF8B6410}" destId="{7E7520B1-93BB-174E-AA60-8DE0D542A5D4}" srcOrd="1" destOrd="0" presId="urn:microsoft.com/office/officeart/2005/8/layout/hierarchy2"/>
    <dgm:cxn modelId="{D586A663-1272-42D5-AB83-A21AC5748108}" type="presOf" srcId="{A34975DA-B2DD-3D45-9AEA-C89BC8C04426}" destId="{02689E01-E2D2-424A-AA59-EAC78AF5501E}" srcOrd="0" destOrd="0" presId="urn:microsoft.com/office/officeart/2005/8/layout/hierarchy2"/>
    <dgm:cxn modelId="{64FDE36A-BB81-4BC1-A736-06218DE48558}" type="presOf" srcId="{094B2EDD-DB5C-BD4B-98C1-07DF92122F43}" destId="{149A9917-B476-7342-83AE-FF99A6A6854E}" srcOrd="1" destOrd="0" presId="urn:microsoft.com/office/officeart/2005/8/layout/hierarchy2"/>
    <dgm:cxn modelId="{B21DB14E-4F23-E244-AE4C-17EC384392ED}" srcId="{7F735ADD-578D-644F-BA63-EE3F90F23523}" destId="{678FDA86-9358-2F4C-916F-9C3E1FC46835}" srcOrd="0" destOrd="0" parTransId="{B726B158-7D74-B946-9188-98B5EF8B6410}" sibTransId="{B6A091A6-EFAA-4C47-AF50-78D37EB1CF9B}"/>
    <dgm:cxn modelId="{CCB8A44F-25CE-4643-97DC-448AE5FF14AE}" type="presOf" srcId="{678FDA86-9358-2F4C-916F-9C3E1FC46835}" destId="{BA3248E5-06FF-B440-9FE2-58171935B6A6}" srcOrd="0" destOrd="0" presId="urn:microsoft.com/office/officeart/2005/8/layout/hierarchy2"/>
    <dgm:cxn modelId="{6D4F8373-6598-425E-AAC8-1F1C9AA18A41}" type="presOf" srcId="{A34975DA-B2DD-3D45-9AEA-C89BC8C04426}" destId="{C31B97E5-4C7F-E74A-9078-12F5AA424830}" srcOrd="1" destOrd="0" presId="urn:microsoft.com/office/officeart/2005/8/layout/hierarchy2"/>
    <dgm:cxn modelId="{54C7725A-AF31-486C-9CAD-B79EE8DBEF48}" type="presOf" srcId="{713DB300-0D11-1D48-B11A-D2561D6AB483}" destId="{7CAA0EEE-2136-764F-AD95-B14FAA5A2EEF}" srcOrd="0" destOrd="0" presId="urn:microsoft.com/office/officeart/2005/8/layout/hierarchy2"/>
    <dgm:cxn modelId="{30364F8B-CA1B-43A0-AE95-3D656B662640}" type="presOf" srcId="{8CD223F5-6317-F54B-8FC6-28CC44897EEE}" destId="{714FBB64-284E-5D4B-AD31-036BDFD21132}" srcOrd="0" destOrd="0" presId="urn:microsoft.com/office/officeart/2005/8/layout/hierarchy2"/>
    <dgm:cxn modelId="{A2499AA1-3996-43D2-9F3B-A420E085B822}" type="presOf" srcId="{040403D8-46E7-8B44-8627-5FE90C813391}" destId="{804E19CB-3C4C-C846-A7B6-42E7496B0BEA}" srcOrd="0" destOrd="0" presId="urn:microsoft.com/office/officeart/2005/8/layout/hierarchy2"/>
    <dgm:cxn modelId="{6D4E9BA2-189C-C647-97A9-DD2A0E04AE7F}" srcId="{D17245AE-D657-D042-B7FF-BFB3C046E04D}" destId="{7F735ADD-578D-644F-BA63-EE3F90F23523}" srcOrd="0" destOrd="0" parTransId="{AF394745-0129-FF48-B569-9E7006B34FA1}" sibTransId="{25436E7E-B981-C84E-8CA2-6396FA210877}"/>
    <dgm:cxn modelId="{95BEB7B3-361C-487E-8B60-662BD40C2F2D}" type="presOf" srcId="{C6F4F563-43F6-A54D-8B5E-AB5FF6F25EB8}" destId="{D9E88767-819C-DB48-A5C1-98171B8C94A3}" srcOrd="0" destOrd="0" presId="urn:microsoft.com/office/officeart/2005/8/layout/hierarchy2"/>
    <dgm:cxn modelId="{98CE2DBF-E13D-4A62-8FE6-92D3AB42AEB6}" type="presOf" srcId="{6BF7430E-5956-ED40-B65A-27BA417C071C}" destId="{CBCC3DE3-6B46-D745-A541-93AE6B38FD2D}" srcOrd="0" destOrd="0" presId="urn:microsoft.com/office/officeart/2005/8/layout/hierarchy2"/>
    <dgm:cxn modelId="{511EEFCA-95AA-5C44-97A5-0B7F2FBCB8E8}" srcId="{D17245AE-D657-D042-B7FF-BFB3C046E04D}" destId="{2073C294-5531-C941-A7EE-4AA8DF003F91}" srcOrd="1" destOrd="0" parTransId="{2F7AC51B-1C1E-2D46-8AC4-57A0837054B2}" sibTransId="{09C2698D-DC85-234A-A808-D582E3F31C7B}"/>
    <dgm:cxn modelId="{A7DC42CB-8343-4248-95D3-7BFAAEEA08B7}" srcId="{678FDA86-9358-2F4C-916F-9C3E1FC46835}" destId="{C6F4F563-43F6-A54D-8B5E-AB5FF6F25EB8}" srcOrd="0" destOrd="0" parTransId="{713DB300-0D11-1D48-B11A-D2561D6AB483}" sibTransId="{FB781C58-80B6-F341-B7D9-64FCF5D78E17}"/>
    <dgm:cxn modelId="{178FE3D3-F1C0-47AF-BFD4-87C95F05D085}" type="presOf" srcId="{2073C294-5531-C941-A7EE-4AA8DF003F91}" destId="{D7AA051C-47F6-438D-95F9-C881991B2057}" srcOrd="0" destOrd="0" presId="urn:microsoft.com/office/officeart/2005/8/layout/hierarchy2"/>
    <dgm:cxn modelId="{157CABD9-D34D-48FB-B0EA-3D07CFDD492E}" type="presOf" srcId="{B726B158-7D74-B946-9188-98B5EF8B6410}" destId="{B5FB84E9-FA01-7B47-A98F-D7718CB404E0}" srcOrd="0" destOrd="0" presId="urn:microsoft.com/office/officeart/2005/8/layout/hierarchy2"/>
    <dgm:cxn modelId="{31F3D7E0-8DC6-49AC-A173-80CBD2249F25}" type="presOf" srcId="{D17245AE-D657-D042-B7FF-BFB3C046E04D}" destId="{3BA08653-20DB-5445-A9F2-E124F115482C}" srcOrd="0" destOrd="0" presId="urn:microsoft.com/office/officeart/2005/8/layout/hierarchy2"/>
    <dgm:cxn modelId="{FAB41BEC-C44F-49BB-8CA2-F8E5DFE76F18}" type="presOf" srcId="{7F735ADD-578D-644F-BA63-EE3F90F23523}" destId="{4AAC40DA-E52E-47E4-9E24-6D88790D46E5}" srcOrd="0" destOrd="0" presId="urn:microsoft.com/office/officeart/2005/8/layout/hierarchy2"/>
    <dgm:cxn modelId="{04AEDEF9-AC7D-45D3-81F3-FB239A072C57}" type="presOf" srcId="{040403D8-46E7-8B44-8627-5FE90C813391}" destId="{C6253A6C-A5A0-B84B-A224-AEDA6C96795B}" srcOrd="1" destOrd="0" presId="urn:microsoft.com/office/officeart/2005/8/layout/hierarchy2"/>
    <dgm:cxn modelId="{F6A6047E-6F8B-45BE-9FC8-F42566A71414}" type="presParOf" srcId="{3BA08653-20DB-5445-A9F2-E124F115482C}" destId="{6CD941B1-8122-458A-AA19-D93C2094273B}" srcOrd="0" destOrd="0" presId="urn:microsoft.com/office/officeart/2005/8/layout/hierarchy2"/>
    <dgm:cxn modelId="{80D026D0-F33C-4201-A5FF-4C6329F2E78D}" type="presParOf" srcId="{6CD941B1-8122-458A-AA19-D93C2094273B}" destId="{4AAC40DA-E52E-47E4-9E24-6D88790D46E5}" srcOrd="0" destOrd="0" presId="urn:microsoft.com/office/officeart/2005/8/layout/hierarchy2"/>
    <dgm:cxn modelId="{4D41179E-46ED-48DE-93CB-CF3B529ED8EA}" type="presParOf" srcId="{6CD941B1-8122-458A-AA19-D93C2094273B}" destId="{81A6F8A7-4889-4B3C-AC59-1AE4031C0CC8}" srcOrd="1" destOrd="0" presId="urn:microsoft.com/office/officeart/2005/8/layout/hierarchy2"/>
    <dgm:cxn modelId="{CE090448-0BBB-48E8-B1EF-83A6FB9ACE51}" type="presParOf" srcId="{81A6F8A7-4889-4B3C-AC59-1AE4031C0CC8}" destId="{B5FB84E9-FA01-7B47-A98F-D7718CB404E0}" srcOrd="0" destOrd="0" presId="urn:microsoft.com/office/officeart/2005/8/layout/hierarchy2"/>
    <dgm:cxn modelId="{2B3571B3-9DE7-4BB9-B37A-C8942CB51300}" type="presParOf" srcId="{B5FB84E9-FA01-7B47-A98F-D7718CB404E0}" destId="{7E7520B1-93BB-174E-AA60-8DE0D542A5D4}" srcOrd="0" destOrd="0" presId="urn:microsoft.com/office/officeart/2005/8/layout/hierarchy2"/>
    <dgm:cxn modelId="{7DAC14BE-C482-443A-A135-0B212F50FF43}" type="presParOf" srcId="{81A6F8A7-4889-4B3C-AC59-1AE4031C0CC8}" destId="{61D21AD6-1574-D241-8428-CE6E5A5D56DE}" srcOrd="1" destOrd="0" presId="urn:microsoft.com/office/officeart/2005/8/layout/hierarchy2"/>
    <dgm:cxn modelId="{C21736B7-ABE8-4B17-8EBD-044ADAE33A66}" type="presParOf" srcId="{61D21AD6-1574-D241-8428-CE6E5A5D56DE}" destId="{BA3248E5-06FF-B440-9FE2-58171935B6A6}" srcOrd="0" destOrd="0" presId="urn:microsoft.com/office/officeart/2005/8/layout/hierarchy2"/>
    <dgm:cxn modelId="{BAB306E0-3B6A-465B-9ACE-C49ED374408C}" type="presParOf" srcId="{61D21AD6-1574-D241-8428-CE6E5A5D56DE}" destId="{2C78CAC7-D65C-D440-831C-59FF283A5DAF}" srcOrd="1" destOrd="0" presId="urn:microsoft.com/office/officeart/2005/8/layout/hierarchy2"/>
    <dgm:cxn modelId="{1240F12B-893D-4253-A6E0-3B6C85ED8F94}" type="presParOf" srcId="{2C78CAC7-D65C-D440-831C-59FF283A5DAF}" destId="{7CAA0EEE-2136-764F-AD95-B14FAA5A2EEF}" srcOrd="0" destOrd="0" presId="urn:microsoft.com/office/officeart/2005/8/layout/hierarchy2"/>
    <dgm:cxn modelId="{FB878C03-6147-4115-BE60-B4773A322234}" type="presParOf" srcId="{7CAA0EEE-2136-764F-AD95-B14FAA5A2EEF}" destId="{F3811589-D87E-C440-856B-2531BE6B1A35}" srcOrd="0" destOrd="0" presId="urn:microsoft.com/office/officeart/2005/8/layout/hierarchy2"/>
    <dgm:cxn modelId="{E420AE2E-B970-4964-9D25-474FE0B1E51B}" type="presParOf" srcId="{2C78CAC7-D65C-D440-831C-59FF283A5DAF}" destId="{D0022A05-7404-BF49-9AE0-9F347B8EAA50}" srcOrd="1" destOrd="0" presId="urn:microsoft.com/office/officeart/2005/8/layout/hierarchy2"/>
    <dgm:cxn modelId="{6C22FEEB-2806-43DE-8BAD-C4AF23C1B88B}" type="presParOf" srcId="{D0022A05-7404-BF49-9AE0-9F347B8EAA50}" destId="{D9E88767-819C-DB48-A5C1-98171B8C94A3}" srcOrd="0" destOrd="0" presId="urn:microsoft.com/office/officeart/2005/8/layout/hierarchy2"/>
    <dgm:cxn modelId="{C40BFE3B-2471-473F-8AD1-0B491F53CA26}" type="presParOf" srcId="{D0022A05-7404-BF49-9AE0-9F347B8EAA50}" destId="{C31BCC21-A6F8-844E-B074-EDB386BFC921}" srcOrd="1" destOrd="0" presId="urn:microsoft.com/office/officeart/2005/8/layout/hierarchy2"/>
    <dgm:cxn modelId="{AA54B616-60EE-4AA9-B20B-340947C18FA9}" type="presParOf" srcId="{2C78CAC7-D65C-D440-831C-59FF283A5DAF}" destId="{02689E01-E2D2-424A-AA59-EAC78AF5501E}" srcOrd="2" destOrd="0" presId="urn:microsoft.com/office/officeart/2005/8/layout/hierarchy2"/>
    <dgm:cxn modelId="{C9F47ADE-B1C6-4DF3-BB19-C3BF70F89912}" type="presParOf" srcId="{02689E01-E2D2-424A-AA59-EAC78AF5501E}" destId="{C31B97E5-4C7F-E74A-9078-12F5AA424830}" srcOrd="0" destOrd="0" presId="urn:microsoft.com/office/officeart/2005/8/layout/hierarchy2"/>
    <dgm:cxn modelId="{BFECFE0F-CB7B-4FCB-82DE-338F3B87ADB0}" type="presParOf" srcId="{2C78CAC7-D65C-D440-831C-59FF283A5DAF}" destId="{67CA7AA2-18A3-B040-AC33-8D45797CE6D0}" srcOrd="3" destOrd="0" presId="urn:microsoft.com/office/officeart/2005/8/layout/hierarchy2"/>
    <dgm:cxn modelId="{1CE3F55A-8001-4FEF-A31B-3FA59983A625}" type="presParOf" srcId="{67CA7AA2-18A3-B040-AC33-8D45797CE6D0}" destId="{714FBB64-284E-5D4B-AD31-036BDFD21132}" srcOrd="0" destOrd="0" presId="urn:microsoft.com/office/officeart/2005/8/layout/hierarchy2"/>
    <dgm:cxn modelId="{CD198D1F-D8F7-4B93-8B0B-F30594DEB8F7}" type="presParOf" srcId="{67CA7AA2-18A3-B040-AC33-8D45797CE6D0}" destId="{4404B002-6581-9140-87D8-71BB16D52143}" srcOrd="1" destOrd="0" presId="urn:microsoft.com/office/officeart/2005/8/layout/hierarchy2"/>
    <dgm:cxn modelId="{971DD30C-5666-44E6-9F96-77D758BEC5D9}" type="presParOf" srcId="{3BA08653-20DB-5445-A9F2-E124F115482C}" destId="{F72F34EA-4709-42E0-9197-FA4827270206}" srcOrd="1" destOrd="0" presId="urn:microsoft.com/office/officeart/2005/8/layout/hierarchy2"/>
    <dgm:cxn modelId="{AAE3FF6F-D41B-4D4B-A8A4-75089E1C9D81}" type="presParOf" srcId="{F72F34EA-4709-42E0-9197-FA4827270206}" destId="{D7AA051C-47F6-438D-95F9-C881991B2057}" srcOrd="0" destOrd="0" presId="urn:microsoft.com/office/officeart/2005/8/layout/hierarchy2"/>
    <dgm:cxn modelId="{E84FFB79-E503-4192-861C-E494781A5C90}" type="presParOf" srcId="{F72F34EA-4709-42E0-9197-FA4827270206}" destId="{23DA1502-B09F-484C-BEC1-B52B8F61E37B}" srcOrd="1" destOrd="0" presId="urn:microsoft.com/office/officeart/2005/8/layout/hierarchy2"/>
    <dgm:cxn modelId="{6CFD34F4-D828-4871-96B1-142BDD55439F}" type="presParOf" srcId="{23DA1502-B09F-484C-BEC1-B52B8F61E37B}" destId="{804E19CB-3C4C-C846-A7B6-42E7496B0BEA}" srcOrd="0" destOrd="0" presId="urn:microsoft.com/office/officeart/2005/8/layout/hierarchy2"/>
    <dgm:cxn modelId="{1388B9D9-0836-4A7A-A5E1-287D98EA0121}" type="presParOf" srcId="{804E19CB-3C4C-C846-A7B6-42E7496B0BEA}" destId="{C6253A6C-A5A0-B84B-A224-AEDA6C96795B}" srcOrd="0" destOrd="0" presId="urn:microsoft.com/office/officeart/2005/8/layout/hierarchy2"/>
    <dgm:cxn modelId="{E1B90D21-457F-4BE3-899F-58060BC933FB}" type="presParOf" srcId="{23DA1502-B09F-484C-BEC1-B52B8F61E37B}" destId="{98ADABE2-9580-584C-9CFE-497FBA4D2CFB}" srcOrd="1" destOrd="0" presId="urn:microsoft.com/office/officeart/2005/8/layout/hierarchy2"/>
    <dgm:cxn modelId="{D86EEF68-781C-45FC-8BDB-82DA91E28291}" type="presParOf" srcId="{98ADABE2-9580-584C-9CFE-497FBA4D2CFB}" destId="{CBCC3DE3-6B46-D745-A541-93AE6B38FD2D}" srcOrd="0" destOrd="0" presId="urn:microsoft.com/office/officeart/2005/8/layout/hierarchy2"/>
    <dgm:cxn modelId="{DF03B3A0-0B93-4AAD-9B89-D2CC917FBF61}" type="presParOf" srcId="{98ADABE2-9580-584C-9CFE-497FBA4D2CFB}" destId="{3EEEA1E1-738B-1C4E-905E-4DAD6424267A}" srcOrd="1" destOrd="0" presId="urn:microsoft.com/office/officeart/2005/8/layout/hierarchy2"/>
    <dgm:cxn modelId="{D3D9D507-E56D-4B21-91A8-3E44CEF8350E}" type="presParOf" srcId="{3EEEA1E1-738B-1C4E-905E-4DAD6424267A}" destId="{135B592C-D9F3-D945-889F-86C5D8032A8A}" srcOrd="0" destOrd="0" presId="urn:microsoft.com/office/officeart/2005/8/layout/hierarchy2"/>
    <dgm:cxn modelId="{2FCD0487-6970-41FF-8847-A53E337453DA}" type="presParOf" srcId="{135B592C-D9F3-D945-889F-86C5D8032A8A}" destId="{149A9917-B476-7342-83AE-FF99A6A6854E}" srcOrd="0" destOrd="0" presId="urn:microsoft.com/office/officeart/2005/8/layout/hierarchy2"/>
    <dgm:cxn modelId="{E1EDE594-9BE3-4F95-94E9-3B5129CFD8B2}" type="presParOf" srcId="{3EEEA1E1-738B-1C4E-905E-4DAD6424267A}" destId="{0DAA3958-0E6B-4A4B-AE69-8C99FF4D1368}" srcOrd="1" destOrd="0" presId="urn:microsoft.com/office/officeart/2005/8/layout/hierarchy2"/>
    <dgm:cxn modelId="{A1B8A85F-3941-48CD-BDBC-EF8657D6F2EB}" type="presParOf" srcId="{0DAA3958-0E6B-4A4B-AE69-8C99FF4D1368}" destId="{F62BA3E1-C052-5A4B-9E4D-F041549778E3}" srcOrd="0" destOrd="0" presId="urn:microsoft.com/office/officeart/2005/8/layout/hierarchy2"/>
    <dgm:cxn modelId="{73DF39B0-FFA0-42AE-AEBC-D5A8CDB8B063}" type="presParOf" srcId="{0DAA3958-0E6B-4A4B-AE69-8C99FF4D1368}" destId="{9BEC6EBB-1405-BD40-881D-4FB36B79E9E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7245AE-D657-D042-B7FF-BFB3C046E04D}"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DE835117-4C03-3E41-9B9B-EBD65E1EE142}">
      <dgm:prSet/>
      <dgm:spPr/>
      <dgm:t>
        <a:bodyPr/>
        <a:lstStyle/>
        <a:p>
          <a:pPr algn="ctr"/>
          <a:r>
            <a:rPr lang="en-US" dirty="0" err="1"/>
            <a:t>Mifepristona</a:t>
          </a:r>
          <a:r>
            <a:rPr lang="en-US" dirty="0"/>
            <a:t> 200 mg Oral</a:t>
          </a:r>
        </a:p>
      </dgm:t>
    </dgm:pt>
    <dgm:pt modelId="{8884619B-823F-3D49-9498-82EBFF49049D}" type="parTrans" cxnId="{4559C260-40F4-D749-BB42-0643EC1BAAEC}">
      <dgm:prSet/>
      <dgm:spPr/>
      <dgm:t>
        <a:bodyPr/>
        <a:lstStyle/>
        <a:p>
          <a:endParaRPr lang="en-US"/>
        </a:p>
      </dgm:t>
    </dgm:pt>
    <dgm:pt modelId="{1F79CE03-F8D5-4640-A892-3C3563CE18EA}" type="sibTrans" cxnId="{4559C260-40F4-D749-BB42-0643EC1BAAEC}">
      <dgm:prSet/>
      <dgm:spPr/>
      <dgm:t>
        <a:bodyPr/>
        <a:lstStyle/>
        <a:p>
          <a:endParaRPr lang="en-US"/>
        </a:p>
      </dgm:t>
    </dgm:pt>
    <dgm:pt modelId="{6F5ED396-A4CE-46E1-B4CF-A694C1CF51BF}">
      <dgm:prSet/>
      <dgm:spPr/>
      <dgm:t>
        <a:bodyPr/>
        <a:lstStyle/>
        <a:p>
          <a:pPr algn="ctr"/>
          <a:r>
            <a:rPr lang="en-US" dirty="0" err="1"/>
            <a:t>Misoprostol</a:t>
          </a:r>
          <a:r>
            <a:rPr lang="en-US" dirty="0"/>
            <a:t> 400 mcg Vaginal o Sublingual cada 3 horas - máximo 5 dosis</a:t>
          </a:r>
        </a:p>
      </dgm:t>
    </dgm:pt>
    <dgm:pt modelId="{2922FFFF-489E-420E-B49F-86F9EC616D5B}" type="parTrans" cxnId="{28552385-8F1C-4FE4-ADDD-F997911BBACE}">
      <dgm:prSet/>
      <dgm:spPr/>
      <dgm:t>
        <a:bodyPr/>
        <a:lstStyle/>
        <a:p>
          <a:endParaRPr lang="en-US"/>
        </a:p>
      </dgm:t>
    </dgm:pt>
    <dgm:pt modelId="{8C29BB5D-4F3F-44E8-9413-B372DE9C3389}" type="sibTrans" cxnId="{28552385-8F1C-4FE4-ADDD-F997911BBACE}">
      <dgm:prSet/>
      <dgm:spPr/>
      <dgm:t>
        <a:bodyPr/>
        <a:lstStyle/>
        <a:p>
          <a:endParaRPr lang="en-US"/>
        </a:p>
      </dgm:t>
    </dgm:pt>
    <dgm:pt modelId="{2775736B-8F49-447D-A8C1-B82DAEF87CDE}">
      <dgm:prSet/>
      <dgm:spPr/>
      <dgm:t>
        <a:bodyPr/>
        <a:lstStyle/>
        <a:p>
          <a:pPr algn="ctr"/>
          <a:r>
            <a:rPr lang="en-US" dirty="0"/>
            <a:t>Espera 36-48 horas</a:t>
          </a:r>
        </a:p>
        <a:p>
          <a:pPr algn="ctr"/>
          <a:r>
            <a:rPr lang="en-US" dirty="0" err="1"/>
            <a:t>Misoprostol</a:t>
          </a:r>
          <a:r>
            <a:rPr lang="en-US" dirty="0"/>
            <a:t> 800 mcg Vaginal</a:t>
          </a:r>
        </a:p>
      </dgm:t>
    </dgm:pt>
    <dgm:pt modelId="{FEE5598D-2B95-46C1-8B59-42ECA77B194C}" type="parTrans" cxnId="{237E2687-FD04-4B14-9A47-0C5F568C15C7}">
      <dgm:prSet/>
      <dgm:spPr/>
      <dgm:t>
        <a:bodyPr/>
        <a:lstStyle/>
        <a:p>
          <a:endParaRPr lang="en-US"/>
        </a:p>
      </dgm:t>
    </dgm:pt>
    <dgm:pt modelId="{E25F35A5-8D83-484E-9E9A-49C3CD606754}" type="sibTrans" cxnId="{237E2687-FD04-4B14-9A47-0C5F568C15C7}">
      <dgm:prSet/>
      <dgm:spPr/>
      <dgm:t>
        <a:bodyPr/>
        <a:lstStyle/>
        <a:p>
          <a:endParaRPr lang="en-US"/>
        </a:p>
      </dgm:t>
    </dgm:pt>
    <dgm:pt modelId="{3910FCAB-EEDA-405C-A021-51E1BC2EEB50}" type="pres">
      <dgm:prSet presAssocID="{D17245AE-D657-D042-B7FF-BFB3C046E04D}" presName="linearFlow" presStyleCnt="0">
        <dgm:presLayoutVars>
          <dgm:resizeHandles val="exact"/>
        </dgm:presLayoutVars>
      </dgm:prSet>
      <dgm:spPr/>
    </dgm:pt>
    <dgm:pt modelId="{5B08C8C5-8C23-4DBF-B150-AB07E8896437}" type="pres">
      <dgm:prSet presAssocID="{DE835117-4C03-3E41-9B9B-EBD65E1EE142}" presName="node" presStyleLbl="node1" presStyleIdx="0" presStyleCnt="3">
        <dgm:presLayoutVars>
          <dgm:bulletEnabled val="1"/>
        </dgm:presLayoutVars>
      </dgm:prSet>
      <dgm:spPr/>
    </dgm:pt>
    <dgm:pt modelId="{B2C00664-60F3-49DC-952B-7FD730957C43}" type="pres">
      <dgm:prSet presAssocID="{1F79CE03-F8D5-4640-A892-3C3563CE18EA}" presName="sibTrans" presStyleLbl="sibTrans2D1" presStyleIdx="0" presStyleCnt="2"/>
      <dgm:spPr/>
    </dgm:pt>
    <dgm:pt modelId="{D4F8EBD9-4792-4691-9936-7E541F1A8B9D}" type="pres">
      <dgm:prSet presAssocID="{1F79CE03-F8D5-4640-A892-3C3563CE18EA}" presName="connectorText" presStyleLbl="sibTrans2D1" presStyleIdx="0" presStyleCnt="2"/>
      <dgm:spPr/>
    </dgm:pt>
    <dgm:pt modelId="{265D19E9-3AD6-4BF8-AC84-12A519C3EA00}" type="pres">
      <dgm:prSet presAssocID="{2775736B-8F49-447D-A8C1-B82DAEF87CDE}" presName="node" presStyleLbl="node1" presStyleIdx="1" presStyleCnt="3">
        <dgm:presLayoutVars>
          <dgm:bulletEnabled val="1"/>
        </dgm:presLayoutVars>
      </dgm:prSet>
      <dgm:spPr/>
    </dgm:pt>
    <dgm:pt modelId="{2C715305-AF17-4042-BA63-1091FC564009}" type="pres">
      <dgm:prSet presAssocID="{E25F35A5-8D83-484E-9E9A-49C3CD606754}" presName="sibTrans" presStyleLbl="sibTrans2D1" presStyleIdx="1" presStyleCnt="2"/>
      <dgm:spPr/>
    </dgm:pt>
    <dgm:pt modelId="{24FF14DE-3BD4-4CB0-AD8C-46CDE78D17F9}" type="pres">
      <dgm:prSet presAssocID="{E25F35A5-8D83-484E-9E9A-49C3CD606754}" presName="connectorText" presStyleLbl="sibTrans2D1" presStyleIdx="1" presStyleCnt="2"/>
      <dgm:spPr/>
    </dgm:pt>
    <dgm:pt modelId="{4260640E-3283-4704-BCA9-0BC174E4C76B}" type="pres">
      <dgm:prSet presAssocID="{6F5ED396-A4CE-46E1-B4CF-A694C1CF51BF}" presName="node" presStyleLbl="node1" presStyleIdx="2" presStyleCnt="3">
        <dgm:presLayoutVars>
          <dgm:bulletEnabled val="1"/>
        </dgm:presLayoutVars>
      </dgm:prSet>
      <dgm:spPr/>
    </dgm:pt>
  </dgm:ptLst>
  <dgm:cxnLst>
    <dgm:cxn modelId="{4559C260-40F4-D749-BB42-0643EC1BAAEC}" srcId="{D17245AE-D657-D042-B7FF-BFB3C046E04D}" destId="{DE835117-4C03-3E41-9B9B-EBD65E1EE142}" srcOrd="0" destOrd="0" parTransId="{8884619B-823F-3D49-9498-82EBFF49049D}" sibTransId="{1F79CE03-F8D5-4640-A892-3C3563CE18EA}"/>
    <dgm:cxn modelId="{78C72452-3F75-458C-90EA-B7EF645E7E8A}" type="presOf" srcId="{2775736B-8F49-447D-A8C1-B82DAEF87CDE}" destId="{265D19E9-3AD6-4BF8-AC84-12A519C3EA00}" srcOrd="0" destOrd="0" presId="urn:microsoft.com/office/officeart/2005/8/layout/process2"/>
    <dgm:cxn modelId="{9BB66476-CCED-4977-AEA9-1B786E4E0F8C}" type="presOf" srcId="{6F5ED396-A4CE-46E1-B4CF-A694C1CF51BF}" destId="{4260640E-3283-4704-BCA9-0BC174E4C76B}" srcOrd="0" destOrd="0" presId="urn:microsoft.com/office/officeart/2005/8/layout/process2"/>
    <dgm:cxn modelId="{28552385-8F1C-4FE4-ADDD-F997911BBACE}" srcId="{D17245AE-D657-D042-B7FF-BFB3C046E04D}" destId="{6F5ED396-A4CE-46E1-B4CF-A694C1CF51BF}" srcOrd="2" destOrd="0" parTransId="{2922FFFF-489E-420E-B49F-86F9EC616D5B}" sibTransId="{8C29BB5D-4F3F-44E8-9413-B372DE9C3389}"/>
    <dgm:cxn modelId="{237E2687-FD04-4B14-9A47-0C5F568C15C7}" srcId="{D17245AE-D657-D042-B7FF-BFB3C046E04D}" destId="{2775736B-8F49-447D-A8C1-B82DAEF87CDE}" srcOrd="1" destOrd="0" parTransId="{FEE5598D-2B95-46C1-8B59-42ECA77B194C}" sibTransId="{E25F35A5-8D83-484E-9E9A-49C3CD606754}"/>
    <dgm:cxn modelId="{F89E7D8A-D697-4281-A65A-A1EA0AB7BADE}" type="presOf" srcId="{E25F35A5-8D83-484E-9E9A-49C3CD606754}" destId="{2C715305-AF17-4042-BA63-1091FC564009}" srcOrd="0" destOrd="0" presId="urn:microsoft.com/office/officeart/2005/8/layout/process2"/>
    <dgm:cxn modelId="{93D7F3AF-166F-4B00-B798-F424F9CFFCF1}" type="presOf" srcId="{D17245AE-D657-D042-B7FF-BFB3C046E04D}" destId="{3910FCAB-EEDA-405C-A021-51E1BC2EEB50}" srcOrd="0" destOrd="0" presId="urn:microsoft.com/office/officeart/2005/8/layout/process2"/>
    <dgm:cxn modelId="{873F69B5-3895-4D91-81F6-D7E637156A0B}" type="presOf" srcId="{1F79CE03-F8D5-4640-A892-3C3563CE18EA}" destId="{B2C00664-60F3-49DC-952B-7FD730957C43}" srcOrd="0" destOrd="0" presId="urn:microsoft.com/office/officeart/2005/8/layout/process2"/>
    <dgm:cxn modelId="{585C63BB-6718-49D0-A7E9-DC96ACB3E7C7}" type="presOf" srcId="{1F79CE03-F8D5-4640-A892-3C3563CE18EA}" destId="{D4F8EBD9-4792-4691-9936-7E541F1A8B9D}" srcOrd="1" destOrd="0" presId="urn:microsoft.com/office/officeart/2005/8/layout/process2"/>
    <dgm:cxn modelId="{02AD03C9-2DE7-4F16-AAFF-C203A42D2E43}" type="presOf" srcId="{DE835117-4C03-3E41-9B9B-EBD65E1EE142}" destId="{5B08C8C5-8C23-4DBF-B150-AB07E8896437}" srcOrd="0" destOrd="0" presId="urn:microsoft.com/office/officeart/2005/8/layout/process2"/>
    <dgm:cxn modelId="{5C9B52F2-570F-4177-8236-2476C7322BF4}" type="presOf" srcId="{E25F35A5-8D83-484E-9E9A-49C3CD606754}" destId="{24FF14DE-3BD4-4CB0-AD8C-46CDE78D17F9}" srcOrd="1" destOrd="0" presId="urn:microsoft.com/office/officeart/2005/8/layout/process2"/>
    <dgm:cxn modelId="{C2D6D50E-2E68-402C-842A-87A00C40E869}" type="presParOf" srcId="{3910FCAB-EEDA-405C-A021-51E1BC2EEB50}" destId="{5B08C8C5-8C23-4DBF-B150-AB07E8896437}" srcOrd="0" destOrd="0" presId="urn:microsoft.com/office/officeart/2005/8/layout/process2"/>
    <dgm:cxn modelId="{D9493FFA-2A16-4E26-A9DF-9C245648D473}" type="presParOf" srcId="{3910FCAB-EEDA-405C-A021-51E1BC2EEB50}" destId="{B2C00664-60F3-49DC-952B-7FD730957C43}" srcOrd="1" destOrd="0" presId="urn:microsoft.com/office/officeart/2005/8/layout/process2"/>
    <dgm:cxn modelId="{95D93A33-E338-4591-9B7F-599CD874F63B}" type="presParOf" srcId="{B2C00664-60F3-49DC-952B-7FD730957C43}" destId="{D4F8EBD9-4792-4691-9936-7E541F1A8B9D}" srcOrd="0" destOrd="0" presId="urn:microsoft.com/office/officeart/2005/8/layout/process2"/>
    <dgm:cxn modelId="{2A031AE3-B30D-4167-A723-53F9E063BFAA}" type="presParOf" srcId="{3910FCAB-EEDA-405C-A021-51E1BC2EEB50}" destId="{265D19E9-3AD6-4BF8-AC84-12A519C3EA00}" srcOrd="2" destOrd="0" presId="urn:microsoft.com/office/officeart/2005/8/layout/process2"/>
    <dgm:cxn modelId="{BBFC06EF-7BFF-41EF-A0C6-54CB742FA461}" type="presParOf" srcId="{3910FCAB-EEDA-405C-A021-51E1BC2EEB50}" destId="{2C715305-AF17-4042-BA63-1091FC564009}" srcOrd="3" destOrd="0" presId="urn:microsoft.com/office/officeart/2005/8/layout/process2"/>
    <dgm:cxn modelId="{420AF663-60F9-4F20-BAB0-096228014773}" type="presParOf" srcId="{2C715305-AF17-4042-BA63-1091FC564009}" destId="{24FF14DE-3BD4-4CB0-AD8C-46CDE78D17F9}" srcOrd="0" destOrd="0" presId="urn:microsoft.com/office/officeart/2005/8/layout/process2"/>
    <dgm:cxn modelId="{8F9718DE-D5EE-46CD-8E92-D18A97374C51}" type="presParOf" srcId="{3910FCAB-EEDA-405C-A021-51E1BC2EEB50}" destId="{4260640E-3283-4704-BCA9-0BC174E4C76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7245AE-D657-D042-B7FF-BFB3C046E04D}" type="doc">
      <dgm:prSet loTypeId="urn:microsoft.com/office/officeart/2005/8/layout/hierarchy2" loCatId="" qsTypeId="urn:microsoft.com/office/officeart/2005/8/quickstyle/simple1" qsCatId="simple" csTypeId="urn:microsoft.com/office/officeart/2005/8/colors/accent0_1" csCatId="mainScheme" phldr="1"/>
      <dgm:spPr/>
      <dgm:t>
        <a:bodyPr/>
        <a:lstStyle/>
        <a:p>
          <a:endParaRPr lang="en-US"/>
        </a:p>
      </dgm:t>
    </dgm:pt>
    <dgm:pt modelId="{7F735ADD-578D-644F-BA63-EE3F90F23523}">
      <dgm:prSet/>
      <dgm:spPr/>
      <dgm:t>
        <a:bodyPr/>
        <a:lstStyle/>
        <a:p>
          <a:r>
            <a:rPr lang="en-US" dirty="0"/>
            <a:t>Mifepristona 200 mg Oral</a:t>
          </a:r>
        </a:p>
      </dgm:t>
    </dgm:pt>
    <dgm:pt modelId="{AF394745-0129-FF48-B569-9E7006B34FA1}" type="parTrans" cxnId="{6D4E9BA2-189C-C647-97A9-DD2A0E04AE7F}">
      <dgm:prSet/>
      <dgm:spPr/>
      <dgm:t>
        <a:bodyPr/>
        <a:lstStyle/>
        <a:p>
          <a:endParaRPr lang="en-US" dirty="0"/>
        </a:p>
      </dgm:t>
    </dgm:pt>
    <dgm:pt modelId="{25436E7E-B981-C84E-8CA2-6396FA210877}" type="sibTrans" cxnId="{6D4E9BA2-189C-C647-97A9-DD2A0E04AE7F}">
      <dgm:prSet/>
      <dgm:spPr/>
      <dgm:t>
        <a:bodyPr/>
        <a:lstStyle/>
        <a:p>
          <a:endParaRPr lang="en-US"/>
        </a:p>
      </dgm:t>
    </dgm:pt>
    <dgm:pt modelId="{678FDA86-9358-2F4C-916F-9C3E1FC46835}">
      <dgm:prSet/>
      <dgm:spPr/>
      <dgm:t>
        <a:bodyPr/>
        <a:lstStyle/>
        <a:p>
          <a:r>
            <a:rPr lang="en-US" dirty="0"/>
            <a:t>Espera &gt;=24 horas</a:t>
          </a:r>
        </a:p>
      </dgm:t>
    </dgm:pt>
    <dgm:pt modelId="{B726B158-7D74-B946-9188-98B5EF8B6410}" type="parTrans" cxnId="{B21DB14E-4F23-E244-AE4C-17EC384392ED}">
      <dgm:prSet/>
      <dgm:spPr/>
      <dgm:t>
        <a:bodyPr/>
        <a:lstStyle/>
        <a:p>
          <a:endParaRPr lang="en-US" dirty="0"/>
        </a:p>
      </dgm:t>
    </dgm:pt>
    <dgm:pt modelId="{B6A091A6-EFAA-4C47-AF50-78D37EB1CF9B}" type="sibTrans" cxnId="{B21DB14E-4F23-E244-AE4C-17EC384392ED}">
      <dgm:prSet/>
      <dgm:spPr/>
      <dgm:t>
        <a:bodyPr/>
        <a:lstStyle/>
        <a:p>
          <a:endParaRPr lang="en-US"/>
        </a:p>
      </dgm:t>
    </dgm:pt>
    <dgm:pt modelId="{C6F4F563-43F6-A54D-8B5E-AB5FF6F25EB8}">
      <dgm:prSet/>
      <dgm:spPr/>
      <dgm:t>
        <a:bodyPr/>
        <a:lstStyle/>
        <a:p>
          <a:r>
            <a:rPr lang="en-US" dirty="0"/>
            <a:t>Misoprostol 800 mcg Vaginal O Bucal O Sublingual</a:t>
          </a:r>
        </a:p>
      </dgm:t>
    </dgm:pt>
    <dgm:pt modelId="{713DB300-0D11-1D48-B11A-D2561D6AB483}" type="parTrans" cxnId="{A7DC42CB-8343-4248-95D3-7BFAAEEA08B7}">
      <dgm:prSet/>
      <dgm:spPr/>
      <dgm:t>
        <a:bodyPr/>
        <a:lstStyle/>
        <a:p>
          <a:endParaRPr lang="en-US" dirty="0"/>
        </a:p>
      </dgm:t>
    </dgm:pt>
    <dgm:pt modelId="{FB781C58-80B6-F341-B7D9-64FCF5D78E17}" type="sibTrans" cxnId="{A7DC42CB-8343-4248-95D3-7BFAAEEA08B7}">
      <dgm:prSet/>
      <dgm:spPr/>
      <dgm:t>
        <a:bodyPr/>
        <a:lstStyle/>
        <a:p>
          <a:endParaRPr lang="en-US"/>
        </a:p>
      </dgm:t>
    </dgm:pt>
    <dgm:pt modelId="{3BA08653-20DB-5445-A9F2-E124F115482C}" type="pres">
      <dgm:prSet presAssocID="{D17245AE-D657-D042-B7FF-BFB3C046E04D}" presName="diagram" presStyleCnt="0">
        <dgm:presLayoutVars>
          <dgm:chPref val="1"/>
          <dgm:dir/>
          <dgm:animOne val="branch"/>
          <dgm:animLvl val="lvl"/>
          <dgm:resizeHandles val="exact"/>
        </dgm:presLayoutVars>
      </dgm:prSet>
      <dgm:spPr/>
    </dgm:pt>
    <dgm:pt modelId="{6CD941B1-8122-458A-AA19-D93C2094273B}" type="pres">
      <dgm:prSet presAssocID="{7F735ADD-578D-644F-BA63-EE3F90F23523}" presName="root1" presStyleCnt="0"/>
      <dgm:spPr/>
    </dgm:pt>
    <dgm:pt modelId="{4AAC40DA-E52E-47E4-9E24-6D88790D46E5}" type="pres">
      <dgm:prSet presAssocID="{7F735ADD-578D-644F-BA63-EE3F90F23523}" presName="LevelOneTextNode" presStyleLbl="node0" presStyleIdx="0" presStyleCnt="1">
        <dgm:presLayoutVars>
          <dgm:chPref val="3"/>
        </dgm:presLayoutVars>
      </dgm:prSet>
      <dgm:spPr/>
    </dgm:pt>
    <dgm:pt modelId="{81A6F8A7-4889-4B3C-AC59-1AE4031C0CC8}" type="pres">
      <dgm:prSet presAssocID="{7F735ADD-578D-644F-BA63-EE3F90F23523}" presName="level2hierChild" presStyleCnt="0"/>
      <dgm:spPr/>
    </dgm:pt>
    <dgm:pt modelId="{B5FB84E9-FA01-7B47-A98F-D7718CB404E0}" type="pres">
      <dgm:prSet presAssocID="{B726B158-7D74-B946-9188-98B5EF8B6410}" presName="conn2-1" presStyleLbl="parChTrans1D2" presStyleIdx="0" presStyleCnt="1"/>
      <dgm:spPr/>
    </dgm:pt>
    <dgm:pt modelId="{7E7520B1-93BB-174E-AA60-8DE0D542A5D4}" type="pres">
      <dgm:prSet presAssocID="{B726B158-7D74-B946-9188-98B5EF8B6410}" presName="connTx" presStyleLbl="parChTrans1D2" presStyleIdx="0" presStyleCnt="1"/>
      <dgm:spPr/>
    </dgm:pt>
    <dgm:pt modelId="{61D21AD6-1574-D241-8428-CE6E5A5D56DE}" type="pres">
      <dgm:prSet presAssocID="{678FDA86-9358-2F4C-916F-9C3E1FC46835}" presName="root2" presStyleCnt="0"/>
      <dgm:spPr/>
    </dgm:pt>
    <dgm:pt modelId="{BA3248E5-06FF-B440-9FE2-58171935B6A6}" type="pres">
      <dgm:prSet presAssocID="{678FDA86-9358-2F4C-916F-9C3E1FC46835}" presName="LevelTwoTextNode" presStyleLbl="node2" presStyleIdx="0" presStyleCnt="1">
        <dgm:presLayoutVars>
          <dgm:chPref val="3"/>
        </dgm:presLayoutVars>
      </dgm:prSet>
      <dgm:spPr/>
    </dgm:pt>
    <dgm:pt modelId="{2C78CAC7-D65C-D440-831C-59FF283A5DAF}" type="pres">
      <dgm:prSet presAssocID="{678FDA86-9358-2F4C-916F-9C3E1FC46835}" presName="level3hierChild" presStyleCnt="0"/>
      <dgm:spPr/>
    </dgm:pt>
    <dgm:pt modelId="{7CAA0EEE-2136-764F-AD95-B14FAA5A2EEF}" type="pres">
      <dgm:prSet presAssocID="{713DB300-0D11-1D48-B11A-D2561D6AB483}" presName="conn2-1" presStyleLbl="parChTrans1D3" presStyleIdx="0" presStyleCnt="1"/>
      <dgm:spPr/>
    </dgm:pt>
    <dgm:pt modelId="{F3811589-D87E-C440-856B-2531BE6B1A35}" type="pres">
      <dgm:prSet presAssocID="{713DB300-0D11-1D48-B11A-D2561D6AB483}" presName="connTx" presStyleLbl="parChTrans1D3" presStyleIdx="0" presStyleCnt="1"/>
      <dgm:spPr/>
    </dgm:pt>
    <dgm:pt modelId="{D0022A05-7404-BF49-9AE0-9F347B8EAA50}" type="pres">
      <dgm:prSet presAssocID="{C6F4F563-43F6-A54D-8B5E-AB5FF6F25EB8}" presName="root2" presStyleCnt="0"/>
      <dgm:spPr/>
    </dgm:pt>
    <dgm:pt modelId="{D9E88767-819C-DB48-A5C1-98171B8C94A3}" type="pres">
      <dgm:prSet presAssocID="{C6F4F563-43F6-A54D-8B5E-AB5FF6F25EB8}" presName="LevelTwoTextNode" presStyleLbl="node3" presStyleIdx="0" presStyleCnt="1">
        <dgm:presLayoutVars>
          <dgm:chPref val="3"/>
        </dgm:presLayoutVars>
      </dgm:prSet>
      <dgm:spPr/>
    </dgm:pt>
    <dgm:pt modelId="{C31BCC21-A6F8-844E-B074-EDB386BFC921}" type="pres">
      <dgm:prSet presAssocID="{C6F4F563-43F6-A54D-8B5E-AB5FF6F25EB8}" presName="level3hierChild" presStyleCnt="0"/>
      <dgm:spPr/>
    </dgm:pt>
  </dgm:ptLst>
  <dgm:cxnLst>
    <dgm:cxn modelId="{E990E317-979F-4372-8260-C186EF941423}" type="presOf" srcId="{713DB300-0D11-1D48-B11A-D2561D6AB483}" destId="{7CAA0EEE-2136-764F-AD95-B14FAA5A2EEF}" srcOrd="0" destOrd="0" presId="urn:microsoft.com/office/officeart/2005/8/layout/hierarchy2"/>
    <dgm:cxn modelId="{59CDF936-C8B2-434F-A920-2A06F8F25F98}" type="presOf" srcId="{7F735ADD-578D-644F-BA63-EE3F90F23523}" destId="{4AAC40DA-E52E-47E4-9E24-6D88790D46E5}" srcOrd="0" destOrd="0" presId="urn:microsoft.com/office/officeart/2005/8/layout/hierarchy2"/>
    <dgm:cxn modelId="{0DC2955C-A189-40DE-A089-09B88ADB461A}" type="presOf" srcId="{B726B158-7D74-B946-9188-98B5EF8B6410}" destId="{7E7520B1-93BB-174E-AA60-8DE0D542A5D4}" srcOrd="1" destOrd="0" presId="urn:microsoft.com/office/officeart/2005/8/layout/hierarchy2"/>
    <dgm:cxn modelId="{BAB6345D-075E-49DC-BE7E-AACA82259615}" type="presOf" srcId="{678FDA86-9358-2F4C-916F-9C3E1FC46835}" destId="{BA3248E5-06FF-B440-9FE2-58171935B6A6}" srcOrd="0" destOrd="0" presId="urn:microsoft.com/office/officeart/2005/8/layout/hierarchy2"/>
    <dgm:cxn modelId="{49BB3E66-68D2-4227-9BE9-5F7F704BE87C}" type="presOf" srcId="{D17245AE-D657-D042-B7FF-BFB3C046E04D}" destId="{3BA08653-20DB-5445-A9F2-E124F115482C}" srcOrd="0" destOrd="0" presId="urn:microsoft.com/office/officeart/2005/8/layout/hierarchy2"/>
    <dgm:cxn modelId="{B21DB14E-4F23-E244-AE4C-17EC384392ED}" srcId="{7F735ADD-578D-644F-BA63-EE3F90F23523}" destId="{678FDA86-9358-2F4C-916F-9C3E1FC46835}" srcOrd="0" destOrd="0" parTransId="{B726B158-7D74-B946-9188-98B5EF8B6410}" sibTransId="{B6A091A6-EFAA-4C47-AF50-78D37EB1CF9B}"/>
    <dgm:cxn modelId="{F7A6789B-BCCF-4E46-8825-1FE3FB73525B}" type="presOf" srcId="{B726B158-7D74-B946-9188-98B5EF8B6410}" destId="{B5FB84E9-FA01-7B47-A98F-D7718CB404E0}" srcOrd="0" destOrd="0" presId="urn:microsoft.com/office/officeart/2005/8/layout/hierarchy2"/>
    <dgm:cxn modelId="{6D4E9BA2-189C-C647-97A9-DD2A0E04AE7F}" srcId="{D17245AE-D657-D042-B7FF-BFB3C046E04D}" destId="{7F735ADD-578D-644F-BA63-EE3F90F23523}" srcOrd="0" destOrd="0" parTransId="{AF394745-0129-FF48-B569-9E7006B34FA1}" sibTransId="{25436E7E-B981-C84E-8CA2-6396FA210877}"/>
    <dgm:cxn modelId="{839432AF-C727-4658-ABC0-5331DDBFFDE3}" type="presOf" srcId="{713DB300-0D11-1D48-B11A-D2561D6AB483}" destId="{F3811589-D87E-C440-856B-2531BE6B1A35}" srcOrd="1" destOrd="0" presId="urn:microsoft.com/office/officeart/2005/8/layout/hierarchy2"/>
    <dgm:cxn modelId="{A7439BBB-681E-4F37-B7FC-11564A0C4DCB}" type="presOf" srcId="{C6F4F563-43F6-A54D-8B5E-AB5FF6F25EB8}" destId="{D9E88767-819C-DB48-A5C1-98171B8C94A3}" srcOrd="0" destOrd="0" presId="urn:microsoft.com/office/officeart/2005/8/layout/hierarchy2"/>
    <dgm:cxn modelId="{A7DC42CB-8343-4248-95D3-7BFAAEEA08B7}" srcId="{678FDA86-9358-2F4C-916F-9C3E1FC46835}" destId="{C6F4F563-43F6-A54D-8B5E-AB5FF6F25EB8}" srcOrd="0" destOrd="0" parTransId="{713DB300-0D11-1D48-B11A-D2561D6AB483}" sibTransId="{FB781C58-80B6-F341-B7D9-64FCF5D78E17}"/>
    <dgm:cxn modelId="{6349238E-8A1A-4B3A-B84A-5DAAB120EA1E}" type="presParOf" srcId="{3BA08653-20DB-5445-A9F2-E124F115482C}" destId="{6CD941B1-8122-458A-AA19-D93C2094273B}" srcOrd="0" destOrd="0" presId="urn:microsoft.com/office/officeart/2005/8/layout/hierarchy2"/>
    <dgm:cxn modelId="{D2C9482E-CBA0-4036-82F0-DC196CFF5904}" type="presParOf" srcId="{6CD941B1-8122-458A-AA19-D93C2094273B}" destId="{4AAC40DA-E52E-47E4-9E24-6D88790D46E5}" srcOrd="0" destOrd="0" presId="urn:microsoft.com/office/officeart/2005/8/layout/hierarchy2"/>
    <dgm:cxn modelId="{65C8A5FA-45C9-4DDD-B58A-DF9E11CDD869}" type="presParOf" srcId="{6CD941B1-8122-458A-AA19-D93C2094273B}" destId="{81A6F8A7-4889-4B3C-AC59-1AE4031C0CC8}" srcOrd="1" destOrd="0" presId="urn:microsoft.com/office/officeart/2005/8/layout/hierarchy2"/>
    <dgm:cxn modelId="{7840ED5C-F5BD-43FD-8D77-E2266DA4DE45}" type="presParOf" srcId="{81A6F8A7-4889-4B3C-AC59-1AE4031C0CC8}" destId="{B5FB84E9-FA01-7B47-A98F-D7718CB404E0}" srcOrd="0" destOrd="0" presId="urn:microsoft.com/office/officeart/2005/8/layout/hierarchy2"/>
    <dgm:cxn modelId="{551945B8-B528-460E-8FDE-03CB2AB4689B}" type="presParOf" srcId="{B5FB84E9-FA01-7B47-A98F-D7718CB404E0}" destId="{7E7520B1-93BB-174E-AA60-8DE0D542A5D4}" srcOrd="0" destOrd="0" presId="urn:microsoft.com/office/officeart/2005/8/layout/hierarchy2"/>
    <dgm:cxn modelId="{AC5A195C-4A7C-4FE4-A0D2-6B8FAFBF9EE8}" type="presParOf" srcId="{81A6F8A7-4889-4B3C-AC59-1AE4031C0CC8}" destId="{61D21AD6-1574-D241-8428-CE6E5A5D56DE}" srcOrd="1" destOrd="0" presId="urn:microsoft.com/office/officeart/2005/8/layout/hierarchy2"/>
    <dgm:cxn modelId="{97F354AF-810D-4752-884E-44174B12D91B}" type="presParOf" srcId="{61D21AD6-1574-D241-8428-CE6E5A5D56DE}" destId="{BA3248E5-06FF-B440-9FE2-58171935B6A6}" srcOrd="0" destOrd="0" presId="urn:microsoft.com/office/officeart/2005/8/layout/hierarchy2"/>
    <dgm:cxn modelId="{0089380C-BF5F-46F8-8631-F73F97840E98}" type="presParOf" srcId="{61D21AD6-1574-D241-8428-CE6E5A5D56DE}" destId="{2C78CAC7-D65C-D440-831C-59FF283A5DAF}" srcOrd="1" destOrd="0" presId="urn:microsoft.com/office/officeart/2005/8/layout/hierarchy2"/>
    <dgm:cxn modelId="{58C211DE-6B18-4952-A5FB-C2FACF4C2323}" type="presParOf" srcId="{2C78CAC7-D65C-D440-831C-59FF283A5DAF}" destId="{7CAA0EEE-2136-764F-AD95-B14FAA5A2EEF}" srcOrd="0" destOrd="0" presId="urn:microsoft.com/office/officeart/2005/8/layout/hierarchy2"/>
    <dgm:cxn modelId="{8F169219-5E72-423F-B9E5-C40AC9E51D33}" type="presParOf" srcId="{7CAA0EEE-2136-764F-AD95-B14FAA5A2EEF}" destId="{F3811589-D87E-C440-856B-2531BE6B1A35}" srcOrd="0" destOrd="0" presId="urn:microsoft.com/office/officeart/2005/8/layout/hierarchy2"/>
    <dgm:cxn modelId="{EC5E7193-1B5C-4E96-A989-BCDA79AB7791}" type="presParOf" srcId="{2C78CAC7-D65C-D440-831C-59FF283A5DAF}" destId="{D0022A05-7404-BF49-9AE0-9F347B8EAA50}" srcOrd="1" destOrd="0" presId="urn:microsoft.com/office/officeart/2005/8/layout/hierarchy2"/>
    <dgm:cxn modelId="{820BF028-4979-4091-B766-10ED416E0386}" type="presParOf" srcId="{D0022A05-7404-BF49-9AE0-9F347B8EAA50}" destId="{D9E88767-819C-DB48-A5C1-98171B8C94A3}" srcOrd="0" destOrd="0" presId="urn:microsoft.com/office/officeart/2005/8/layout/hierarchy2"/>
    <dgm:cxn modelId="{C708D27D-786A-4D32-850A-8F751B14C5CB}" type="presParOf" srcId="{D0022A05-7404-BF49-9AE0-9F347B8EAA50}" destId="{C31BCC21-A6F8-844E-B074-EDB386BFC92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0DA069-342C-4E47-8517-B33759F41FB7}" type="doc">
      <dgm:prSet loTypeId="urn:microsoft.com/office/officeart/2005/8/layout/hierarchy2" loCatId="" qsTypeId="urn:microsoft.com/office/officeart/2005/8/quickstyle/simple1" qsCatId="simple" csTypeId="urn:microsoft.com/office/officeart/2005/8/colors/accent0_1" csCatId="mainScheme" phldr="1"/>
      <dgm:spPr/>
      <dgm:t>
        <a:bodyPr/>
        <a:lstStyle/>
        <a:p>
          <a:endParaRPr lang="en-US"/>
        </a:p>
      </dgm:t>
    </dgm:pt>
    <dgm:pt modelId="{A77A4C3A-D3D9-3D47-962A-E1CD2E652E84}">
      <dgm:prSet/>
      <dgm:spPr/>
      <dgm:t>
        <a:bodyPr/>
        <a:lstStyle/>
        <a:p>
          <a:r>
            <a:rPr lang="en-US" dirty="0"/>
            <a:t>Misoprostol 800 mcg Vaginal o Sublingual</a:t>
          </a:r>
        </a:p>
      </dgm:t>
    </dgm:pt>
    <dgm:pt modelId="{AEC88432-6AAB-8D43-B053-80134B8D87CA}" type="parTrans" cxnId="{2DE5E2AC-3F4A-B74D-A39A-D1F5FD67C9DE}">
      <dgm:prSet/>
      <dgm:spPr/>
      <dgm:t>
        <a:bodyPr/>
        <a:lstStyle/>
        <a:p>
          <a:endParaRPr lang="en-US" dirty="0"/>
        </a:p>
      </dgm:t>
    </dgm:pt>
    <dgm:pt modelId="{79D920EB-E4AA-CC43-A248-983990C2CDF8}" type="sibTrans" cxnId="{2DE5E2AC-3F4A-B74D-A39A-D1F5FD67C9DE}">
      <dgm:prSet/>
      <dgm:spPr/>
      <dgm:t>
        <a:bodyPr/>
        <a:lstStyle/>
        <a:p>
          <a:endParaRPr lang="en-US"/>
        </a:p>
      </dgm:t>
    </dgm:pt>
    <dgm:pt modelId="{591FBDA3-F6C8-4C4A-B0E1-4D2A08281607}">
      <dgm:prSet/>
      <dgm:spPr/>
      <dgm:t>
        <a:bodyPr/>
        <a:lstStyle/>
        <a:p>
          <a:r>
            <a:rPr lang="en-US" b="1" dirty="0"/>
            <a:t>Repita el</a:t>
          </a:r>
          <a:r>
            <a:rPr lang="en-US" dirty="0"/>
            <a:t> Misoprostol cada 3-12 horas hasta 3 dosis hasta su expulsión.</a:t>
          </a:r>
        </a:p>
      </dgm:t>
    </dgm:pt>
    <dgm:pt modelId="{D4DDCA38-0377-4645-B49C-5081CE257D58}" type="parTrans" cxnId="{DA9A95A2-6F8A-4C4F-81DC-2C677625139E}">
      <dgm:prSet/>
      <dgm:spPr/>
      <dgm:t>
        <a:bodyPr/>
        <a:lstStyle/>
        <a:p>
          <a:endParaRPr lang="en-US" dirty="0"/>
        </a:p>
      </dgm:t>
    </dgm:pt>
    <dgm:pt modelId="{5912BBFD-CA76-0441-91A0-24193FE8E579}" type="sibTrans" cxnId="{DA9A95A2-6F8A-4C4F-81DC-2C677625139E}">
      <dgm:prSet/>
      <dgm:spPr/>
      <dgm:t>
        <a:bodyPr/>
        <a:lstStyle/>
        <a:p>
          <a:endParaRPr lang="en-US"/>
        </a:p>
      </dgm:t>
    </dgm:pt>
    <dgm:pt modelId="{21A107F9-EB96-3C4F-8014-26631D3F549D}">
      <dgm:prSet/>
      <dgm:spPr>
        <a:solidFill>
          <a:srgbClr val="FFC000"/>
        </a:solidFill>
      </dgm:spPr>
      <dgm:t>
        <a:bodyPr/>
        <a:lstStyle/>
        <a:p>
          <a:r>
            <a:rPr lang="en-US" dirty="0"/>
            <a:t>Regreso para la confirmación del aborto completo en 7-14 días</a:t>
          </a:r>
        </a:p>
      </dgm:t>
    </dgm:pt>
    <dgm:pt modelId="{1DEDBD5A-4A92-5F4B-81E3-3A37E1905A5F}" type="parTrans" cxnId="{8DB10B97-788E-6947-830D-1FD80F6E9B2B}">
      <dgm:prSet/>
      <dgm:spPr/>
      <dgm:t>
        <a:bodyPr/>
        <a:lstStyle/>
        <a:p>
          <a:endParaRPr lang="en-US" dirty="0"/>
        </a:p>
      </dgm:t>
    </dgm:pt>
    <dgm:pt modelId="{91C29E49-F2E9-7442-9F14-43D635F58ECC}" type="sibTrans" cxnId="{8DB10B97-788E-6947-830D-1FD80F6E9B2B}">
      <dgm:prSet/>
      <dgm:spPr/>
      <dgm:t>
        <a:bodyPr/>
        <a:lstStyle/>
        <a:p>
          <a:endParaRPr lang="en-US"/>
        </a:p>
      </dgm:t>
    </dgm:pt>
    <dgm:pt modelId="{0A569BB9-06DC-2340-B640-5FC03F2D8CEE}" type="pres">
      <dgm:prSet presAssocID="{8A0DA069-342C-4E47-8517-B33759F41FB7}" presName="diagram" presStyleCnt="0">
        <dgm:presLayoutVars>
          <dgm:chPref val="1"/>
          <dgm:dir/>
          <dgm:animOne val="branch"/>
          <dgm:animLvl val="lvl"/>
          <dgm:resizeHandles val="exact"/>
        </dgm:presLayoutVars>
      </dgm:prSet>
      <dgm:spPr/>
    </dgm:pt>
    <dgm:pt modelId="{C6D8ABAA-3D15-4C7F-B925-981480F9EE40}" type="pres">
      <dgm:prSet presAssocID="{A77A4C3A-D3D9-3D47-962A-E1CD2E652E84}" presName="root1" presStyleCnt="0"/>
      <dgm:spPr/>
    </dgm:pt>
    <dgm:pt modelId="{C2C3D0D7-DA60-4E53-AA88-8A89283AA9D3}" type="pres">
      <dgm:prSet presAssocID="{A77A4C3A-D3D9-3D47-962A-E1CD2E652E84}" presName="LevelOneTextNode" presStyleLbl="node0" presStyleIdx="0" presStyleCnt="1">
        <dgm:presLayoutVars>
          <dgm:chPref val="3"/>
        </dgm:presLayoutVars>
      </dgm:prSet>
      <dgm:spPr/>
    </dgm:pt>
    <dgm:pt modelId="{65BF941E-A9D6-4450-85B5-903032E4C275}" type="pres">
      <dgm:prSet presAssocID="{A77A4C3A-D3D9-3D47-962A-E1CD2E652E84}" presName="level2hierChild" presStyleCnt="0"/>
      <dgm:spPr/>
    </dgm:pt>
    <dgm:pt modelId="{4F5B7594-9CB7-644B-877A-3D13EEDE89B7}" type="pres">
      <dgm:prSet presAssocID="{D4DDCA38-0377-4645-B49C-5081CE257D58}" presName="conn2-1" presStyleLbl="parChTrans1D2" presStyleIdx="0" presStyleCnt="1"/>
      <dgm:spPr/>
    </dgm:pt>
    <dgm:pt modelId="{4EEC8B4C-0685-AB4E-9533-09C3C70E2A05}" type="pres">
      <dgm:prSet presAssocID="{D4DDCA38-0377-4645-B49C-5081CE257D58}" presName="connTx" presStyleLbl="parChTrans1D2" presStyleIdx="0" presStyleCnt="1"/>
      <dgm:spPr/>
    </dgm:pt>
    <dgm:pt modelId="{26984BE7-6794-4C48-85FC-325F51716D23}" type="pres">
      <dgm:prSet presAssocID="{591FBDA3-F6C8-4C4A-B0E1-4D2A08281607}" presName="root2" presStyleCnt="0"/>
      <dgm:spPr/>
    </dgm:pt>
    <dgm:pt modelId="{9C1ABA35-A0B0-2F48-853B-64DCEE109C77}" type="pres">
      <dgm:prSet presAssocID="{591FBDA3-F6C8-4C4A-B0E1-4D2A08281607}" presName="LevelTwoTextNode" presStyleLbl="node2" presStyleIdx="0" presStyleCnt="1">
        <dgm:presLayoutVars>
          <dgm:chPref val="3"/>
        </dgm:presLayoutVars>
      </dgm:prSet>
      <dgm:spPr/>
    </dgm:pt>
    <dgm:pt modelId="{4C4B1658-D28A-D049-AFE1-1F3C1AA40AD0}" type="pres">
      <dgm:prSet presAssocID="{591FBDA3-F6C8-4C4A-B0E1-4D2A08281607}" presName="level3hierChild" presStyleCnt="0"/>
      <dgm:spPr/>
    </dgm:pt>
    <dgm:pt modelId="{88C14F99-A01D-CF4A-B358-FFBDADFAE295}" type="pres">
      <dgm:prSet presAssocID="{1DEDBD5A-4A92-5F4B-81E3-3A37E1905A5F}" presName="conn2-1" presStyleLbl="parChTrans1D3" presStyleIdx="0" presStyleCnt="1"/>
      <dgm:spPr/>
    </dgm:pt>
    <dgm:pt modelId="{ED0ACD48-C8C3-194A-B6FE-0B991FC173C9}" type="pres">
      <dgm:prSet presAssocID="{1DEDBD5A-4A92-5F4B-81E3-3A37E1905A5F}" presName="connTx" presStyleLbl="parChTrans1D3" presStyleIdx="0" presStyleCnt="1"/>
      <dgm:spPr/>
    </dgm:pt>
    <dgm:pt modelId="{5C134FF3-38F7-2945-815D-3B12697FDFA0}" type="pres">
      <dgm:prSet presAssocID="{21A107F9-EB96-3C4F-8014-26631D3F549D}" presName="root2" presStyleCnt="0"/>
      <dgm:spPr/>
    </dgm:pt>
    <dgm:pt modelId="{80004610-BBDF-F040-9CC5-A7C963E3E441}" type="pres">
      <dgm:prSet presAssocID="{21A107F9-EB96-3C4F-8014-26631D3F549D}" presName="LevelTwoTextNode" presStyleLbl="node3" presStyleIdx="0" presStyleCnt="1">
        <dgm:presLayoutVars>
          <dgm:chPref val="3"/>
        </dgm:presLayoutVars>
      </dgm:prSet>
      <dgm:spPr/>
    </dgm:pt>
    <dgm:pt modelId="{BADE5E33-4D7C-1E40-97C0-7E48BC704332}" type="pres">
      <dgm:prSet presAssocID="{21A107F9-EB96-3C4F-8014-26631D3F549D}" presName="level3hierChild" presStyleCnt="0"/>
      <dgm:spPr/>
    </dgm:pt>
  </dgm:ptLst>
  <dgm:cxnLst>
    <dgm:cxn modelId="{A4D10E22-887E-4B0C-85FF-0F4E4EDC39AB}" type="presOf" srcId="{1DEDBD5A-4A92-5F4B-81E3-3A37E1905A5F}" destId="{88C14F99-A01D-CF4A-B358-FFBDADFAE295}" srcOrd="0" destOrd="0" presId="urn:microsoft.com/office/officeart/2005/8/layout/hierarchy2"/>
    <dgm:cxn modelId="{30682264-65AE-49EC-81D6-8072A1093843}" type="presOf" srcId="{21A107F9-EB96-3C4F-8014-26631D3F549D}" destId="{80004610-BBDF-F040-9CC5-A7C963E3E441}" srcOrd="0" destOrd="0" presId="urn:microsoft.com/office/officeart/2005/8/layout/hierarchy2"/>
    <dgm:cxn modelId="{B966EF69-212A-4390-A89E-789E4B5EF81C}" type="presOf" srcId="{591FBDA3-F6C8-4C4A-B0E1-4D2A08281607}" destId="{9C1ABA35-A0B0-2F48-853B-64DCEE109C77}" srcOrd="0" destOrd="0" presId="urn:microsoft.com/office/officeart/2005/8/layout/hierarchy2"/>
    <dgm:cxn modelId="{E43CC696-F86B-4427-A4F9-8D099A9223C1}" type="presOf" srcId="{8A0DA069-342C-4E47-8517-B33759F41FB7}" destId="{0A569BB9-06DC-2340-B640-5FC03F2D8CEE}" srcOrd="0" destOrd="0" presId="urn:microsoft.com/office/officeart/2005/8/layout/hierarchy2"/>
    <dgm:cxn modelId="{8DB10B97-788E-6947-830D-1FD80F6E9B2B}" srcId="{591FBDA3-F6C8-4C4A-B0E1-4D2A08281607}" destId="{21A107F9-EB96-3C4F-8014-26631D3F549D}" srcOrd="0" destOrd="0" parTransId="{1DEDBD5A-4A92-5F4B-81E3-3A37E1905A5F}" sibTransId="{91C29E49-F2E9-7442-9F14-43D635F58ECC}"/>
    <dgm:cxn modelId="{5673A09F-79AD-4F5A-8AC5-A081BC81D2C1}" type="presOf" srcId="{D4DDCA38-0377-4645-B49C-5081CE257D58}" destId="{4EEC8B4C-0685-AB4E-9533-09C3C70E2A05}" srcOrd="1" destOrd="0" presId="urn:microsoft.com/office/officeart/2005/8/layout/hierarchy2"/>
    <dgm:cxn modelId="{09B74FA0-FF8B-4E85-AF33-9160D9C4D3BA}" type="presOf" srcId="{A77A4C3A-D3D9-3D47-962A-E1CD2E652E84}" destId="{C2C3D0D7-DA60-4E53-AA88-8A89283AA9D3}" srcOrd="0" destOrd="0" presId="urn:microsoft.com/office/officeart/2005/8/layout/hierarchy2"/>
    <dgm:cxn modelId="{DA9A95A2-6F8A-4C4F-81DC-2C677625139E}" srcId="{A77A4C3A-D3D9-3D47-962A-E1CD2E652E84}" destId="{591FBDA3-F6C8-4C4A-B0E1-4D2A08281607}" srcOrd="0" destOrd="0" parTransId="{D4DDCA38-0377-4645-B49C-5081CE257D58}" sibTransId="{5912BBFD-CA76-0441-91A0-24193FE8E579}"/>
    <dgm:cxn modelId="{2DE5E2AC-3F4A-B74D-A39A-D1F5FD67C9DE}" srcId="{8A0DA069-342C-4E47-8517-B33759F41FB7}" destId="{A77A4C3A-D3D9-3D47-962A-E1CD2E652E84}" srcOrd="0" destOrd="0" parTransId="{AEC88432-6AAB-8D43-B053-80134B8D87CA}" sibTransId="{79D920EB-E4AA-CC43-A248-983990C2CDF8}"/>
    <dgm:cxn modelId="{2B08AAB9-5B46-4417-BC2F-1469CF2A24E8}" type="presOf" srcId="{1DEDBD5A-4A92-5F4B-81E3-3A37E1905A5F}" destId="{ED0ACD48-C8C3-194A-B6FE-0B991FC173C9}" srcOrd="1" destOrd="0" presId="urn:microsoft.com/office/officeart/2005/8/layout/hierarchy2"/>
    <dgm:cxn modelId="{D12A15CB-0319-4947-86C8-B9CCED0320CB}" type="presOf" srcId="{D4DDCA38-0377-4645-B49C-5081CE257D58}" destId="{4F5B7594-9CB7-644B-877A-3D13EEDE89B7}" srcOrd="0" destOrd="0" presId="urn:microsoft.com/office/officeart/2005/8/layout/hierarchy2"/>
    <dgm:cxn modelId="{3A9E1B40-5296-4CFA-82AF-43E0CF4272D4}" type="presParOf" srcId="{0A569BB9-06DC-2340-B640-5FC03F2D8CEE}" destId="{C6D8ABAA-3D15-4C7F-B925-981480F9EE40}" srcOrd="0" destOrd="0" presId="urn:microsoft.com/office/officeart/2005/8/layout/hierarchy2"/>
    <dgm:cxn modelId="{F2933EC3-FF00-4857-AC51-3B166ED8676A}" type="presParOf" srcId="{C6D8ABAA-3D15-4C7F-B925-981480F9EE40}" destId="{C2C3D0D7-DA60-4E53-AA88-8A89283AA9D3}" srcOrd="0" destOrd="0" presId="urn:microsoft.com/office/officeart/2005/8/layout/hierarchy2"/>
    <dgm:cxn modelId="{1FF28EB7-0AD7-4AB8-A3CB-5744EC1C5A19}" type="presParOf" srcId="{C6D8ABAA-3D15-4C7F-B925-981480F9EE40}" destId="{65BF941E-A9D6-4450-85B5-903032E4C275}" srcOrd="1" destOrd="0" presId="urn:microsoft.com/office/officeart/2005/8/layout/hierarchy2"/>
    <dgm:cxn modelId="{061284A1-AF28-4562-B120-B53BAAC3690B}" type="presParOf" srcId="{65BF941E-A9D6-4450-85B5-903032E4C275}" destId="{4F5B7594-9CB7-644B-877A-3D13EEDE89B7}" srcOrd="0" destOrd="0" presId="urn:microsoft.com/office/officeart/2005/8/layout/hierarchy2"/>
    <dgm:cxn modelId="{A21F2DFF-2E01-4925-B97D-ED79AD8344DD}" type="presParOf" srcId="{4F5B7594-9CB7-644B-877A-3D13EEDE89B7}" destId="{4EEC8B4C-0685-AB4E-9533-09C3C70E2A05}" srcOrd="0" destOrd="0" presId="urn:microsoft.com/office/officeart/2005/8/layout/hierarchy2"/>
    <dgm:cxn modelId="{DC22AB5D-C1F8-4D42-891C-9FFEC641430E}" type="presParOf" srcId="{65BF941E-A9D6-4450-85B5-903032E4C275}" destId="{26984BE7-6794-4C48-85FC-325F51716D23}" srcOrd="1" destOrd="0" presId="urn:microsoft.com/office/officeart/2005/8/layout/hierarchy2"/>
    <dgm:cxn modelId="{B752E800-1AB7-438B-90CF-B5A85B064297}" type="presParOf" srcId="{26984BE7-6794-4C48-85FC-325F51716D23}" destId="{9C1ABA35-A0B0-2F48-853B-64DCEE109C77}" srcOrd="0" destOrd="0" presId="urn:microsoft.com/office/officeart/2005/8/layout/hierarchy2"/>
    <dgm:cxn modelId="{EC11234A-C6DE-442D-A611-D8DC56304938}" type="presParOf" srcId="{26984BE7-6794-4C48-85FC-325F51716D23}" destId="{4C4B1658-D28A-D049-AFE1-1F3C1AA40AD0}" srcOrd="1" destOrd="0" presId="urn:microsoft.com/office/officeart/2005/8/layout/hierarchy2"/>
    <dgm:cxn modelId="{7C45F127-51BA-4958-80DB-0E7426A2C130}" type="presParOf" srcId="{4C4B1658-D28A-D049-AFE1-1F3C1AA40AD0}" destId="{88C14F99-A01D-CF4A-B358-FFBDADFAE295}" srcOrd="0" destOrd="0" presId="urn:microsoft.com/office/officeart/2005/8/layout/hierarchy2"/>
    <dgm:cxn modelId="{CD31E334-E6EB-444F-AEEF-790C7FFC031F}" type="presParOf" srcId="{88C14F99-A01D-CF4A-B358-FFBDADFAE295}" destId="{ED0ACD48-C8C3-194A-B6FE-0B991FC173C9}" srcOrd="0" destOrd="0" presId="urn:microsoft.com/office/officeart/2005/8/layout/hierarchy2"/>
    <dgm:cxn modelId="{C0BCE4FF-DC2B-465B-BCE5-025CB8CFF1CD}" type="presParOf" srcId="{4C4B1658-D28A-D049-AFE1-1F3C1AA40AD0}" destId="{5C134FF3-38F7-2945-815D-3B12697FDFA0}" srcOrd="1" destOrd="0" presId="urn:microsoft.com/office/officeart/2005/8/layout/hierarchy2"/>
    <dgm:cxn modelId="{CE623070-9F16-46ED-9CED-5D40FF8B01CE}" type="presParOf" srcId="{5C134FF3-38F7-2945-815D-3B12697FDFA0}" destId="{80004610-BBDF-F040-9CC5-A7C963E3E441}" srcOrd="0" destOrd="0" presId="urn:microsoft.com/office/officeart/2005/8/layout/hierarchy2"/>
    <dgm:cxn modelId="{418BEBB9-79DD-42CD-BD76-8B2CD4B4C365}" type="presParOf" srcId="{5C134FF3-38F7-2945-815D-3B12697FDFA0}" destId="{BADE5E33-4D7C-1E40-97C0-7E48BC70433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0DA069-342C-4E47-8517-B33759F41FB7}" type="doc">
      <dgm:prSet loTypeId="urn:microsoft.com/office/officeart/2005/8/layout/hierarchy2" loCatId="" qsTypeId="urn:microsoft.com/office/officeart/2005/8/quickstyle/simple1" qsCatId="simple" csTypeId="urn:microsoft.com/office/officeart/2005/8/colors/accent0_1" csCatId="mainScheme" phldr="1"/>
      <dgm:spPr/>
      <dgm:t>
        <a:bodyPr/>
        <a:lstStyle/>
        <a:p>
          <a:endParaRPr lang="en-US"/>
        </a:p>
      </dgm:t>
    </dgm:pt>
    <dgm:pt modelId="{A77A4C3A-D3D9-3D47-962A-E1CD2E652E84}">
      <dgm:prSet/>
      <dgm:spPr/>
      <dgm:t>
        <a:bodyPr/>
        <a:lstStyle/>
        <a:p>
          <a:r>
            <a:rPr lang="en-US" dirty="0"/>
            <a:t>Misoprostol 800 mcg Vaginal o Sublingual</a:t>
          </a:r>
        </a:p>
        <a:p>
          <a:r>
            <a:rPr lang="en-US" dirty="0"/>
            <a:t>O </a:t>
          </a:r>
          <a:r>
            <a:rPr lang="en-US" dirty="0" err="1"/>
            <a:t>bucal</a:t>
          </a:r>
          <a:endParaRPr lang="en-US" dirty="0"/>
        </a:p>
      </dgm:t>
    </dgm:pt>
    <dgm:pt modelId="{AEC88432-6AAB-8D43-B053-80134B8D87CA}" type="parTrans" cxnId="{2DE5E2AC-3F4A-B74D-A39A-D1F5FD67C9DE}">
      <dgm:prSet/>
      <dgm:spPr/>
      <dgm:t>
        <a:bodyPr/>
        <a:lstStyle/>
        <a:p>
          <a:endParaRPr lang="en-US" dirty="0"/>
        </a:p>
      </dgm:t>
    </dgm:pt>
    <dgm:pt modelId="{79D920EB-E4AA-CC43-A248-983990C2CDF8}" type="sibTrans" cxnId="{2DE5E2AC-3F4A-B74D-A39A-D1F5FD67C9DE}">
      <dgm:prSet/>
      <dgm:spPr/>
      <dgm:t>
        <a:bodyPr/>
        <a:lstStyle/>
        <a:p>
          <a:endParaRPr lang="en-US"/>
        </a:p>
      </dgm:t>
    </dgm:pt>
    <dgm:pt modelId="{591FBDA3-F6C8-4C4A-B0E1-4D2A08281607}">
      <dgm:prSet/>
      <dgm:spPr/>
      <dgm:t>
        <a:bodyPr/>
        <a:lstStyle/>
        <a:p>
          <a:r>
            <a:rPr lang="en-US" b="1" dirty="0"/>
            <a:t>???</a:t>
          </a:r>
        </a:p>
        <a:p>
          <a:r>
            <a:rPr lang="en-US" b="1" dirty="0"/>
            <a:t>Repita el</a:t>
          </a:r>
          <a:r>
            <a:rPr lang="en-US" dirty="0"/>
            <a:t> Misoprostol cada 3-12 horas hasta 3 dosis hasta su expulsión.</a:t>
          </a:r>
        </a:p>
      </dgm:t>
    </dgm:pt>
    <dgm:pt modelId="{D4DDCA38-0377-4645-B49C-5081CE257D58}" type="parTrans" cxnId="{DA9A95A2-6F8A-4C4F-81DC-2C677625139E}">
      <dgm:prSet/>
      <dgm:spPr/>
      <dgm:t>
        <a:bodyPr/>
        <a:lstStyle/>
        <a:p>
          <a:endParaRPr lang="en-US" dirty="0"/>
        </a:p>
      </dgm:t>
    </dgm:pt>
    <dgm:pt modelId="{5912BBFD-CA76-0441-91A0-24193FE8E579}" type="sibTrans" cxnId="{DA9A95A2-6F8A-4C4F-81DC-2C677625139E}">
      <dgm:prSet/>
      <dgm:spPr/>
      <dgm:t>
        <a:bodyPr/>
        <a:lstStyle/>
        <a:p>
          <a:endParaRPr lang="en-US"/>
        </a:p>
      </dgm:t>
    </dgm:pt>
    <dgm:pt modelId="{0A569BB9-06DC-2340-B640-5FC03F2D8CEE}" type="pres">
      <dgm:prSet presAssocID="{8A0DA069-342C-4E47-8517-B33759F41FB7}" presName="diagram" presStyleCnt="0">
        <dgm:presLayoutVars>
          <dgm:chPref val="1"/>
          <dgm:dir/>
          <dgm:animOne val="branch"/>
          <dgm:animLvl val="lvl"/>
          <dgm:resizeHandles val="exact"/>
        </dgm:presLayoutVars>
      </dgm:prSet>
      <dgm:spPr/>
    </dgm:pt>
    <dgm:pt modelId="{C6D8ABAA-3D15-4C7F-B925-981480F9EE40}" type="pres">
      <dgm:prSet presAssocID="{A77A4C3A-D3D9-3D47-962A-E1CD2E652E84}" presName="root1" presStyleCnt="0"/>
      <dgm:spPr/>
    </dgm:pt>
    <dgm:pt modelId="{C2C3D0D7-DA60-4E53-AA88-8A89283AA9D3}" type="pres">
      <dgm:prSet presAssocID="{A77A4C3A-D3D9-3D47-962A-E1CD2E652E84}" presName="LevelOneTextNode" presStyleLbl="node0" presStyleIdx="0" presStyleCnt="1">
        <dgm:presLayoutVars>
          <dgm:chPref val="3"/>
        </dgm:presLayoutVars>
      </dgm:prSet>
      <dgm:spPr/>
    </dgm:pt>
    <dgm:pt modelId="{65BF941E-A9D6-4450-85B5-903032E4C275}" type="pres">
      <dgm:prSet presAssocID="{A77A4C3A-D3D9-3D47-962A-E1CD2E652E84}" presName="level2hierChild" presStyleCnt="0"/>
      <dgm:spPr/>
    </dgm:pt>
    <dgm:pt modelId="{4F5B7594-9CB7-644B-877A-3D13EEDE89B7}" type="pres">
      <dgm:prSet presAssocID="{D4DDCA38-0377-4645-B49C-5081CE257D58}" presName="conn2-1" presStyleLbl="parChTrans1D2" presStyleIdx="0" presStyleCnt="1"/>
      <dgm:spPr/>
    </dgm:pt>
    <dgm:pt modelId="{4EEC8B4C-0685-AB4E-9533-09C3C70E2A05}" type="pres">
      <dgm:prSet presAssocID="{D4DDCA38-0377-4645-B49C-5081CE257D58}" presName="connTx" presStyleLbl="parChTrans1D2" presStyleIdx="0" presStyleCnt="1"/>
      <dgm:spPr/>
    </dgm:pt>
    <dgm:pt modelId="{26984BE7-6794-4C48-85FC-325F51716D23}" type="pres">
      <dgm:prSet presAssocID="{591FBDA3-F6C8-4C4A-B0E1-4D2A08281607}" presName="root2" presStyleCnt="0"/>
      <dgm:spPr/>
    </dgm:pt>
    <dgm:pt modelId="{9C1ABA35-A0B0-2F48-853B-64DCEE109C77}" type="pres">
      <dgm:prSet presAssocID="{591FBDA3-F6C8-4C4A-B0E1-4D2A08281607}" presName="LevelTwoTextNode" presStyleLbl="node2" presStyleIdx="0" presStyleCnt="1" custLinFactNeighborX="-10483" custLinFactNeighborY="-1158">
        <dgm:presLayoutVars>
          <dgm:chPref val="3"/>
        </dgm:presLayoutVars>
      </dgm:prSet>
      <dgm:spPr/>
    </dgm:pt>
    <dgm:pt modelId="{4C4B1658-D28A-D049-AFE1-1F3C1AA40AD0}" type="pres">
      <dgm:prSet presAssocID="{591FBDA3-F6C8-4C4A-B0E1-4D2A08281607}" presName="level3hierChild" presStyleCnt="0"/>
      <dgm:spPr/>
    </dgm:pt>
  </dgm:ptLst>
  <dgm:cxnLst>
    <dgm:cxn modelId="{A99E8032-8ACE-4CBE-AE8D-B530B31E8315}" type="presOf" srcId="{8A0DA069-342C-4E47-8517-B33759F41FB7}" destId="{0A569BB9-06DC-2340-B640-5FC03F2D8CEE}" srcOrd="0" destOrd="0" presId="urn:microsoft.com/office/officeart/2005/8/layout/hierarchy2"/>
    <dgm:cxn modelId="{912E5349-8C91-4E65-AF91-CD492BDCA6C6}" type="presOf" srcId="{D4DDCA38-0377-4645-B49C-5081CE257D58}" destId="{4F5B7594-9CB7-644B-877A-3D13EEDE89B7}" srcOrd="0" destOrd="0" presId="urn:microsoft.com/office/officeart/2005/8/layout/hierarchy2"/>
    <dgm:cxn modelId="{5ABAC48D-1AC0-4530-A40D-1DBC3DE1CE79}" type="presOf" srcId="{D4DDCA38-0377-4645-B49C-5081CE257D58}" destId="{4EEC8B4C-0685-AB4E-9533-09C3C70E2A05}" srcOrd="1" destOrd="0" presId="urn:microsoft.com/office/officeart/2005/8/layout/hierarchy2"/>
    <dgm:cxn modelId="{DA9A95A2-6F8A-4C4F-81DC-2C677625139E}" srcId="{A77A4C3A-D3D9-3D47-962A-E1CD2E652E84}" destId="{591FBDA3-F6C8-4C4A-B0E1-4D2A08281607}" srcOrd="0" destOrd="0" parTransId="{D4DDCA38-0377-4645-B49C-5081CE257D58}" sibTransId="{5912BBFD-CA76-0441-91A0-24193FE8E579}"/>
    <dgm:cxn modelId="{2DE5E2AC-3F4A-B74D-A39A-D1F5FD67C9DE}" srcId="{8A0DA069-342C-4E47-8517-B33759F41FB7}" destId="{A77A4C3A-D3D9-3D47-962A-E1CD2E652E84}" srcOrd="0" destOrd="0" parTransId="{AEC88432-6AAB-8D43-B053-80134B8D87CA}" sibTransId="{79D920EB-E4AA-CC43-A248-983990C2CDF8}"/>
    <dgm:cxn modelId="{C8C5B0B1-A325-4A7E-B080-80932685F8BC}" type="presOf" srcId="{591FBDA3-F6C8-4C4A-B0E1-4D2A08281607}" destId="{9C1ABA35-A0B0-2F48-853B-64DCEE109C77}" srcOrd="0" destOrd="0" presId="urn:microsoft.com/office/officeart/2005/8/layout/hierarchy2"/>
    <dgm:cxn modelId="{0724A4F3-7799-431C-9E95-7F4726F112E2}" type="presOf" srcId="{A77A4C3A-D3D9-3D47-962A-E1CD2E652E84}" destId="{C2C3D0D7-DA60-4E53-AA88-8A89283AA9D3}" srcOrd="0" destOrd="0" presId="urn:microsoft.com/office/officeart/2005/8/layout/hierarchy2"/>
    <dgm:cxn modelId="{FDA17848-36F9-427F-B8D7-1C4B4A36C1E6}" type="presParOf" srcId="{0A569BB9-06DC-2340-B640-5FC03F2D8CEE}" destId="{C6D8ABAA-3D15-4C7F-B925-981480F9EE40}" srcOrd="0" destOrd="0" presId="urn:microsoft.com/office/officeart/2005/8/layout/hierarchy2"/>
    <dgm:cxn modelId="{B7DB8DF6-287E-4900-AB14-95297F8238EA}" type="presParOf" srcId="{C6D8ABAA-3D15-4C7F-B925-981480F9EE40}" destId="{C2C3D0D7-DA60-4E53-AA88-8A89283AA9D3}" srcOrd="0" destOrd="0" presId="urn:microsoft.com/office/officeart/2005/8/layout/hierarchy2"/>
    <dgm:cxn modelId="{A056C34A-6A9E-49ED-A9A5-EEC9B373792F}" type="presParOf" srcId="{C6D8ABAA-3D15-4C7F-B925-981480F9EE40}" destId="{65BF941E-A9D6-4450-85B5-903032E4C275}" srcOrd="1" destOrd="0" presId="urn:microsoft.com/office/officeart/2005/8/layout/hierarchy2"/>
    <dgm:cxn modelId="{878FDC38-CCE5-4BC8-9D8B-71745C8F6797}" type="presParOf" srcId="{65BF941E-A9D6-4450-85B5-903032E4C275}" destId="{4F5B7594-9CB7-644B-877A-3D13EEDE89B7}" srcOrd="0" destOrd="0" presId="urn:microsoft.com/office/officeart/2005/8/layout/hierarchy2"/>
    <dgm:cxn modelId="{02EC01F4-BD96-4C75-BFAE-8DA3155EAFD8}" type="presParOf" srcId="{4F5B7594-9CB7-644B-877A-3D13EEDE89B7}" destId="{4EEC8B4C-0685-AB4E-9533-09C3C70E2A05}" srcOrd="0" destOrd="0" presId="urn:microsoft.com/office/officeart/2005/8/layout/hierarchy2"/>
    <dgm:cxn modelId="{8E742F81-52C4-43FD-9020-1102E8142CAC}" type="presParOf" srcId="{65BF941E-A9D6-4450-85B5-903032E4C275}" destId="{26984BE7-6794-4C48-85FC-325F51716D23}" srcOrd="1" destOrd="0" presId="urn:microsoft.com/office/officeart/2005/8/layout/hierarchy2"/>
    <dgm:cxn modelId="{D0C9D74A-5748-44C5-A516-5BB6DCBBB7D2}" type="presParOf" srcId="{26984BE7-6794-4C48-85FC-325F51716D23}" destId="{9C1ABA35-A0B0-2F48-853B-64DCEE109C77}" srcOrd="0" destOrd="0" presId="urn:microsoft.com/office/officeart/2005/8/layout/hierarchy2"/>
    <dgm:cxn modelId="{86404DB7-87FE-453B-AA55-ED346ED735E0}" type="presParOf" srcId="{26984BE7-6794-4C48-85FC-325F51716D23}" destId="{4C4B1658-D28A-D049-AFE1-1F3C1AA40AD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C40DA-E52E-47E4-9E24-6D88790D46E5}">
      <dsp:nvSpPr>
        <dsp:cNvPr id="0" name=""/>
        <dsp:cNvSpPr/>
      </dsp:nvSpPr>
      <dsp:spPr>
        <a:xfrm>
          <a:off x="2363" y="1247380"/>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Mifepristona 200 mg Oral</a:t>
          </a:r>
        </a:p>
      </dsp:txBody>
      <dsp:txXfrm>
        <a:off x="37248" y="1282265"/>
        <a:ext cx="2312365" cy="1121297"/>
      </dsp:txXfrm>
    </dsp:sp>
    <dsp:sp modelId="{B5FB84E9-FA01-7B47-A98F-D7718CB404E0}">
      <dsp:nvSpPr>
        <dsp:cNvPr id="0" name=""/>
        <dsp:cNvSpPr/>
      </dsp:nvSpPr>
      <dsp:spPr>
        <a:xfrm>
          <a:off x="2384498" y="1821711"/>
          <a:ext cx="952854" cy="42407"/>
        </a:xfrm>
        <a:custGeom>
          <a:avLst/>
          <a:gdLst/>
          <a:ahLst/>
          <a:cxnLst/>
          <a:rect l="0" t="0" r="0" b="0"/>
          <a:pathLst>
            <a:path>
              <a:moveTo>
                <a:pt x="0" y="21203"/>
              </a:moveTo>
              <a:lnTo>
                <a:pt x="952854" y="212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37104" y="1819093"/>
        <a:ext cx="47642" cy="47642"/>
      </dsp:txXfrm>
    </dsp:sp>
    <dsp:sp modelId="{BA3248E5-06FF-B440-9FE2-58171935B6A6}">
      <dsp:nvSpPr>
        <dsp:cNvPr id="0" name=""/>
        <dsp:cNvSpPr/>
      </dsp:nvSpPr>
      <dsp:spPr>
        <a:xfrm>
          <a:off x="3337352" y="1247380"/>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Espera 24-48 horas</a:t>
          </a:r>
        </a:p>
      </dsp:txBody>
      <dsp:txXfrm>
        <a:off x="3372237" y="1282265"/>
        <a:ext cx="2312365" cy="1121297"/>
      </dsp:txXfrm>
    </dsp:sp>
    <dsp:sp modelId="{7CAA0EEE-2136-764F-AD95-B14FAA5A2EEF}">
      <dsp:nvSpPr>
        <dsp:cNvPr id="0" name=""/>
        <dsp:cNvSpPr/>
      </dsp:nvSpPr>
      <dsp:spPr>
        <a:xfrm rot="19457599">
          <a:off x="5609192" y="1479279"/>
          <a:ext cx="1173443" cy="42407"/>
        </a:xfrm>
        <a:custGeom>
          <a:avLst/>
          <a:gdLst/>
          <a:ahLst/>
          <a:cxnLst/>
          <a:rect l="0" t="0" r="0" b="0"/>
          <a:pathLst>
            <a:path>
              <a:moveTo>
                <a:pt x="0" y="21203"/>
              </a:moveTo>
              <a:lnTo>
                <a:pt x="1173443" y="212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66578" y="1471146"/>
        <a:ext cx="58672" cy="58672"/>
      </dsp:txXfrm>
    </dsp:sp>
    <dsp:sp modelId="{D9E88767-819C-DB48-A5C1-98171B8C94A3}">
      <dsp:nvSpPr>
        <dsp:cNvPr id="0" name=""/>
        <dsp:cNvSpPr/>
      </dsp:nvSpPr>
      <dsp:spPr>
        <a:xfrm>
          <a:off x="6672341" y="562517"/>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Misoprostol 800 mcg Vaginal O Bucal O Sublingual</a:t>
          </a:r>
        </a:p>
      </dsp:txBody>
      <dsp:txXfrm>
        <a:off x="6707226" y="597402"/>
        <a:ext cx="2312365" cy="1121297"/>
      </dsp:txXfrm>
    </dsp:sp>
    <dsp:sp modelId="{02689E01-E2D2-424A-AA59-EAC78AF5501E}">
      <dsp:nvSpPr>
        <dsp:cNvPr id="0" name=""/>
        <dsp:cNvSpPr/>
      </dsp:nvSpPr>
      <dsp:spPr>
        <a:xfrm rot="2142401">
          <a:off x="5609192" y="2164142"/>
          <a:ext cx="1173443" cy="42407"/>
        </a:xfrm>
        <a:custGeom>
          <a:avLst/>
          <a:gdLst/>
          <a:ahLst/>
          <a:cxnLst/>
          <a:rect l="0" t="0" r="0" b="0"/>
          <a:pathLst>
            <a:path>
              <a:moveTo>
                <a:pt x="0" y="21203"/>
              </a:moveTo>
              <a:lnTo>
                <a:pt x="1173443" y="212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66578" y="2156010"/>
        <a:ext cx="58672" cy="58672"/>
      </dsp:txXfrm>
    </dsp:sp>
    <dsp:sp modelId="{714FBB64-284E-5D4B-AD31-036BDFD21132}">
      <dsp:nvSpPr>
        <dsp:cNvPr id="0" name=""/>
        <dsp:cNvSpPr/>
      </dsp:nvSpPr>
      <dsp:spPr>
        <a:xfrm>
          <a:off x="6672341" y="1932244"/>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Misoprostol 400 mcg Oral</a:t>
          </a:r>
        </a:p>
      </dsp:txBody>
      <dsp:txXfrm>
        <a:off x="6707226" y="1967129"/>
        <a:ext cx="2312365" cy="1121297"/>
      </dsp:txXfrm>
    </dsp:sp>
    <dsp:sp modelId="{D7AA051C-47F6-438D-95F9-C881991B2057}">
      <dsp:nvSpPr>
        <dsp:cNvPr id="0" name=""/>
        <dsp:cNvSpPr/>
      </dsp:nvSpPr>
      <dsp:spPr>
        <a:xfrm>
          <a:off x="2363" y="3301972"/>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Mifepristona 200 mg Oral</a:t>
          </a:r>
        </a:p>
      </dsp:txBody>
      <dsp:txXfrm>
        <a:off x="37248" y="3336857"/>
        <a:ext cx="2312365" cy="1121297"/>
      </dsp:txXfrm>
    </dsp:sp>
    <dsp:sp modelId="{804E19CB-3C4C-C846-A7B6-42E7496B0BEA}">
      <dsp:nvSpPr>
        <dsp:cNvPr id="0" name=""/>
        <dsp:cNvSpPr/>
      </dsp:nvSpPr>
      <dsp:spPr>
        <a:xfrm>
          <a:off x="2384498" y="3876302"/>
          <a:ext cx="952854" cy="42407"/>
        </a:xfrm>
        <a:custGeom>
          <a:avLst/>
          <a:gdLst/>
          <a:ahLst/>
          <a:cxnLst/>
          <a:rect l="0" t="0" r="0" b="0"/>
          <a:pathLst>
            <a:path>
              <a:moveTo>
                <a:pt x="0" y="21203"/>
              </a:moveTo>
              <a:lnTo>
                <a:pt x="952854" y="212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37104" y="3873684"/>
        <a:ext cx="47642" cy="47642"/>
      </dsp:txXfrm>
    </dsp:sp>
    <dsp:sp modelId="{CBCC3DE3-6B46-D745-A541-93AE6B38FD2D}">
      <dsp:nvSpPr>
        <dsp:cNvPr id="0" name=""/>
        <dsp:cNvSpPr/>
      </dsp:nvSpPr>
      <dsp:spPr>
        <a:xfrm>
          <a:off x="3337352" y="3301972"/>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Espera 24-48 horas</a:t>
          </a:r>
        </a:p>
      </dsp:txBody>
      <dsp:txXfrm>
        <a:off x="3372237" y="3336857"/>
        <a:ext cx="2312365" cy="1121297"/>
      </dsp:txXfrm>
    </dsp:sp>
    <dsp:sp modelId="{135B592C-D9F3-D945-889F-86C5D8032A8A}">
      <dsp:nvSpPr>
        <dsp:cNvPr id="0" name=""/>
        <dsp:cNvSpPr/>
      </dsp:nvSpPr>
      <dsp:spPr>
        <a:xfrm>
          <a:off x="5719487" y="3876302"/>
          <a:ext cx="952854" cy="42407"/>
        </a:xfrm>
        <a:custGeom>
          <a:avLst/>
          <a:gdLst/>
          <a:ahLst/>
          <a:cxnLst/>
          <a:rect l="0" t="0" r="0" b="0"/>
          <a:pathLst>
            <a:path>
              <a:moveTo>
                <a:pt x="0" y="21203"/>
              </a:moveTo>
              <a:lnTo>
                <a:pt x="952854" y="212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72093" y="3873684"/>
        <a:ext cx="47642" cy="47642"/>
      </dsp:txXfrm>
    </dsp:sp>
    <dsp:sp modelId="{F62BA3E1-C052-5A4B-9E4D-F041549778E3}">
      <dsp:nvSpPr>
        <dsp:cNvPr id="0" name=""/>
        <dsp:cNvSpPr/>
      </dsp:nvSpPr>
      <dsp:spPr>
        <a:xfrm>
          <a:off x="6672341" y="3301972"/>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Misoprostol 800 mcg Vaginal O Bucal O Sublingual</a:t>
          </a:r>
        </a:p>
      </dsp:txBody>
      <dsp:txXfrm>
        <a:off x="6707226" y="3336857"/>
        <a:ext cx="2312365" cy="1121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8C8C5-8C23-4DBF-B150-AB07E8896437}">
      <dsp:nvSpPr>
        <dsp:cNvPr id="0" name=""/>
        <dsp:cNvSpPr/>
      </dsp:nvSpPr>
      <dsp:spPr>
        <a:xfrm>
          <a:off x="2957985" y="0"/>
          <a:ext cx="2607468" cy="11430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Mifepristona</a:t>
          </a:r>
          <a:r>
            <a:rPr lang="en-US" sz="1800" kern="1200" dirty="0"/>
            <a:t> 200 mg Oral</a:t>
          </a:r>
        </a:p>
      </dsp:txBody>
      <dsp:txXfrm>
        <a:off x="2991462" y="33477"/>
        <a:ext cx="2540514" cy="1076046"/>
      </dsp:txXfrm>
    </dsp:sp>
    <dsp:sp modelId="{B2C00664-60F3-49DC-952B-7FD730957C43}">
      <dsp:nvSpPr>
        <dsp:cNvPr id="0" name=""/>
        <dsp:cNvSpPr/>
      </dsp:nvSpPr>
      <dsp:spPr>
        <a:xfrm rot="5400000">
          <a:off x="4047407" y="1171575"/>
          <a:ext cx="428625" cy="51435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107415" y="1214438"/>
        <a:ext cx="308610" cy="300038"/>
      </dsp:txXfrm>
    </dsp:sp>
    <dsp:sp modelId="{265D19E9-3AD6-4BF8-AC84-12A519C3EA00}">
      <dsp:nvSpPr>
        <dsp:cNvPr id="0" name=""/>
        <dsp:cNvSpPr/>
      </dsp:nvSpPr>
      <dsp:spPr>
        <a:xfrm>
          <a:off x="2957985" y="1714500"/>
          <a:ext cx="2607468" cy="11430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Espera 36-48 horas</a:t>
          </a:r>
        </a:p>
        <a:p>
          <a:pPr marL="0" lvl="0" indent="0" algn="ctr" defTabSz="800100">
            <a:lnSpc>
              <a:spcPct val="90000"/>
            </a:lnSpc>
            <a:spcBef>
              <a:spcPct val="0"/>
            </a:spcBef>
            <a:spcAft>
              <a:spcPct val="35000"/>
            </a:spcAft>
            <a:buNone/>
          </a:pPr>
          <a:r>
            <a:rPr lang="en-US" sz="1800" kern="1200" dirty="0" err="1"/>
            <a:t>Misoprostol</a:t>
          </a:r>
          <a:r>
            <a:rPr lang="en-US" sz="1800" kern="1200" dirty="0"/>
            <a:t> 800 mcg Vaginal</a:t>
          </a:r>
        </a:p>
      </dsp:txBody>
      <dsp:txXfrm>
        <a:off x="2991462" y="1747977"/>
        <a:ext cx="2540514" cy="1076046"/>
      </dsp:txXfrm>
    </dsp:sp>
    <dsp:sp modelId="{2C715305-AF17-4042-BA63-1091FC564009}">
      <dsp:nvSpPr>
        <dsp:cNvPr id="0" name=""/>
        <dsp:cNvSpPr/>
      </dsp:nvSpPr>
      <dsp:spPr>
        <a:xfrm rot="5400000">
          <a:off x="4047407" y="2886075"/>
          <a:ext cx="428625" cy="51435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107415" y="2928938"/>
        <a:ext cx="308610" cy="300038"/>
      </dsp:txXfrm>
    </dsp:sp>
    <dsp:sp modelId="{4260640E-3283-4704-BCA9-0BC174E4C76B}">
      <dsp:nvSpPr>
        <dsp:cNvPr id="0" name=""/>
        <dsp:cNvSpPr/>
      </dsp:nvSpPr>
      <dsp:spPr>
        <a:xfrm>
          <a:off x="2957985" y="3429000"/>
          <a:ext cx="2607468" cy="11430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Misoprostol</a:t>
          </a:r>
          <a:r>
            <a:rPr lang="en-US" sz="1800" kern="1200" dirty="0"/>
            <a:t> 400 mcg Vaginal o Sublingual cada 3 horas - máximo 5 dosis</a:t>
          </a:r>
        </a:p>
      </dsp:txBody>
      <dsp:txXfrm>
        <a:off x="2991462" y="3462477"/>
        <a:ext cx="2540514" cy="1076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C40DA-E52E-47E4-9E24-6D88790D46E5}">
      <dsp:nvSpPr>
        <dsp:cNvPr id="0" name=""/>
        <dsp:cNvSpPr/>
      </dsp:nvSpPr>
      <dsp:spPr>
        <a:xfrm>
          <a:off x="2363" y="1932244"/>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Mifepristona 200 mg Oral</a:t>
          </a:r>
        </a:p>
      </dsp:txBody>
      <dsp:txXfrm>
        <a:off x="37248" y="1967129"/>
        <a:ext cx="2312365" cy="1121297"/>
      </dsp:txXfrm>
    </dsp:sp>
    <dsp:sp modelId="{B5FB84E9-FA01-7B47-A98F-D7718CB404E0}">
      <dsp:nvSpPr>
        <dsp:cNvPr id="0" name=""/>
        <dsp:cNvSpPr/>
      </dsp:nvSpPr>
      <dsp:spPr>
        <a:xfrm>
          <a:off x="2384498" y="2506574"/>
          <a:ext cx="952854" cy="42407"/>
        </a:xfrm>
        <a:custGeom>
          <a:avLst/>
          <a:gdLst/>
          <a:ahLst/>
          <a:cxnLst/>
          <a:rect l="0" t="0" r="0" b="0"/>
          <a:pathLst>
            <a:path>
              <a:moveTo>
                <a:pt x="0" y="21203"/>
              </a:moveTo>
              <a:lnTo>
                <a:pt x="952854" y="212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37104" y="2503957"/>
        <a:ext cx="47642" cy="47642"/>
      </dsp:txXfrm>
    </dsp:sp>
    <dsp:sp modelId="{BA3248E5-06FF-B440-9FE2-58171935B6A6}">
      <dsp:nvSpPr>
        <dsp:cNvPr id="0" name=""/>
        <dsp:cNvSpPr/>
      </dsp:nvSpPr>
      <dsp:spPr>
        <a:xfrm>
          <a:off x="3337352" y="1932244"/>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Espera &gt;=24 horas</a:t>
          </a:r>
        </a:p>
      </dsp:txBody>
      <dsp:txXfrm>
        <a:off x="3372237" y="1967129"/>
        <a:ext cx="2312365" cy="1121297"/>
      </dsp:txXfrm>
    </dsp:sp>
    <dsp:sp modelId="{7CAA0EEE-2136-764F-AD95-B14FAA5A2EEF}">
      <dsp:nvSpPr>
        <dsp:cNvPr id="0" name=""/>
        <dsp:cNvSpPr/>
      </dsp:nvSpPr>
      <dsp:spPr>
        <a:xfrm>
          <a:off x="5719487" y="2506574"/>
          <a:ext cx="952854" cy="42407"/>
        </a:xfrm>
        <a:custGeom>
          <a:avLst/>
          <a:gdLst/>
          <a:ahLst/>
          <a:cxnLst/>
          <a:rect l="0" t="0" r="0" b="0"/>
          <a:pathLst>
            <a:path>
              <a:moveTo>
                <a:pt x="0" y="21203"/>
              </a:moveTo>
              <a:lnTo>
                <a:pt x="952854" y="212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72093" y="2503957"/>
        <a:ext cx="47642" cy="47642"/>
      </dsp:txXfrm>
    </dsp:sp>
    <dsp:sp modelId="{D9E88767-819C-DB48-A5C1-98171B8C94A3}">
      <dsp:nvSpPr>
        <dsp:cNvPr id="0" name=""/>
        <dsp:cNvSpPr/>
      </dsp:nvSpPr>
      <dsp:spPr>
        <a:xfrm>
          <a:off x="6672341" y="1932244"/>
          <a:ext cx="2382135" cy="11910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Misoprostol 800 mcg Vaginal O Bucal O Sublingual</a:t>
          </a:r>
        </a:p>
      </dsp:txBody>
      <dsp:txXfrm>
        <a:off x="6707226" y="1967129"/>
        <a:ext cx="2312365" cy="1121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3D0D7-DA60-4E53-AA88-8A89283AA9D3}">
      <dsp:nvSpPr>
        <dsp:cNvPr id="0" name=""/>
        <dsp:cNvSpPr/>
      </dsp:nvSpPr>
      <dsp:spPr>
        <a:xfrm>
          <a:off x="1347" y="1701746"/>
          <a:ext cx="2382669" cy="11913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Misoprostol 800 mcg Vaginal o Sublingual</a:t>
          </a:r>
        </a:p>
      </dsp:txBody>
      <dsp:txXfrm>
        <a:off x="36240" y="1736639"/>
        <a:ext cx="2312883" cy="1121548"/>
      </dsp:txXfrm>
    </dsp:sp>
    <dsp:sp modelId="{4F5B7594-9CB7-644B-877A-3D13EEDE89B7}">
      <dsp:nvSpPr>
        <dsp:cNvPr id="0" name=""/>
        <dsp:cNvSpPr/>
      </dsp:nvSpPr>
      <dsp:spPr>
        <a:xfrm>
          <a:off x="2384017" y="2274079"/>
          <a:ext cx="953067" cy="46669"/>
        </a:xfrm>
        <a:custGeom>
          <a:avLst/>
          <a:gdLst/>
          <a:ahLst/>
          <a:cxnLst/>
          <a:rect l="0" t="0" r="0" b="0"/>
          <a:pathLst>
            <a:path>
              <a:moveTo>
                <a:pt x="0" y="23334"/>
              </a:moveTo>
              <a:lnTo>
                <a:pt x="953067" y="233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36724" y="2273587"/>
        <a:ext cx="47653" cy="47653"/>
      </dsp:txXfrm>
    </dsp:sp>
    <dsp:sp modelId="{9C1ABA35-A0B0-2F48-853B-64DCEE109C77}">
      <dsp:nvSpPr>
        <dsp:cNvPr id="0" name=""/>
        <dsp:cNvSpPr/>
      </dsp:nvSpPr>
      <dsp:spPr>
        <a:xfrm>
          <a:off x="3337085" y="1701746"/>
          <a:ext cx="2382669" cy="119133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Repita el</a:t>
          </a:r>
          <a:r>
            <a:rPr lang="en-US" sz="1900" kern="1200" dirty="0"/>
            <a:t> Misoprostol cada 3-12 horas hasta 3 dosis hasta su expulsión.</a:t>
          </a:r>
        </a:p>
      </dsp:txBody>
      <dsp:txXfrm>
        <a:off x="3371978" y="1736639"/>
        <a:ext cx="2312883" cy="1121548"/>
      </dsp:txXfrm>
    </dsp:sp>
    <dsp:sp modelId="{88C14F99-A01D-CF4A-B358-FFBDADFAE295}">
      <dsp:nvSpPr>
        <dsp:cNvPr id="0" name=""/>
        <dsp:cNvSpPr/>
      </dsp:nvSpPr>
      <dsp:spPr>
        <a:xfrm>
          <a:off x="5719754" y="2274079"/>
          <a:ext cx="953067" cy="46669"/>
        </a:xfrm>
        <a:custGeom>
          <a:avLst/>
          <a:gdLst/>
          <a:ahLst/>
          <a:cxnLst/>
          <a:rect l="0" t="0" r="0" b="0"/>
          <a:pathLst>
            <a:path>
              <a:moveTo>
                <a:pt x="0" y="23334"/>
              </a:moveTo>
              <a:lnTo>
                <a:pt x="953067" y="2333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72462" y="2273587"/>
        <a:ext cx="47653" cy="47653"/>
      </dsp:txXfrm>
    </dsp:sp>
    <dsp:sp modelId="{80004610-BBDF-F040-9CC5-A7C963E3E441}">
      <dsp:nvSpPr>
        <dsp:cNvPr id="0" name=""/>
        <dsp:cNvSpPr/>
      </dsp:nvSpPr>
      <dsp:spPr>
        <a:xfrm>
          <a:off x="6672822" y="1701746"/>
          <a:ext cx="2382669" cy="1191334"/>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Regreso para la confirmación del aborto completo en 7-14 días</a:t>
          </a:r>
        </a:p>
      </dsp:txBody>
      <dsp:txXfrm>
        <a:off x="6707715" y="1736639"/>
        <a:ext cx="2312883" cy="1121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3D0D7-DA60-4E53-AA88-8A89283AA9D3}">
      <dsp:nvSpPr>
        <dsp:cNvPr id="0" name=""/>
        <dsp:cNvSpPr/>
      </dsp:nvSpPr>
      <dsp:spPr>
        <a:xfrm>
          <a:off x="3264" y="1376429"/>
          <a:ext cx="3683939" cy="18419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Misoprostol 800 mcg Vaginal o Sublingual</a:t>
          </a:r>
        </a:p>
        <a:p>
          <a:pPr marL="0" lvl="0" indent="0" algn="ctr" defTabSz="1200150">
            <a:lnSpc>
              <a:spcPct val="90000"/>
            </a:lnSpc>
            <a:spcBef>
              <a:spcPct val="0"/>
            </a:spcBef>
            <a:spcAft>
              <a:spcPct val="35000"/>
            </a:spcAft>
            <a:buNone/>
          </a:pPr>
          <a:r>
            <a:rPr lang="en-US" sz="2700" kern="1200" dirty="0"/>
            <a:t>O </a:t>
          </a:r>
          <a:r>
            <a:rPr lang="en-US" sz="2700" kern="1200" dirty="0" err="1"/>
            <a:t>bucal</a:t>
          </a:r>
          <a:endParaRPr lang="en-US" sz="2700" kern="1200" dirty="0"/>
        </a:p>
      </dsp:txBody>
      <dsp:txXfrm>
        <a:off x="57213" y="1430378"/>
        <a:ext cx="3576041" cy="1734071"/>
      </dsp:txXfrm>
    </dsp:sp>
    <dsp:sp modelId="{4F5B7594-9CB7-644B-877A-3D13EEDE89B7}">
      <dsp:nvSpPr>
        <dsp:cNvPr id="0" name=""/>
        <dsp:cNvSpPr/>
      </dsp:nvSpPr>
      <dsp:spPr>
        <a:xfrm rot="21532574">
          <a:off x="3687099" y="2250669"/>
          <a:ext cx="1087597" cy="72158"/>
        </a:xfrm>
        <a:custGeom>
          <a:avLst/>
          <a:gdLst/>
          <a:ahLst/>
          <a:cxnLst/>
          <a:rect l="0" t="0" r="0" b="0"/>
          <a:pathLst>
            <a:path>
              <a:moveTo>
                <a:pt x="0" y="36079"/>
              </a:moveTo>
              <a:lnTo>
                <a:pt x="1087597" y="3607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03707" y="2259559"/>
        <a:ext cx="54379" cy="54379"/>
      </dsp:txXfrm>
    </dsp:sp>
    <dsp:sp modelId="{9C1ABA35-A0B0-2F48-853B-64DCEE109C77}">
      <dsp:nvSpPr>
        <dsp:cNvPr id="0" name=""/>
        <dsp:cNvSpPr/>
      </dsp:nvSpPr>
      <dsp:spPr>
        <a:xfrm>
          <a:off x="4774591" y="1355099"/>
          <a:ext cx="3683939" cy="18419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a:t>???</a:t>
          </a:r>
        </a:p>
        <a:p>
          <a:pPr marL="0" lvl="0" indent="0" algn="ctr" defTabSz="1200150">
            <a:lnSpc>
              <a:spcPct val="90000"/>
            </a:lnSpc>
            <a:spcBef>
              <a:spcPct val="0"/>
            </a:spcBef>
            <a:spcAft>
              <a:spcPct val="35000"/>
            </a:spcAft>
            <a:buNone/>
          </a:pPr>
          <a:r>
            <a:rPr lang="en-US" sz="2700" b="1" kern="1200" dirty="0"/>
            <a:t>Repita el</a:t>
          </a:r>
          <a:r>
            <a:rPr lang="en-US" sz="2700" kern="1200" dirty="0"/>
            <a:t> Misoprostol cada 3-12 horas hasta 3 dosis hasta su expulsión.</a:t>
          </a:r>
        </a:p>
      </dsp:txBody>
      <dsp:txXfrm>
        <a:off x="4828540" y="1409048"/>
        <a:ext cx="3576041" cy="17340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A9917-60E7-4EA4-A3C5-28A2D9845271}" type="datetimeFigureOut">
              <a:rPr lang="en-GB" smtClean="0"/>
              <a:pPr/>
              <a:t>07/05/2020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Haz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BB936-9241-431B-8331-03BFE1B92243}" type="slidenum">
              <a:rPr lang="en-GB" smtClean="0"/>
              <a:pPr/>
              <a:t>‹Nº›</a:t>
            </a:fld>
            <a:endParaRPr lang="en-GB"/>
          </a:p>
        </p:txBody>
      </p:sp>
    </p:spTree>
    <p:extLst>
      <p:ext uri="{BB962C8B-B14F-4D97-AF65-F5344CB8AC3E}">
        <p14:creationId xmlns:p14="http://schemas.microsoft.com/office/powerpoint/2010/main" val="114114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Cambiar la imagen</a:t>
            </a:r>
          </a:p>
        </p:txBody>
      </p:sp>
      <p:sp>
        <p:nvSpPr>
          <p:cNvPr id="4" name="Slide Number Placeholder 3"/>
          <p:cNvSpPr>
            <a:spLocks noGrp="1"/>
          </p:cNvSpPr>
          <p:nvPr>
            <p:ph type="sldNum" sz="quarter" idx="10"/>
          </p:nvPr>
        </p:nvSpPr>
        <p:spPr/>
        <p:txBody>
          <a:bodyPr/>
          <a:lstStyle/>
          <a:p>
            <a:fld id="{F86BB936-9241-431B-8331-03BFE1B92243}" type="slidenum">
              <a:rPr lang="en-GB" smtClean="0"/>
              <a:pPr/>
              <a:t>1</a:t>
            </a:fld>
            <a:endParaRPr lang="en-GB"/>
          </a:p>
        </p:txBody>
      </p:sp>
    </p:spTree>
    <p:extLst>
      <p:ext uri="{BB962C8B-B14F-4D97-AF65-F5344CB8AC3E}">
        <p14:creationId xmlns:p14="http://schemas.microsoft.com/office/powerpoint/2010/main" val="231840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b="1" dirty="0" err="1">
                <a:ea typeface="MS PGothic" pitchFamily="34" charset="-128"/>
              </a:rPr>
              <a:t>Notas</a:t>
            </a:r>
            <a:r>
              <a:rPr lang="en-US" altLang="ru-RU" b="1" dirty="0">
                <a:ea typeface="MS PGothic" pitchFamily="34" charset="-128"/>
              </a:rPr>
              <a:t> del </a:t>
            </a:r>
            <a:r>
              <a:rPr lang="en-US" altLang="ru-RU" b="1" dirty="0" err="1">
                <a:ea typeface="MS PGothic" pitchFamily="34" charset="-128"/>
              </a:rPr>
              <a:t>orador</a:t>
            </a:r>
            <a:r>
              <a:rPr lang="en-US" altLang="ru-RU" b="1" dirty="0">
                <a:ea typeface="MS PGothic" pitchFamily="34" charset="-128"/>
              </a:rPr>
              <a:t>:</a:t>
            </a:r>
          </a:p>
          <a:p>
            <a:pPr eaLnBrk="1" hangingPunct="1">
              <a:spcBef>
                <a:spcPct val="0"/>
              </a:spcBef>
            </a:pPr>
            <a:r>
              <a:rPr lang="en-US" altLang="ru-RU" dirty="0">
                <a:ea typeface="MS PGothic" pitchFamily="34" charset="-128"/>
              </a:rPr>
              <a:t>En los </a:t>
            </a:r>
            <a:r>
              <a:rPr lang="en-US" altLang="ru-RU" dirty="0" err="1">
                <a:ea typeface="MS PGothic" pitchFamily="34" charset="-128"/>
              </a:rPr>
              <a:t>lugares</a:t>
            </a:r>
            <a:r>
              <a:rPr lang="en-US" altLang="ru-RU" dirty="0">
                <a:ea typeface="MS PGothic" pitchFamily="34" charset="-128"/>
              </a:rPr>
              <a:t> </a:t>
            </a:r>
            <a:r>
              <a:rPr lang="en-US" altLang="ru-RU" dirty="0" err="1">
                <a:ea typeface="MS PGothic" pitchFamily="34" charset="-128"/>
              </a:rPr>
              <a:t>donde</a:t>
            </a:r>
            <a:r>
              <a:rPr lang="en-US" altLang="ru-RU" dirty="0">
                <a:ea typeface="MS PGothic" pitchFamily="34" charset="-128"/>
              </a:rPr>
              <a:t> no se dispone de </a:t>
            </a:r>
            <a:r>
              <a:rPr lang="en-US" altLang="ru-RU" dirty="0" err="1">
                <a:ea typeface="MS PGothic" pitchFamily="34" charset="-128"/>
              </a:rPr>
              <a:t>mifepristona</a:t>
            </a:r>
            <a:r>
              <a:rPr lang="en-US" altLang="ru-RU" dirty="0">
                <a:ea typeface="MS PGothic" pitchFamily="34" charset="-128"/>
              </a:rPr>
              <a:t>, para </a:t>
            </a:r>
            <a:r>
              <a:rPr lang="en-US" altLang="ru-RU" dirty="0" err="1">
                <a:ea typeface="MS PGothic" pitchFamily="34" charset="-128"/>
              </a:rPr>
              <a:t>embarazos</a:t>
            </a:r>
            <a:r>
              <a:rPr lang="en-US" altLang="ru-RU" dirty="0">
                <a:ea typeface="MS PGothic" pitchFamily="34" charset="-128"/>
              </a:rPr>
              <a:t> de hasta 12 </a:t>
            </a:r>
            <a:r>
              <a:rPr lang="en-US" altLang="ru-RU" dirty="0" err="1">
                <a:ea typeface="MS PGothic" pitchFamily="34" charset="-128"/>
              </a:rPr>
              <a:t>semanas</a:t>
            </a:r>
            <a:r>
              <a:rPr lang="en-US" altLang="ru-RU" dirty="0">
                <a:ea typeface="MS PGothic" pitchFamily="34" charset="-128"/>
              </a:rPr>
              <a:t>, el </a:t>
            </a:r>
            <a:r>
              <a:rPr lang="en-US" altLang="ru-RU" dirty="0" err="1">
                <a:ea typeface="MS PGothic" pitchFamily="34" charset="-128"/>
              </a:rPr>
              <a:t>régimen</a:t>
            </a:r>
            <a:r>
              <a:rPr lang="en-US" altLang="ru-RU" dirty="0">
                <a:ea typeface="MS PGothic" pitchFamily="34" charset="-128"/>
              </a:rPr>
              <a:t> </a:t>
            </a:r>
            <a:r>
              <a:rPr lang="en-US" altLang="ru-RU" dirty="0" err="1">
                <a:ea typeface="MS PGothic" pitchFamily="34" charset="-128"/>
              </a:rPr>
              <a:t>recomendado</a:t>
            </a:r>
            <a:r>
              <a:rPr lang="en-US" altLang="ru-RU" dirty="0">
                <a:ea typeface="MS PGothic" pitchFamily="34" charset="-128"/>
              </a:rPr>
              <a:t> para el </a:t>
            </a:r>
            <a:r>
              <a:rPr lang="en-US" altLang="ru-RU" dirty="0" err="1">
                <a:ea typeface="MS PGothic" pitchFamily="34" charset="-128"/>
              </a:rPr>
              <a:t>Aborto</a:t>
            </a:r>
            <a:r>
              <a:rPr lang="en-US" altLang="ru-RU" dirty="0">
                <a:ea typeface="MS PGothic" pitchFamily="34" charset="-128"/>
              </a:rPr>
              <a:t> con </a:t>
            </a:r>
            <a:r>
              <a:rPr lang="en-US" altLang="ru-RU" dirty="0" err="1">
                <a:ea typeface="MS PGothic" pitchFamily="34" charset="-128"/>
              </a:rPr>
              <a:t>medicamentos</a:t>
            </a:r>
            <a:r>
              <a:rPr lang="en-US" altLang="ru-RU" dirty="0">
                <a:ea typeface="MS PGothic" pitchFamily="34" charset="-128"/>
              </a:rPr>
              <a:t> es el misoprostol vaginal o sublingual, 800 mcg, que se </a:t>
            </a:r>
            <a:r>
              <a:rPr lang="en-US" altLang="ru-RU" dirty="0" err="1">
                <a:ea typeface="MS PGothic" pitchFamily="34" charset="-128"/>
              </a:rPr>
              <a:t>repite</a:t>
            </a:r>
            <a:r>
              <a:rPr lang="en-US" altLang="ru-RU" dirty="0">
                <a:ea typeface="MS PGothic" pitchFamily="34" charset="-128"/>
              </a:rPr>
              <a:t> en </a:t>
            </a:r>
            <a:r>
              <a:rPr lang="en-US" altLang="ru-RU" dirty="0" err="1">
                <a:ea typeface="MS PGothic" pitchFamily="34" charset="-128"/>
              </a:rPr>
              <a:t>intervalos</a:t>
            </a:r>
            <a:r>
              <a:rPr lang="en-US" altLang="ru-RU" dirty="0">
                <a:ea typeface="MS PGothic" pitchFamily="34" charset="-128"/>
              </a:rPr>
              <a:t> de 3 a 12 horas. El misoprostol sublingual se </a:t>
            </a:r>
            <a:r>
              <a:rPr lang="en-US" altLang="ru-RU" dirty="0" err="1">
                <a:ea typeface="MS PGothic" pitchFamily="34" charset="-128"/>
              </a:rPr>
              <a:t>asocia</a:t>
            </a:r>
            <a:r>
              <a:rPr lang="en-US" altLang="ru-RU" dirty="0">
                <a:ea typeface="MS PGothic" pitchFamily="34" charset="-128"/>
              </a:rPr>
              <a:t> con </a:t>
            </a:r>
            <a:r>
              <a:rPr lang="en-US" altLang="ru-RU" dirty="0" err="1">
                <a:ea typeface="MS PGothic" pitchFamily="34" charset="-128"/>
              </a:rPr>
              <a:t>mayores</a:t>
            </a:r>
            <a:r>
              <a:rPr lang="en-US" altLang="ru-RU" dirty="0">
                <a:ea typeface="MS PGothic" pitchFamily="34" charset="-128"/>
              </a:rPr>
              <a:t> </a:t>
            </a:r>
            <a:r>
              <a:rPr lang="en-US" altLang="ru-RU" dirty="0" err="1">
                <a:ea typeface="MS PGothic" pitchFamily="34" charset="-128"/>
              </a:rPr>
              <a:t>tasas</a:t>
            </a:r>
            <a:r>
              <a:rPr lang="en-US" altLang="ru-RU" dirty="0">
                <a:ea typeface="MS PGothic" pitchFamily="34" charset="-128"/>
              </a:rPr>
              <a:t> de </a:t>
            </a:r>
            <a:r>
              <a:rPr lang="en-US" altLang="ru-RU" dirty="0" err="1">
                <a:ea typeface="MS PGothic" pitchFamily="34" charset="-128"/>
              </a:rPr>
              <a:t>efectos</a:t>
            </a:r>
            <a:r>
              <a:rPr lang="en-US" altLang="ru-RU" dirty="0">
                <a:ea typeface="MS PGothic" pitchFamily="34" charset="-128"/>
              </a:rPr>
              <a:t> </a:t>
            </a:r>
            <a:r>
              <a:rPr lang="en-US" altLang="ru-RU" dirty="0" err="1">
                <a:ea typeface="MS PGothic" pitchFamily="34" charset="-128"/>
              </a:rPr>
              <a:t>secundarios</a:t>
            </a:r>
            <a:r>
              <a:rPr lang="en-US" altLang="ru-RU" dirty="0">
                <a:ea typeface="MS PGothic" pitchFamily="34" charset="-128"/>
              </a:rPr>
              <a:t> que la </a:t>
            </a:r>
            <a:r>
              <a:rPr lang="en-US" altLang="ru-RU" dirty="0" err="1">
                <a:ea typeface="MS PGothic" pitchFamily="34" charset="-128"/>
              </a:rPr>
              <a:t>administración</a:t>
            </a:r>
            <a:r>
              <a:rPr lang="en-US" altLang="ru-RU" dirty="0">
                <a:ea typeface="MS PGothic" pitchFamily="34" charset="-128"/>
              </a:rPr>
              <a:t> vaginal. </a:t>
            </a:r>
            <a:r>
              <a:rPr lang="en-US" altLang="ru-RU" dirty="0" err="1">
                <a:ea typeface="MS PGothic" pitchFamily="34" charset="-128"/>
              </a:rPr>
              <a:t>Cuando</a:t>
            </a:r>
            <a:r>
              <a:rPr lang="en-US" altLang="ru-RU" dirty="0">
                <a:ea typeface="MS PGothic" pitchFamily="34" charset="-128"/>
              </a:rPr>
              <a:t> se </a:t>
            </a:r>
            <a:r>
              <a:rPr lang="en-US" altLang="ru-RU" dirty="0" err="1">
                <a:ea typeface="MS PGothic" pitchFamily="34" charset="-128"/>
              </a:rPr>
              <a:t>usa</a:t>
            </a:r>
            <a:r>
              <a:rPr lang="en-US" altLang="ru-RU" dirty="0">
                <a:ea typeface="MS PGothic" pitchFamily="34" charset="-128"/>
              </a:rPr>
              <a:t> el misoprostol solo en </a:t>
            </a:r>
            <a:r>
              <a:rPr lang="en-US" altLang="ru-RU" dirty="0" err="1">
                <a:ea typeface="MS PGothic" pitchFamily="34" charset="-128"/>
              </a:rPr>
              <a:t>mujeres</a:t>
            </a:r>
            <a:r>
              <a:rPr lang="en-US" altLang="ru-RU" dirty="0">
                <a:ea typeface="MS PGothic" pitchFamily="34" charset="-128"/>
              </a:rPr>
              <a:t> </a:t>
            </a:r>
            <a:r>
              <a:rPr lang="en-US" altLang="ru-RU" dirty="0" err="1">
                <a:ea typeface="MS PGothic" pitchFamily="34" charset="-128"/>
              </a:rPr>
              <a:t>nulíparas</a:t>
            </a:r>
            <a:r>
              <a:rPr lang="en-US" altLang="ru-RU" dirty="0">
                <a:ea typeface="MS PGothic" pitchFamily="34" charset="-128"/>
              </a:rPr>
              <a:t>, la </a:t>
            </a:r>
            <a:r>
              <a:rPr lang="en-US" altLang="ru-RU" dirty="0" err="1">
                <a:ea typeface="MS PGothic" pitchFamily="34" charset="-128"/>
              </a:rPr>
              <a:t>administración</a:t>
            </a:r>
            <a:r>
              <a:rPr lang="en-US" altLang="ru-RU" dirty="0">
                <a:ea typeface="MS PGothic" pitchFamily="34" charset="-128"/>
              </a:rPr>
              <a:t> vaginal es </a:t>
            </a:r>
            <a:r>
              <a:rPr lang="en-US" altLang="ru-RU" dirty="0" err="1">
                <a:ea typeface="MS PGothic" pitchFamily="34" charset="-128"/>
              </a:rPr>
              <a:t>más</a:t>
            </a:r>
            <a:r>
              <a:rPr lang="en-US" altLang="ru-RU" dirty="0">
                <a:ea typeface="MS PGothic" pitchFamily="34" charset="-128"/>
              </a:rPr>
              <a:t> </a:t>
            </a:r>
            <a:r>
              <a:rPr lang="en-US" altLang="ru-RU" dirty="0" err="1">
                <a:ea typeface="MS PGothic" pitchFamily="34" charset="-128"/>
              </a:rPr>
              <a:t>efectiva</a:t>
            </a:r>
            <a:r>
              <a:rPr lang="en-US" altLang="ru-RU" dirty="0">
                <a:ea typeface="MS PGothic" pitchFamily="34" charset="-128"/>
              </a:rPr>
              <a:t> que la sublingual.</a:t>
            </a:r>
          </a:p>
          <a:p>
            <a:pPr eaLnBrk="1" hangingPunct="1">
              <a:spcBef>
                <a:spcPct val="0"/>
              </a:spcBef>
            </a:pPr>
            <a:endParaRPr lang="en-US" altLang="ru-RU" dirty="0">
              <a:ea typeface="MS PGothic" pitchFamily="34" charset="-128"/>
            </a:endParaRPr>
          </a:p>
          <a:p>
            <a:pPr eaLnBrk="1" hangingPunct="1">
              <a:spcBef>
                <a:spcPct val="0"/>
              </a:spcBef>
            </a:pPr>
            <a:r>
              <a:rPr lang="en-US" altLang="ru-RU" dirty="0">
                <a:ea typeface="MS PGothic" pitchFamily="34" charset="-128"/>
              </a:rPr>
              <a:t>El </a:t>
            </a:r>
            <a:r>
              <a:rPr lang="en-US" altLang="ru-RU" dirty="0" err="1">
                <a:ea typeface="MS PGothic" pitchFamily="34" charset="-128"/>
              </a:rPr>
              <a:t>lactato</a:t>
            </a:r>
            <a:r>
              <a:rPr lang="en-US" altLang="ru-RU" dirty="0">
                <a:ea typeface="MS PGothic" pitchFamily="34" charset="-128"/>
              </a:rPr>
              <a:t> de </a:t>
            </a:r>
            <a:r>
              <a:rPr lang="en-US" altLang="ru-RU" dirty="0" err="1">
                <a:ea typeface="MS PGothic" pitchFamily="34" charset="-128"/>
              </a:rPr>
              <a:t>etacridina</a:t>
            </a:r>
            <a:r>
              <a:rPr lang="en-US" altLang="ru-RU" dirty="0">
                <a:ea typeface="MS PGothic" pitchFamily="34" charset="-128"/>
              </a:rPr>
              <a:t> se </a:t>
            </a:r>
            <a:r>
              <a:rPr lang="en-US" altLang="ru-RU" dirty="0" err="1">
                <a:ea typeface="MS PGothic" pitchFamily="34" charset="-128"/>
              </a:rPr>
              <a:t>asocia</a:t>
            </a:r>
            <a:r>
              <a:rPr lang="en-US" altLang="ru-RU" dirty="0">
                <a:ea typeface="MS PGothic" pitchFamily="34" charset="-128"/>
              </a:rPr>
              <a:t> con un </a:t>
            </a:r>
            <a:r>
              <a:rPr lang="en-US" altLang="ru-RU" dirty="0" err="1">
                <a:ea typeface="MS PGothic" pitchFamily="34" charset="-128"/>
              </a:rPr>
              <a:t>intervalo</a:t>
            </a:r>
            <a:r>
              <a:rPr lang="en-US" altLang="ru-RU" dirty="0">
                <a:ea typeface="MS PGothic" pitchFamily="34" charset="-128"/>
              </a:rPr>
              <a:t> similar al </a:t>
            </a:r>
            <a:r>
              <a:rPr lang="en-US" altLang="ru-RU" dirty="0" err="1">
                <a:ea typeface="MS PGothic" pitchFamily="34" charset="-128"/>
              </a:rPr>
              <a:t>aborto</a:t>
            </a:r>
            <a:r>
              <a:rPr lang="en-US" altLang="ru-RU" dirty="0">
                <a:ea typeface="MS PGothic" pitchFamily="34" charset="-128"/>
              </a:rPr>
              <a:t> que los </a:t>
            </a:r>
            <a:r>
              <a:rPr lang="en-US" altLang="ru-RU" dirty="0" err="1">
                <a:ea typeface="MS PGothic" pitchFamily="34" charset="-128"/>
              </a:rPr>
              <a:t>regímenes</a:t>
            </a:r>
            <a:r>
              <a:rPr lang="en-US" altLang="ru-RU" dirty="0">
                <a:ea typeface="MS PGothic" pitchFamily="34" charset="-128"/>
              </a:rPr>
              <a:t> que </a:t>
            </a:r>
            <a:r>
              <a:rPr lang="en-US" altLang="ru-RU" dirty="0" err="1">
                <a:ea typeface="MS PGothic" pitchFamily="34" charset="-128"/>
              </a:rPr>
              <a:t>utilizan</a:t>
            </a:r>
            <a:r>
              <a:rPr lang="en-US" altLang="ru-RU" dirty="0">
                <a:ea typeface="MS PGothic" pitchFamily="34" charset="-128"/>
              </a:rPr>
              <a:t> el misoprostol solo. Sin embargo, los </a:t>
            </a:r>
            <a:r>
              <a:rPr lang="en-US" altLang="ru-RU" dirty="0" err="1">
                <a:ea typeface="MS PGothic" pitchFamily="34" charset="-128"/>
              </a:rPr>
              <a:t>estudios</a:t>
            </a:r>
            <a:r>
              <a:rPr lang="en-US" altLang="ru-RU" dirty="0">
                <a:ea typeface="MS PGothic" pitchFamily="34" charset="-128"/>
              </a:rPr>
              <a:t> no </a:t>
            </a:r>
            <a:r>
              <a:rPr lang="en-US" altLang="ru-RU" dirty="0" err="1">
                <a:ea typeface="MS PGothic" pitchFamily="34" charset="-128"/>
              </a:rPr>
              <a:t>han</a:t>
            </a:r>
            <a:r>
              <a:rPr lang="en-US" altLang="ru-RU" dirty="0">
                <a:ea typeface="MS PGothic" pitchFamily="34" charset="-128"/>
              </a:rPr>
              <a:t> </a:t>
            </a:r>
            <a:r>
              <a:rPr lang="en-US" altLang="ru-RU" dirty="0" err="1">
                <a:ea typeface="MS PGothic" pitchFamily="34" charset="-128"/>
              </a:rPr>
              <a:t>comparado</a:t>
            </a:r>
            <a:r>
              <a:rPr lang="en-US" altLang="ru-RU" dirty="0">
                <a:ea typeface="MS PGothic" pitchFamily="34" charset="-128"/>
              </a:rPr>
              <a:t> la </a:t>
            </a:r>
            <a:r>
              <a:rPr lang="en-US" altLang="ru-RU" dirty="0" err="1">
                <a:ea typeface="MS PGothic" pitchFamily="34" charset="-128"/>
              </a:rPr>
              <a:t>seguridad</a:t>
            </a:r>
            <a:r>
              <a:rPr lang="en-US" altLang="ru-RU" dirty="0">
                <a:ea typeface="MS PGothic" pitchFamily="34" charset="-128"/>
              </a:rPr>
              <a:t> o </a:t>
            </a:r>
            <a:r>
              <a:rPr lang="en-US" altLang="ru-RU" dirty="0" err="1">
                <a:ea typeface="MS PGothic" pitchFamily="34" charset="-128"/>
              </a:rPr>
              <a:t>eficacia</a:t>
            </a:r>
            <a:r>
              <a:rPr lang="en-US" altLang="ru-RU" dirty="0">
                <a:ea typeface="MS PGothic" pitchFamily="34" charset="-128"/>
              </a:rPr>
              <a:t> de </a:t>
            </a:r>
            <a:r>
              <a:rPr lang="en-US" altLang="ru-RU" dirty="0" err="1">
                <a:ea typeface="MS PGothic" pitchFamily="34" charset="-128"/>
              </a:rPr>
              <a:t>su</a:t>
            </a:r>
            <a:r>
              <a:rPr lang="en-US" altLang="ru-RU" dirty="0">
                <a:ea typeface="MS PGothic" pitchFamily="34" charset="-128"/>
              </a:rPr>
              <a:t> </a:t>
            </a:r>
            <a:r>
              <a:rPr lang="en-US" altLang="ru-RU" dirty="0" err="1">
                <a:ea typeface="MS PGothic" pitchFamily="34" charset="-128"/>
              </a:rPr>
              <a:t>uso</a:t>
            </a:r>
            <a:r>
              <a:rPr lang="en-US" altLang="ru-RU" dirty="0">
                <a:ea typeface="MS PGothic" pitchFamily="34" charset="-128"/>
              </a:rPr>
              <a:t> con la del </a:t>
            </a:r>
            <a:r>
              <a:rPr lang="en-US" altLang="ru-RU" dirty="0" err="1">
                <a:ea typeface="MS PGothic" pitchFamily="34" charset="-128"/>
              </a:rPr>
              <a:t>régimen</a:t>
            </a:r>
            <a:r>
              <a:rPr lang="en-US" altLang="ru-RU" dirty="0">
                <a:ea typeface="MS PGothic" pitchFamily="34" charset="-128"/>
              </a:rPr>
              <a:t> </a:t>
            </a:r>
            <a:r>
              <a:rPr lang="en-US" altLang="ru-RU" dirty="0" err="1">
                <a:ea typeface="MS PGothic" pitchFamily="34" charset="-128"/>
              </a:rPr>
              <a:t>combinado</a:t>
            </a:r>
            <a:r>
              <a:rPr lang="en-US" altLang="ru-RU" dirty="0">
                <a:ea typeface="MS PGothic" pitchFamily="34" charset="-128"/>
              </a:rPr>
              <a:t> de </a:t>
            </a:r>
            <a:r>
              <a:rPr lang="en-US" altLang="ru-RU" dirty="0" err="1">
                <a:ea typeface="MS PGothic" pitchFamily="34" charset="-128"/>
              </a:rPr>
              <a:t>mifepristona</a:t>
            </a:r>
            <a:r>
              <a:rPr lang="en-US" altLang="ru-RU" dirty="0">
                <a:ea typeface="MS PGothic" pitchFamily="34" charset="-128"/>
              </a:rPr>
              <a:t> y misoprostol.</a:t>
            </a:r>
          </a:p>
          <a:p>
            <a:pPr eaLnBrk="1" hangingPunct="1">
              <a:spcBef>
                <a:spcPct val="0"/>
              </a:spcBef>
            </a:pPr>
            <a:endParaRPr lang="en-US" altLang="ru-RU" dirty="0">
              <a:ea typeface="MS PGothic" pitchFamily="34" charset="-128"/>
            </a:endParaRPr>
          </a:p>
          <a:p>
            <a:pPr eaLnBrk="1" hangingPunct="1">
              <a:spcBef>
                <a:spcPct val="0"/>
              </a:spcBef>
            </a:pPr>
            <a:r>
              <a:rPr lang="en-US" altLang="ru-RU" dirty="0">
                <a:ea typeface="MS PGothic" pitchFamily="34" charset="-128"/>
              </a:rPr>
              <a:t>(La </a:t>
            </a:r>
            <a:r>
              <a:rPr lang="en-US" altLang="ru-RU" dirty="0" err="1">
                <a:ea typeface="MS PGothic" pitchFamily="34" charset="-128"/>
              </a:rPr>
              <a:t>fuerza</a:t>
            </a:r>
            <a:r>
              <a:rPr lang="en-US" altLang="ru-RU" dirty="0">
                <a:ea typeface="MS PGothic" pitchFamily="34" charset="-128"/>
              </a:rPr>
              <a:t> de la </a:t>
            </a:r>
            <a:r>
              <a:rPr lang="en-US" altLang="ru-RU" dirty="0" err="1">
                <a:ea typeface="MS PGothic" pitchFamily="34" charset="-128"/>
              </a:rPr>
              <a:t>recomendación</a:t>
            </a:r>
            <a:r>
              <a:rPr lang="en-US" altLang="ru-RU" dirty="0">
                <a:ea typeface="MS PGothic" pitchFamily="34" charset="-128"/>
              </a:rPr>
              <a:t> para </a:t>
            </a:r>
            <a:r>
              <a:rPr lang="en-US" altLang="ru-RU" dirty="0" err="1">
                <a:ea typeface="MS PGothic" pitchFamily="34" charset="-128"/>
              </a:rPr>
              <a:t>gestaciones</a:t>
            </a:r>
            <a:r>
              <a:rPr lang="en-US" altLang="ru-RU" dirty="0">
                <a:ea typeface="MS PGothic" pitchFamily="34" charset="-128"/>
              </a:rPr>
              <a:t> de hasta 12 </a:t>
            </a:r>
            <a:r>
              <a:rPr lang="en-US" altLang="ru-RU" dirty="0" err="1">
                <a:ea typeface="MS PGothic" pitchFamily="34" charset="-128"/>
              </a:rPr>
              <a:t>semanas</a:t>
            </a:r>
            <a:r>
              <a:rPr lang="en-US" altLang="ru-RU" dirty="0">
                <a:ea typeface="MS PGothic" pitchFamily="34" charset="-128"/>
              </a:rPr>
              <a:t> es </a:t>
            </a:r>
            <a:r>
              <a:rPr lang="en-US" altLang="ru-RU" dirty="0" err="1">
                <a:ea typeface="MS PGothic" pitchFamily="34" charset="-128"/>
              </a:rPr>
              <a:t>fuerte</a:t>
            </a:r>
            <a:r>
              <a:rPr lang="en-US" altLang="ru-RU" dirty="0">
                <a:ea typeface="MS PGothic" pitchFamily="34" charset="-128"/>
              </a:rPr>
              <a:t>. La </a:t>
            </a:r>
            <a:r>
              <a:rPr lang="en-US" altLang="ru-RU" dirty="0" err="1">
                <a:ea typeface="MS PGothic" pitchFamily="34" charset="-128"/>
              </a:rPr>
              <a:t>calidad</a:t>
            </a:r>
            <a:r>
              <a:rPr lang="en-US" altLang="ru-RU" dirty="0">
                <a:ea typeface="MS PGothic" pitchFamily="34" charset="-128"/>
              </a:rPr>
              <a:t> de las </a:t>
            </a:r>
            <a:r>
              <a:rPr lang="en-US" altLang="ru-RU" dirty="0" err="1">
                <a:ea typeface="MS PGothic" pitchFamily="34" charset="-128"/>
              </a:rPr>
              <a:t>pruebas</a:t>
            </a:r>
            <a:r>
              <a:rPr lang="en-US" altLang="ru-RU" dirty="0">
                <a:ea typeface="MS PGothic" pitchFamily="34" charset="-128"/>
              </a:rPr>
              <a:t> que la </a:t>
            </a:r>
            <a:r>
              <a:rPr lang="en-US" altLang="ru-RU" dirty="0" err="1">
                <a:ea typeface="MS PGothic" pitchFamily="34" charset="-128"/>
              </a:rPr>
              <a:t>respaldan</a:t>
            </a:r>
            <a:r>
              <a:rPr lang="en-US" altLang="ru-RU" dirty="0">
                <a:ea typeface="MS PGothic" pitchFamily="34" charset="-128"/>
              </a:rPr>
              <a:t> es </a:t>
            </a:r>
            <a:r>
              <a:rPr lang="en-US" altLang="ru-RU" dirty="0" err="1">
                <a:ea typeface="MS PGothic" pitchFamily="34" charset="-128"/>
              </a:rPr>
              <a:t>alta</a:t>
            </a:r>
            <a:r>
              <a:rPr lang="en-US" altLang="ru-RU" dirty="0">
                <a:ea typeface="MS PGothic" pitchFamily="34" charset="-128"/>
              </a:rPr>
              <a:t>).</a:t>
            </a:r>
          </a:p>
          <a:p>
            <a:pPr eaLnBrk="1" hangingPunct="1">
              <a:spcBef>
                <a:spcPct val="0"/>
              </a:spcBef>
            </a:pPr>
            <a:endParaRPr lang="en-US" altLang="ru-RU" dirty="0">
              <a:ea typeface="MS PGothic" pitchFamily="34" charset="-128"/>
            </a:endParaRPr>
          </a:p>
          <a:p>
            <a:pPr eaLnBrk="1" hangingPunct="1">
              <a:spcBef>
                <a:spcPct val="0"/>
              </a:spcBef>
            </a:pPr>
            <a:r>
              <a:rPr lang="en-US" altLang="ru-RU" dirty="0" err="1">
                <a:ea typeface="MS PGothic" pitchFamily="34" charset="-128"/>
              </a:rPr>
              <a:t>Recomendación</a:t>
            </a:r>
            <a:r>
              <a:rPr lang="en-US" altLang="ru-RU" dirty="0">
                <a:ea typeface="MS PGothic" pitchFamily="34" charset="-128"/>
              </a:rPr>
              <a:t> 4: </a:t>
            </a:r>
            <a:r>
              <a:rPr lang="en-US" altLang="ru-RU" dirty="0" err="1">
                <a:ea typeface="MS PGothic" pitchFamily="34" charset="-128"/>
              </a:rPr>
              <a:t>Fuerza</a:t>
            </a:r>
            <a:r>
              <a:rPr lang="en-US" altLang="ru-RU" dirty="0">
                <a:ea typeface="MS PGothic" pitchFamily="34" charset="-128"/>
              </a:rPr>
              <a:t> de la </a:t>
            </a:r>
            <a:r>
              <a:rPr lang="en-US" altLang="ru-RU" dirty="0" err="1">
                <a:ea typeface="MS PGothic" pitchFamily="34" charset="-128"/>
              </a:rPr>
              <a:t>recomendación</a:t>
            </a:r>
            <a:r>
              <a:rPr lang="en-US" altLang="ru-RU" dirty="0">
                <a:ea typeface="MS PGothic" pitchFamily="34" charset="-128"/>
              </a:rPr>
              <a:t> - </a:t>
            </a:r>
            <a:r>
              <a:rPr lang="en-US" altLang="ru-RU" dirty="0" err="1">
                <a:ea typeface="MS PGothic" pitchFamily="34" charset="-128"/>
              </a:rPr>
              <a:t>Fuerte</a:t>
            </a:r>
            <a:r>
              <a:rPr lang="en-US" altLang="ru-RU" dirty="0">
                <a:ea typeface="MS PGothic" pitchFamily="34" charset="-128"/>
              </a:rPr>
              <a:t>; Calidad de las </a:t>
            </a:r>
            <a:r>
              <a:rPr lang="en-US" altLang="ru-RU" dirty="0" err="1">
                <a:ea typeface="MS PGothic" pitchFamily="34" charset="-128"/>
              </a:rPr>
              <a:t>pruebas</a:t>
            </a:r>
            <a:r>
              <a:rPr lang="en-US" altLang="ru-RU" dirty="0">
                <a:ea typeface="MS PGothic" pitchFamily="34" charset="-128"/>
              </a:rPr>
              <a:t> - Alta</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F162D68-19FF-4C20-AE01-53478C982222}" type="slidenum">
              <a:rPr lang="en-US" altLang="ru-RU">
                <a:latin typeface="Arial" charset="0"/>
              </a:rPr>
              <a:pPr/>
              <a:t>33</a:t>
            </a:fld>
            <a:endParaRPr lang="en-US" altLang="ru-RU">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b="1" dirty="0" err="1">
                <a:ea typeface="MS PGothic" pitchFamily="34" charset="-128"/>
              </a:rPr>
              <a:t>Notas</a:t>
            </a:r>
            <a:r>
              <a:rPr lang="en-US" altLang="ru-RU" b="1" dirty="0">
                <a:ea typeface="MS PGothic" pitchFamily="34" charset="-128"/>
              </a:rPr>
              <a:t> del </a:t>
            </a:r>
            <a:r>
              <a:rPr lang="en-US" altLang="ru-RU" b="1" dirty="0" err="1">
                <a:ea typeface="MS PGothic" pitchFamily="34" charset="-128"/>
              </a:rPr>
              <a:t>orador</a:t>
            </a:r>
            <a:r>
              <a:rPr lang="en-US" altLang="ru-RU" b="1" dirty="0">
                <a:ea typeface="MS PGothic" pitchFamily="34" charset="-128"/>
              </a:rPr>
              <a:t>:</a:t>
            </a:r>
          </a:p>
          <a:p>
            <a:pPr eaLnBrk="1" hangingPunct="1">
              <a:spcBef>
                <a:spcPct val="0"/>
              </a:spcBef>
            </a:pPr>
            <a:r>
              <a:rPr lang="en-US" altLang="ru-RU" dirty="0">
                <a:ea typeface="MS PGothic" pitchFamily="34" charset="-128"/>
              </a:rPr>
              <a:t>En los </a:t>
            </a:r>
            <a:r>
              <a:rPr lang="en-US" altLang="ru-RU" dirty="0" err="1">
                <a:ea typeface="MS PGothic" pitchFamily="34" charset="-128"/>
              </a:rPr>
              <a:t>lugares</a:t>
            </a:r>
            <a:r>
              <a:rPr lang="en-US" altLang="ru-RU" dirty="0">
                <a:ea typeface="MS PGothic" pitchFamily="34" charset="-128"/>
              </a:rPr>
              <a:t> </a:t>
            </a:r>
            <a:r>
              <a:rPr lang="en-US" altLang="ru-RU" dirty="0" err="1">
                <a:ea typeface="MS PGothic" pitchFamily="34" charset="-128"/>
              </a:rPr>
              <a:t>donde</a:t>
            </a:r>
            <a:r>
              <a:rPr lang="en-US" altLang="ru-RU" dirty="0">
                <a:ea typeface="MS PGothic" pitchFamily="34" charset="-128"/>
              </a:rPr>
              <a:t> no se dispone de </a:t>
            </a:r>
            <a:r>
              <a:rPr lang="en-US" altLang="ru-RU" dirty="0" err="1">
                <a:ea typeface="MS PGothic" pitchFamily="34" charset="-128"/>
              </a:rPr>
              <a:t>mifepristona</a:t>
            </a:r>
            <a:r>
              <a:rPr lang="en-US" altLang="ru-RU" dirty="0">
                <a:ea typeface="MS PGothic" pitchFamily="34" charset="-128"/>
              </a:rPr>
              <a:t>, para </a:t>
            </a:r>
            <a:r>
              <a:rPr lang="en-US" altLang="ru-RU" dirty="0" err="1">
                <a:ea typeface="MS PGothic" pitchFamily="34" charset="-128"/>
              </a:rPr>
              <a:t>embarazos</a:t>
            </a:r>
            <a:r>
              <a:rPr lang="en-US" altLang="ru-RU" dirty="0">
                <a:ea typeface="MS PGothic" pitchFamily="34" charset="-128"/>
              </a:rPr>
              <a:t> de hasta 12 </a:t>
            </a:r>
            <a:r>
              <a:rPr lang="en-US" altLang="ru-RU" dirty="0" err="1">
                <a:ea typeface="MS PGothic" pitchFamily="34" charset="-128"/>
              </a:rPr>
              <a:t>semanas</a:t>
            </a:r>
            <a:r>
              <a:rPr lang="en-US" altLang="ru-RU" dirty="0">
                <a:ea typeface="MS PGothic" pitchFamily="34" charset="-128"/>
              </a:rPr>
              <a:t>, el </a:t>
            </a:r>
            <a:r>
              <a:rPr lang="en-US" altLang="ru-RU" dirty="0" err="1">
                <a:ea typeface="MS PGothic" pitchFamily="34" charset="-128"/>
              </a:rPr>
              <a:t>régimen</a:t>
            </a:r>
            <a:r>
              <a:rPr lang="en-US" altLang="ru-RU" dirty="0">
                <a:ea typeface="MS PGothic" pitchFamily="34" charset="-128"/>
              </a:rPr>
              <a:t> </a:t>
            </a:r>
            <a:r>
              <a:rPr lang="en-US" altLang="ru-RU" dirty="0" err="1">
                <a:ea typeface="MS PGothic" pitchFamily="34" charset="-128"/>
              </a:rPr>
              <a:t>recomendado</a:t>
            </a:r>
            <a:r>
              <a:rPr lang="en-US" altLang="ru-RU" dirty="0">
                <a:ea typeface="MS PGothic" pitchFamily="34" charset="-128"/>
              </a:rPr>
              <a:t> para el </a:t>
            </a:r>
            <a:r>
              <a:rPr lang="en-US" altLang="ru-RU" dirty="0" err="1">
                <a:ea typeface="MS PGothic" pitchFamily="34" charset="-128"/>
              </a:rPr>
              <a:t>Aborto</a:t>
            </a:r>
            <a:r>
              <a:rPr lang="en-US" altLang="ru-RU" dirty="0">
                <a:ea typeface="MS PGothic" pitchFamily="34" charset="-128"/>
              </a:rPr>
              <a:t> con </a:t>
            </a:r>
            <a:r>
              <a:rPr lang="en-US" altLang="ru-RU" dirty="0" err="1">
                <a:ea typeface="MS PGothic" pitchFamily="34" charset="-128"/>
              </a:rPr>
              <a:t>medicamentos</a:t>
            </a:r>
            <a:r>
              <a:rPr lang="en-US" altLang="ru-RU" dirty="0">
                <a:ea typeface="MS PGothic" pitchFamily="34" charset="-128"/>
              </a:rPr>
              <a:t> es el misoprostol vaginal o sublingual, 800 mcg, que se </a:t>
            </a:r>
            <a:r>
              <a:rPr lang="en-US" altLang="ru-RU" dirty="0" err="1">
                <a:ea typeface="MS PGothic" pitchFamily="34" charset="-128"/>
              </a:rPr>
              <a:t>repite</a:t>
            </a:r>
            <a:r>
              <a:rPr lang="en-US" altLang="ru-RU" dirty="0">
                <a:ea typeface="MS PGothic" pitchFamily="34" charset="-128"/>
              </a:rPr>
              <a:t> en </a:t>
            </a:r>
            <a:r>
              <a:rPr lang="en-US" altLang="ru-RU" dirty="0" err="1">
                <a:ea typeface="MS PGothic" pitchFamily="34" charset="-128"/>
              </a:rPr>
              <a:t>intervalos</a:t>
            </a:r>
            <a:r>
              <a:rPr lang="en-US" altLang="ru-RU" dirty="0">
                <a:ea typeface="MS PGothic" pitchFamily="34" charset="-128"/>
              </a:rPr>
              <a:t> de 3 a 12 horas. El misoprostol sublingual se </a:t>
            </a:r>
            <a:r>
              <a:rPr lang="en-US" altLang="ru-RU" dirty="0" err="1">
                <a:ea typeface="MS PGothic" pitchFamily="34" charset="-128"/>
              </a:rPr>
              <a:t>asocia</a:t>
            </a:r>
            <a:r>
              <a:rPr lang="en-US" altLang="ru-RU" dirty="0">
                <a:ea typeface="MS PGothic" pitchFamily="34" charset="-128"/>
              </a:rPr>
              <a:t> con </a:t>
            </a:r>
            <a:r>
              <a:rPr lang="en-US" altLang="ru-RU" dirty="0" err="1">
                <a:ea typeface="MS PGothic" pitchFamily="34" charset="-128"/>
              </a:rPr>
              <a:t>mayores</a:t>
            </a:r>
            <a:r>
              <a:rPr lang="en-US" altLang="ru-RU" dirty="0">
                <a:ea typeface="MS PGothic" pitchFamily="34" charset="-128"/>
              </a:rPr>
              <a:t> </a:t>
            </a:r>
            <a:r>
              <a:rPr lang="en-US" altLang="ru-RU" dirty="0" err="1">
                <a:ea typeface="MS PGothic" pitchFamily="34" charset="-128"/>
              </a:rPr>
              <a:t>tasas</a:t>
            </a:r>
            <a:r>
              <a:rPr lang="en-US" altLang="ru-RU" dirty="0">
                <a:ea typeface="MS PGothic" pitchFamily="34" charset="-128"/>
              </a:rPr>
              <a:t> de </a:t>
            </a:r>
            <a:r>
              <a:rPr lang="en-US" altLang="ru-RU" dirty="0" err="1">
                <a:ea typeface="MS PGothic" pitchFamily="34" charset="-128"/>
              </a:rPr>
              <a:t>efectos</a:t>
            </a:r>
            <a:r>
              <a:rPr lang="en-US" altLang="ru-RU" dirty="0">
                <a:ea typeface="MS PGothic" pitchFamily="34" charset="-128"/>
              </a:rPr>
              <a:t> </a:t>
            </a:r>
            <a:r>
              <a:rPr lang="en-US" altLang="ru-RU" dirty="0" err="1">
                <a:ea typeface="MS PGothic" pitchFamily="34" charset="-128"/>
              </a:rPr>
              <a:t>secundarios</a:t>
            </a:r>
            <a:r>
              <a:rPr lang="en-US" altLang="ru-RU" dirty="0">
                <a:ea typeface="MS PGothic" pitchFamily="34" charset="-128"/>
              </a:rPr>
              <a:t> que la </a:t>
            </a:r>
            <a:r>
              <a:rPr lang="en-US" altLang="ru-RU" dirty="0" err="1">
                <a:ea typeface="MS PGothic" pitchFamily="34" charset="-128"/>
              </a:rPr>
              <a:t>administración</a:t>
            </a:r>
            <a:r>
              <a:rPr lang="en-US" altLang="ru-RU" dirty="0">
                <a:ea typeface="MS PGothic" pitchFamily="34" charset="-128"/>
              </a:rPr>
              <a:t> vaginal. </a:t>
            </a:r>
            <a:r>
              <a:rPr lang="en-US" altLang="ru-RU" dirty="0" err="1">
                <a:ea typeface="MS PGothic" pitchFamily="34" charset="-128"/>
              </a:rPr>
              <a:t>Cuando</a:t>
            </a:r>
            <a:r>
              <a:rPr lang="en-US" altLang="ru-RU" dirty="0">
                <a:ea typeface="MS PGothic" pitchFamily="34" charset="-128"/>
              </a:rPr>
              <a:t> se </a:t>
            </a:r>
            <a:r>
              <a:rPr lang="en-US" altLang="ru-RU" dirty="0" err="1">
                <a:ea typeface="MS PGothic" pitchFamily="34" charset="-128"/>
              </a:rPr>
              <a:t>usa</a:t>
            </a:r>
            <a:r>
              <a:rPr lang="en-US" altLang="ru-RU" dirty="0">
                <a:ea typeface="MS PGothic" pitchFamily="34" charset="-128"/>
              </a:rPr>
              <a:t> el misoprostol solo en </a:t>
            </a:r>
            <a:r>
              <a:rPr lang="en-US" altLang="ru-RU" dirty="0" err="1">
                <a:ea typeface="MS PGothic" pitchFamily="34" charset="-128"/>
              </a:rPr>
              <a:t>mujeres</a:t>
            </a:r>
            <a:r>
              <a:rPr lang="en-US" altLang="ru-RU" dirty="0">
                <a:ea typeface="MS PGothic" pitchFamily="34" charset="-128"/>
              </a:rPr>
              <a:t> </a:t>
            </a:r>
            <a:r>
              <a:rPr lang="en-US" altLang="ru-RU" dirty="0" err="1">
                <a:ea typeface="MS PGothic" pitchFamily="34" charset="-128"/>
              </a:rPr>
              <a:t>nulíparas</a:t>
            </a:r>
            <a:r>
              <a:rPr lang="en-US" altLang="ru-RU" dirty="0">
                <a:ea typeface="MS PGothic" pitchFamily="34" charset="-128"/>
              </a:rPr>
              <a:t>, la </a:t>
            </a:r>
            <a:r>
              <a:rPr lang="en-US" altLang="ru-RU" dirty="0" err="1">
                <a:ea typeface="MS PGothic" pitchFamily="34" charset="-128"/>
              </a:rPr>
              <a:t>administración</a:t>
            </a:r>
            <a:r>
              <a:rPr lang="en-US" altLang="ru-RU" dirty="0">
                <a:ea typeface="MS PGothic" pitchFamily="34" charset="-128"/>
              </a:rPr>
              <a:t> vaginal es </a:t>
            </a:r>
            <a:r>
              <a:rPr lang="en-US" altLang="ru-RU" dirty="0" err="1">
                <a:ea typeface="MS PGothic" pitchFamily="34" charset="-128"/>
              </a:rPr>
              <a:t>más</a:t>
            </a:r>
            <a:r>
              <a:rPr lang="en-US" altLang="ru-RU" dirty="0">
                <a:ea typeface="MS PGothic" pitchFamily="34" charset="-128"/>
              </a:rPr>
              <a:t> </a:t>
            </a:r>
            <a:r>
              <a:rPr lang="en-US" altLang="ru-RU" dirty="0" err="1">
                <a:ea typeface="MS PGothic" pitchFamily="34" charset="-128"/>
              </a:rPr>
              <a:t>efectiva</a:t>
            </a:r>
            <a:r>
              <a:rPr lang="en-US" altLang="ru-RU" dirty="0">
                <a:ea typeface="MS PGothic" pitchFamily="34" charset="-128"/>
              </a:rPr>
              <a:t> que la sublingual.</a:t>
            </a:r>
          </a:p>
          <a:p>
            <a:pPr eaLnBrk="1" hangingPunct="1">
              <a:spcBef>
                <a:spcPct val="0"/>
              </a:spcBef>
            </a:pPr>
            <a:endParaRPr lang="en-US" altLang="ru-RU" dirty="0">
              <a:ea typeface="MS PGothic" pitchFamily="34" charset="-128"/>
            </a:endParaRPr>
          </a:p>
          <a:p>
            <a:pPr eaLnBrk="1" hangingPunct="1">
              <a:spcBef>
                <a:spcPct val="0"/>
              </a:spcBef>
            </a:pPr>
            <a:r>
              <a:rPr lang="en-US" altLang="ru-RU" dirty="0">
                <a:ea typeface="MS PGothic" pitchFamily="34" charset="-128"/>
              </a:rPr>
              <a:t>El </a:t>
            </a:r>
            <a:r>
              <a:rPr lang="en-US" altLang="ru-RU" dirty="0" err="1">
                <a:ea typeface="MS PGothic" pitchFamily="34" charset="-128"/>
              </a:rPr>
              <a:t>lactato</a:t>
            </a:r>
            <a:r>
              <a:rPr lang="en-US" altLang="ru-RU" dirty="0">
                <a:ea typeface="MS PGothic" pitchFamily="34" charset="-128"/>
              </a:rPr>
              <a:t> de </a:t>
            </a:r>
            <a:r>
              <a:rPr lang="en-US" altLang="ru-RU" dirty="0" err="1">
                <a:ea typeface="MS PGothic" pitchFamily="34" charset="-128"/>
              </a:rPr>
              <a:t>etacridina</a:t>
            </a:r>
            <a:r>
              <a:rPr lang="en-US" altLang="ru-RU" dirty="0">
                <a:ea typeface="MS PGothic" pitchFamily="34" charset="-128"/>
              </a:rPr>
              <a:t> se </a:t>
            </a:r>
            <a:r>
              <a:rPr lang="en-US" altLang="ru-RU" dirty="0" err="1">
                <a:ea typeface="MS PGothic" pitchFamily="34" charset="-128"/>
              </a:rPr>
              <a:t>asocia</a:t>
            </a:r>
            <a:r>
              <a:rPr lang="en-US" altLang="ru-RU" dirty="0">
                <a:ea typeface="MS PGothic" pitchFamily="34" charset="-128"/>
              </a:rPr>
              <a:t> con un </a:t>
            </a:r>
            <a:r>
              <a:rPr lang="en-US" altLang="ru-RU" dirty="0" err="1">
                <a:ea typeface="MS PGothic" pitchFamily="34" charset="-128"/>
              </a:rPr>
              <a:t>intervalo</a:t>
            </a:r>
            <a:r>
              <a:rPr lang="en-US" altLang="ru-RU" dirty="0">
                <a:ea typeface="MS PGothic" pitchFamily="34" charset="-128"/>
              </a:rPr>
              <a:t> similar al </a:t>
            </a:r>
            <a:r>
              <a:rPr lang="en-US" altLang="ru-RU" dirty="0" err="1">
                <a:ea typeface="MS PGothic" pitchFamily="34" charset="-128"/>
              </a:rPr>
              <a:t>aborto</a:t>
            </a:r>
            <a:r>
              <a:rPr lang="en-US" altLang="ru-RU" dirty="0">
                <a:ea typeface="MS PGothic" pitchFamily="34" charset="-128"/>
              </a:rPr>
              <a:t> que los </a:t>
            </a:r>
            <a:r>
              <a:rPr lang="en-US" altLang="ru-RU" dirty="0" err="1">
                <a:ea typeface="MS PGothic" pitchFamily="34" charset="-128"/>
              </a:rPr>
              <a:t>regímenes</a:t>
            </a:r>
            <a:r>
              <a:rPr lang="en-US" altLang="ru-RU" dirty="0">
                <a:ea typeface="MS PGothic" pitchFamily="34" charset="-128"/>
              </a:rPr>
              <a:t> que </a:t>
            </a:r>
            <a:r>
              <a:rPr lang="en-US" altLang="ru-RU" dirty="0" err="1">
                <a:ea typeface="MS PGothic" pitchFamily="34" charset="-128"/>
              </a:rPr>
              <a:t>utilizan</a:t>
            </a:r>
            <a:r>
              <a:rPr lang="en-US" altLang="ru-RU" dirty="0">
                <a:ea typeface="MS PGothic" pitchFamily="34" charset="-128"/>
              </a:rPr>
              <a:t> el misoprostol solo. Sin embargo, los </a:t>
            </a:r>
            <a:r>
              <a:rPr lang="en-US" altLang="ru-RU" dirty="0" err="1">
                <a:ea typeface="MS PGothic" pitchFamily="34" charset="-128"/>
              </a:rPr>
              <a:t>estudios</a:t>
            </a:r>
            <a:r>
              <a:rPr lang="en-US" altLang="ru-RU" dirty="0">
                <a:ea typeface="MS PGothic" pitchFamily="34" charset="-128"/>
              </a:rPr>
              <a:t> no </a:t>
            </a:r>
            <a:r>
              <a:rPr lang="en-US" altLang="ru-RU" dirty="0" err="1">
                <a:ea typeface="MS PGothic" pitchFamily="34" charset="-128"/>
              </a:rPr>
              <a:t>han</a:t>
            </a:r>
            <a:r>
              <a:rPr lang="en-US" altLang="ru-RU" dirty="0">
                <a:ea typeface="MS PGothic" pitchFamily="34" charset="-128"/>
              </a:rPr>
              <a:t> </a:t>
            </a:r>
            <a:r>
              <a:rPr lang="en-US" altLang="ru-RU" dirty="0" err="1">
                <a:ea typeface="MS PGothic" pitchFamily="34" charset="-128"/>
              </a:rPr>
              <a:t>comparado</a:t>
            </a:r>
            <a:r>
              <a:rPr lang="en-US" altLang="ru-RU" dirty="0">
                <a:ea typeface="MS PGothic" pitchFamily="34" charset="-128"/>
              </a:rPr>
              <a:t> la </a:t>
            </a:r>
            <a:r>
              <a:rPr lang="en-US" altLang="ru-RU" dirty="0" err="1">
                <a:ea typeface="MS PGothic" pitchFamily="34" charset="-128"/>
              </a:rPr>
              <a:t>seguridad</a:t>
            </a:r>
            <a:r>
              <a:rPr lang="en-US" altLang="ru-RU" dirty="0">
                <a:ea typeface="MS PGothic" pitchFamily="34" charset="-128"/>
              </a:rPr>
              <a:t> o </a:t>
            </a:r>
            <a:r>
              <a:rPr lang="en-US" altLang="ru-RU" dirty="0" err="1">
                <a:ea typeface="MS PGothic" pitchFamily="34" charset="-128"/>
              </a:rPr>
              <a:t>eficacia</a:t>
            </a:r>
            <a:r>
              <a:rPr lang="en-US" altLang="ru-RU" dirty="0">
                <a:ea typeface="MS PGothic" pitchFamily="34" charset="-128"/>
              </a:rPr>
              <a:t> de </a:t>
            </a:r>
            <a:r>
              <a:rPr lang="en-US" altLang="ru-RU" dirty="0" err="1">
                <a:ea typeface="MS PGothic" pitchFamily="34" charset="-128"/>
              </a:rPr>
              <a:t>su</a:t>
            </a:r>
            <a:r>
              <a:rPr lang="en-US" altLang="ru-RU" dirty="0">
                <a:ea typeface="MS PGothic" pitchFamily="34" charset="-128"/>
              </a:rPr>
              <a:t> </a:t>
            </a:r>
            <a:r>
              <a:rPr lang="en-US" altLang="ru-RU" dirty="0" err="1">
                <a:ea typeface="MS PGothic" pitchFamily="34" charset="-128"/>
              </a:rPr>
              <a:t>uso</a:t>
            </a:r>
            <a:r>
              <a:rPr lang="en-US" altLang="ru-RU" dirty="0">
                <a:ea typeface="MS PGothic" pitchFamily="34" charset="-128"/>
              </a:rPr>
              <a:t> con la del </a:t>
            </a:r>
            <a:r>
              <a:rPr lang="en-US" altLang="ru-RU" dirty="0" err="1">
                <a:ea typeface="MS PGothic" pitchFamily="34" charset="-128"/>
              </a:rPr>
              <a:t>régimen</a:t>
            </a:r>
            <a:r>
              <a:rPr lang="en-US" altLang="ru-RU" dirty="0">
                <a:ea typeface="MS PGothic" pitchFamily="34" charset="-128"/>
              </a:rPr>
              <a:t> </a:t>
            </a:r>
            <a:r>
              <a:rPr lang="en-US" altLang="ru-RU" dirty="0" err="1">
                <a:ea typeface="MS PGothic" pitchFamily="34" charset="-128"/>
              </a:rPr>
              <a:t>combinado</a:t>
            </a:r>
            <a:r>
              <a:rPr lang="en-US" altLang="ru-RU" dirty="0">
                <a:ea typeface="MS PGothic" pitchFamily="34" charset="-128"/>
              </a:rPr>
              <a:t> de </a:t>
            </a:r>
            <a:r>
              <a:rPr lang="en-US" altLang="ru-RU" dirty="0" err="1">
                <a:ea typeface="MS PGothic" pitchFamily="34" charset="-128"/>
              </a:rPr>
              <a:t>mifepristona</a:t>
            </a:r>
            <a:r>
              <a:rPr lang="en-US" altLang="ru-RU" dirty="0">
                <a:ea typeface="MS PGothic" pitchFamily="34" charset="-128"/>
              </a:rPr>
              <a:t> y misoprostol.</a:t>
            </a:r>
          </a:p>
          <a:p>
            <a:pPr eaLnBrk="1" hangingPunct="1">
              <a:spcBef>
                <a:spcPct val="0"/>
              </a:spcBef>
            </a:pPr>
            <a:endParaRPr lang="en-US" altLang="ru-RU" dirty="0">
              <a:ea typeface="MS PGothic" pitchFamily="34" charset="-128"/>
            </a:endParaRPr>
          </a:p>
          <a:p>
            <a:pPr eaLnBrk="1" hangingPunct="1">
              <a:spcBef>
                <a:spcPct val="0"/>
              </a:spcBef>
            </a:pPr>
            <a:r>
              <a:rPr lang="en-US" altLang="ru-RU" dirty="0">
                <a:ea typeface="MS PGothic" pitchFamily="34" charset="-128"/>
              </a:rPr>
              <a:t>(La </a:t>
            </a:r>
            <a:r>
              <a:rPr lang="en-US" altLang="ru-RU" dirty="0" err="1">
                <a:ea typeface="MS PGothic" pitchFamily="34" charset="-128"/>
              </a:rPr>
              <a:t>fuerza</a:t>
            </a:r>
            <a:r>
              <a:rPr lang="en-US" altLang="ru-RU" dirty="0">
                <a:ea typeface="MS PGothic" pitchFamily="34" charset="-128"/>
              </a:rPr>
              <a:t> de la </a:t>
            </a:r>
            <a:r>
              <a:rPr lang="en-US" altLang="ru-RU" dirty="0" err="1">
                <a:ea typeface="MS PGothic" pitchFamily="34" charset="-128"/>
              </a:rPr>
              <a:t>recomendación</a:t>
            </a:r>
            <a:r>
              <a:rPr lang="en-US" altLang="ru-RU" dirty="0">
                <a:ea typeface="MS PGothic" pitchFamily="34" charset="-128"/>
              </a:rPr>
              <a:t> para </a:t>
            </a:r>
            <a:r>
              <a:rPr lang="en-US" altLang="ru-RU" dirty="0" err="1">
                <a:ea typeface="MS PGothic" pitchFamily="34" charset="-128"/>
              </a:rPr>
              <a:t>gestaciones</a:t>
            </a:r>
            <a:r>
              <a:rPr lang="en-US" altLang="ru-RU" dirty="0">
                <a:ea typeface="MS PGothic" pitchFamily="34" charset="-128"/>
              </a:rPr>
              <a:t> de hasta 12 </a:t>
            </a:r>
            <a:r>
              <a:rPr lang="en-US" altLang="ru-RU" dirty="0" err="1">
                <a:ea typeface="MS PGothic" pitchFamily="34" charset="-128"/>
              </a:rPr>
              <a:t>semanas</a:t>
            </a:r>
            <a:r>
              <a:rPr lang="en-US" altLang="ru-RU" dirty="0">
                <a:ea typeface="MS PGothic" pitchFamily="34" charset="-128"/>
              </a:rPr>
              <a:t> es </a:t>
            </a:r>
            <a:r>
              <a:rPr lang="en-US" altLang="ru-RU" dirty="0" err="1">
                <a:ea typeface="MS PGothic" pitchFamily="34" charset="-128"/>
              </a:rPr>
              <a:t>fuerte</a:t>
            </a:r>
            <a:r>
              <a:rPr lang="en-US" altLang="ru-RU" dirty="0">
                <a:ea typeface="MS PGothic" pitchFamily="34" charset="-128"/>
              </a:rPr>
              <a:t>. La </a:t>
            </a:r>
            <a:r>
              <a:rPr lang="en-US" altLang="ru-RU" dirty="0" err="1">
                <a:ea typeface="MS PGothic" pitchFamily="34" charset="-128"/>
              </a:rPr>
              <a:t>calidad</a:t>
            </a:r>
            <a:r>
              <a:rPr lang="en-US" altLang="ru-RU" dirty="0">
                <a:ea typeface="MS PGothic" pitchFamily="34" charset="-128"/>
              </a:rPr>
              <a:t> de las </a:t>
            </a:r>
            <a:r>
              <a:rPr lang="en-US" altLang="ru-RU" dirty="0" err="1">
                <a:ea typeface="MS PGothic" pitchFamily="34" charset="-128"/>
              </a:rPr>
              <a:t>pruebas</a:t>
            </a:r>
            <a:r>
              <a:rPr lang="en-US" altLang="ru-RU" dirty="0">
                <a:ea typeface="MS PGothic" pitchFamily="34" charset="-128"/>
              </a:rPr>
              <a:t> que la </a:t>
            </a:r>
            <a:r>
              <a:rPr lang="en-US" altLang="ru-RU" dirty="0" err="1">
                <a:ea typeface="MS PGothic" pitchFamily="34" charset="-128"/>
              </a:rPr>
              <a:t>respaldan</a:t>
            </a:r>
            <a:r>
              <a:rPr lang="en-US" altLang="ru-RU" dirty="0">
                <a:ea typeface="MS PGothic" pitchFamily="34" charset="-128"/>
              </a:rPr>
              <a:t> es </a:t>
            </a:r>
            <a:r>
              <a:rPr lang="en-US" altLang="ru-RU" dirty="0" err="1">
                <a:ea typeface="MS PGothic" pitchFamily="34" charset="-128"/>
              </a:rPr>
              <a:t>alta</a:t>
            </a:r>
            <a:r>
              <a:rPr lang="en-US" altLang="ru-RU" dirty="0">
                <a:ea typeface="MS PGothic" pitchFamily="34" charset="-128"/>
              </a:rPr>
              <a:t>).</a:t>
            </a:r>
          </a:p>
          <a:p>
            <a:pPr eaLnBrk="1" hangingPunct="1">
              <a:spcBef>
                <a:spcPct val="0"/>
              </a:spcBef>
            </a:pPr>
            <a:endParaRPr lang="en-US" altLang="ru-RU" dirty="0">
              <a:ea typeface="MS PGothic" pitchFamily="34" charset="-128"/>
            </a:endParaRPr>
          </a:p>
          <a:p>
            <a:pPr eaLnBrk="1" hangingPunct="1">
              <a:spcBef>
                <a:spcPct val="0"/>
              </a:spcBef>
            </a:pPr>
            <a:r>
              <a:rPr lang="en-US" altLang="ru-RU" dirty="0" err="1">
                <a:ea typeface="MS PGothic" pitchFamily="34" charset="-128"/>
              </a:rPr>
              <a:t>Recomendación</a:t>
            </a:r>
            <a:r>
              <a:rPr lang="en-US" altLang="ru-RU" dirty="0">
                <a:ea typeface="MS PGothic" pitchFamily="34" charset="-128"/>
              </a:rPr>
              <a:t> 4: </a:t>
            </a:r>
            <a:r>
              <a:rPr lang="en-US" altLang="ru-RU" dirty="0" err="1">
                <a:ea typeface="MS PGothic" pitchFamily="34" charset="-128"/>
              </a:rPr>
              <a:t>Fuerza</a:t>
            </a:r>
            <a:r>
              <a:rPr lang="en-US" altLang="ru-RU" dirty="0">
                <a:ea typeface="MS PGothic" pitchFamily="34" charset="-128"/>
              </a:rPr>
              <a:t> de la </a:t>
            </a:r>
            <a:r>
              <a:rPr lang="en-US" altLang="ru-RU" dirty="0" err="1">
                <a:ea typeface="MS PGothic" pitchFamily="34" charset="-128"/>
              </a:rPr>
              <a:t>recomendación</a:t>
            </a:r>
            <a:r>
              <a:rPr lang="en-US" altLang="ru-RU" dirty="0">
                <a:ea typeface="MS PGothic" pitchFamily="34" charset="-128"/>
              </a:rPr>
              <a:t> - </a:t>
            </a:r>
            <a:r>
              <a:rPr lang="en-US" altLang="ru-RU" dirty="0" err="1">
                <a:ea typeface="MS PGothic" pitchFamily="34" charset="-128"/>
              </a:rPr>
              <a:t>Fuerte</a:t>
            </a:r>
            <a:r>
              <a:rPr lang="en-US" altLang="ru-RU" dirty="0">
                <a:ea typeface="MS PGothic" pitchFamily="34" charset="-128"/>
              </a:rPr>
              <a:t>; Calidad de las </a:t>
            </a:r>
            <a:r>
              <a:rPr lang="en-US" altLang="ru-RU" dirty="0" err="1">
                <a:ea typeface="MS PGothic" pitchFamily="34" charset="-128"/>
              </a:rPr>
              <a:t>pruebas</a:t>
            </a:r>
            <a:r>
              <a:rPr lang="en-US" altLang="ru-RU" dirty="0">
                <a:ea typeface="MS PGothic" pitchFamily="34" charset="-128"/>
              </a:rPr>
              <a:t> - Alta</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B500E8B-5EB9-4511-B668-39F65A3096A9}" type="slidenum">
              <a:rPr lang="en-US" altLang="ru-RU">
                <a:latin typeface="Arial" charset="0"/>
              </a:rPr>
              <a:pPr/>
              <a:t>34</a:t>
            </a:fld>
            <a:endParaRPr lang="en-US" altLang="ru-RU">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El </a:t>
            </a:r>
            <a:r>
              <a:rPr lang="en-US" altLang="en-US" dirty="0" err="1"/>
              <a:t>servicio</a:t>
            </a:r>
            <a:r>
              <a:rPr lang="en-US" altLang="en-US" dirty="0"/>
              <a:t> </a:t>
            </a:r>
            <a:r>
              <a:rPr lang="en-US" altLang="en-US" dirty="0" err="1"/>
              <a:t>fue</a:t>
            </a:r>
            <a:r>
              <a:rPr lang="en-US" altLang="en-US" dirty="0"/>
              <a:t> </a:t>
            </a:r>
            <a:r>
              <a:rPr lang="en-US" altLang="en-US" dirty="0" err="1"/>
              <a:t>lanzado</a:t>
            </a:r>
            <a:r>
              <a:rPr lang="en-US" altLang="en-US" dirty="0"/>
              <a:t> el 16 de </a:t>
            </a:r>
            <a:r>
              <a:rPr lang="en-US" altLang="en-US" dirty="0" err="1"/>
              <a:t>marzo</a:t>
            </a:r>
            <a:r>
              <a:rPr lang="en-US" altLang="en-US" dirty="0"/>
              <a:t>, al </a:t>
            </a:r>
            <a:r>
              <a:rPr lang="en-US" altLang="en-US" dirty="0" err="1"/>
              <a:t>inicio</a:t>
            </a:r>
            <a:r>
              <a:rPr lang="en-US" altLang="en-US" dirty="0"/>
              <a:t> de la </a:t>
            </a:r>
            <a:r>
              <a:rPr lang="en-US" altLang="en-US" dirty="0" err="1"/>
              <a:t>Cuarentena</a:t>
            </a:r>
            <a:r>
              <a:rPr lang="en-US" altLang="en-US" dirty="0"/>
              <a:t>, </a:t>
            </a:r>
            <a:r>
              <a:rPr lang="en-US" altLang="en-US" dirty="0" err="1"/>
              <a:t>pero</a:t>
            </a:r>
            <a:r>
              <a:rPr lang="en-US" altLang="en-US" dirty="0"/>
              <a:t> </a:t>
            </a:r>
            <a:r>
              <a:rPr lang="en-US" altLang="en-US" dirty="0" err="1"/>
              <a:t>fue</a:t>
            </a:r>
            <a:r>
              <a:rPr lang="en-US" altLang="en-US" dirty="0"/>
              <a:t> </a:t>
            </a:r>
            <a:r>
              <a:rPr lang="en-US" altLang="en-US" dirty="0" err="1"/>
              <a:t>iniciado</a:t>
            </a:r>
            <a:r>
              <a:rPr lang="en-US" altLang="en-US" dirty="0"/>
              <a:t> y </a:t>
            </a:r>
            <a:r>
              <a:rPr lang="en-US" altLang="en-US" dirty="0" err="1"/>
              <a:t>planeado</a:t>
            </a:r>
            <a:r>
              <a:rPr lang="en-US" altLang="en-US" dirty="0"/>
              <a:t> la </a:t>
            </a:r>
            <a:r>
              <a:rPr lang="en-US" altLang="en-US" dirty="0" err="1"/>
              <a:t>mientras</a:t>
            </a:r>
            <a:r>
              <a:rPr lang="en-US" altLang="en-US" dirty="0"/>
              <a:t>...</a:t>
            </a:r>
          </a:p>
          <a:p>
            <a:r>
              <a:rPr lang="en-US" altLang="en-US" dirty="0"/>
              <a:t>Por lo tanto, </a:t>
            </a:r>
            <a:r>
              <a:rPr lang="en-US" altLang="en-US" dirty="0" err="1"/>
              <a:t>proporcionamos</a:t>
            </a:r>
            <a:r>
              <a:rPr lang="en-US" altLang="en-US" dirty="0"/>
              <a:t> </a:t>
            </a:r>
            <a:r>
              <a:rPr lang="en-US" altLang="en-US" dirty="0" err="1"/>
              <a:t>acceso</a:t>
            </a:r>
            <a:r>
              <a:rPr lang="en-US" altLang="en-US" dirty="0"/>
              <a:t> a un </a:t>
            </a:r>
            <a:r>
              <a:rPr lang="en-US" altLang="en-US" dirty="0" err="1"/>
              <a:t>Aborto</a:t>
            </a:r>
            <a:r>
              <a:rPr lang="en-US" altLang="en-US" dirty="0"/>
              <a:t> con </a:t>
            </a:r>
            <a:r>
              <a:rPr lang="en-US" altLang="en-US" dirty="0" err="1"/>
              <a:t>medicamentos</a:t>
            </a:r>
            <a:r>
              <a:rPr lang="en-US" altLang="en-US" dirty="0"/>
              <a:t> </a:t>
            </a:r>
            <a:r>
              <a:rPr lang="en-US" altLang="en-US" dirty="0" err="1"/>
              <a:t>seguro</a:t>
            </a:r>
            <a:r>
              <a:rPr lang="en-US" altLang="en-US" dirty="0"/>
              <a:t> en </a:t>
            </a:r>
            <a:r>
              <a:rPr lang="en-US" altLang="en-US" dirty="0" err="1"/>
              <a:t>esta</a:t>
            </a:r>
            <a:r>
              <a:rPr lang="en-US" altLang="en-US" dirty="0"/>
              <a:t> </a:t>
            </a:r>
            <a:r>
              <a:rPr lang="en-US" altLang="en-US" dirty="0" err="1"/>
              <a:t>difícil</a:t>
            </a:r>
            <a:r>
              <a:rPr lang="en-US" altLang="en-US" dirty="0"/>
              <a:t> </a:t>
            </a:r>
            <a:r>
              <a:rPr lang="en-US" altLang="en-US" dirty="0" err="1"/>
              <a:t>situación</a:t>
            </a:r>
            <a:r>
              <a:rPr lang="en-US" altLang="en-US" dirty="0"/>
              <a:t> para </a:t>
            </a:r>
            <a:r>
              <a:rPr lang="en-US" altLang="en-US" dirty="0" err="1"/>
              <a:t>ellos</a:t>
            </a:r>
            <a:r>
              <a:rPr lang="en-US" altLang="en-US" dirty="0"/>
              <a:t>, </a:t>
            </a:r>
            <a:r>
              <a:rPr lang="en-US" altLang="en-US" dirty="0" err="1"/>
              <a:t>cuando</a:t>
            </a:r>
            <a:r>
              <a:rPr lang="en-US" altLang="en-US" dirty="0"/>
              <a:t> no </a:t>
            </a:r>
            <a:r>
              <a:rPr lang="en-US" altLang="en-US" dirty="0" err="1"/>
              <a:t>pueden</a:t>
            </a:r>
            <a:r>
              <a:rPr lang="en-US" altLang="en-US" dirty="0"/>
              <a:t> </a:t>
            </a:r>
            <a:r>
              <a:rPr lang="en-US" altLang="en-US" dirty="0" err="1"/>
              <a:t>viajar</a:t>
            </a:r>
            <a:r>
              <a:rPr lang="en-US" altLang="en-US" dirty="0"/>
              <a:t> y </a:t>
            </a:r>
            <a:r>
              <a:rPr lang="en-US" altLang="en-US" dirty="0" err="1"/>
              <a:t>todas</a:t>
            </a:r>
            <a:r>
              <a:rPr lang="en-US" altLang="en-US" dirty="0"/>
              <a:t> las </a:t>
            </a:r>
            <a:r>
              <a:rPr lang="en-US" altLang="en-US" dirty="0" err="1"/>
              <a:t>clínicas</a:t>
            </a:r>
            <a:r>
              <a:rPr lang="en-US" altLang="en-US" dirty="0"/>
              <a:t> </a:t>
            </a:r>
            <a:r>
              <a:rPr lang="en-US" altLang="en-US" dirty="0" err="1"/>
              <a:t>han</a:t>
            </a:r>
            <a:r>
              <a:rPr lang="en-US" altLang="en-US" dirty="0"/>
              <a:t> </a:t>
            </a:r>
            <a:r>
              <a:rPr lang="en-US" altLang="en-US" dirty="0" err="1"/>
              <a:t>sido</a:t>
            </a:r>
            <a:r>
              <a:rPr lang="en-US" altLang="en-US" dirty="0"/>
              <a:t> </a:t>
            </a:r>
            <a:r>
              <a:rPr lang="en-US" altLang="en-US" dirty="0" err="1"/>
              <a:t>derribadas</a:t>
            </a:r>
            <a:r>
              <a:rPr lang="en-US" altLang="en-US" dirty="0"/>
              <a:t>. </a:t>
            </a:r>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DEF0D0C2-46BB-4C2A-9CCD-BB0F3E3C645D}" type="slidenum">
              <a:rPr lang="ru-RU" altLang="ru-RU" smtClean="0">
                <a:solidFill>
                  <a:prstClr val="black"/>
                </a:solidFill>
                <a:cs typeface="+mn-cs"/>
              </a:rPr>
              <a:pPr>
                <a:defRPr/>
              </a:pPr>
              <a:t>53</a:t>
            </a:fld>
            <a:endParaRPr lang="ru-RU" altLang="ru-RU">
              <a:solidFill>
                <a:prstClr val="black"/>
              </a:solidFill>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497E35F-EE67-444A-BB99-8F401C511911}" type="slidenum">
              <a:rPr lang="ru-RU" altLang="ru-RU">
                <a:latin typeface="Arial" charset="0"/>
              </a:rPr>
              <a:pPr/>
              <a:t>17</a:t>
            </a:fld>
            <a:endParaRPr lang="ru-RU" altLang="ru-RU">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14400" y="4343400"/>
            <a:ext cx="5029200" cy="26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15" tIns="44307" rIns="88615" bIns="44307" numCol="1" anchor="t" anchorCtr="0" compatLnSpc="1">
            <a:prstTxWarp prst="textNoShape">
              <a:avLst/>
            </a:prstTxWarp>
            <a:normAutofit lnSpcReduction="10000"/>
          </a:bodyPr>
          <a:lstStyle/>
          <a:p>
            <a:pPr eaLnBrk="1" hangingPunct="1">
              <a:spcBef>
                <a:spcPct val="0"/>
              </a:spcBef>
            </a:pPr>
            <a:endParaRPr lang="en-US" altLang="ru-RU">
              <a:latin typeface="Arial" charset="0"/>
            </a:endParaRPr>
          </a:p>
        </p:txBody>
      </p:sp>
    </p:spTree>
    <p:extLst>
      <p:ext uri="{BB962C8B-B14F-4D97-AF65-F5344CB8AC3E}">
        <p14:creationId xmlns:p14="http://schemas.microsoft.com/office/powerpoint/2010/main" val="251879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4CA2434-40DF-4011-9C5B-3D65C973CEA1}" type="slidenum">
              <a:rPr lang="ru-RU" altLang="ru-RU">
                <a:latin typeface="Arial" charset="0"/>
              </a:rPr>
              <a:pPr/>
              <a:t>22</a:t>
            </a:fld>
            <a:endParaRPr lang="ru-RU" altLang="ru-RU">
              <a:latin typeface="Arial" charset="0"/>
            </a:endParaRPr>
          </a:p>
        </p:txBody>
      </p:sp>
      <p:sp>
        <p:nvSpPr>
          <p:cNvPr id="48131"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90600" y="4344988"/>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27" tIns="45114" rIns="90227" bIns="45114" numCol="1" anchor="t" anchorCtr="0" compatLnSpc="1">
            <a:prstTxWarp prst="textNoShape">
              <a:avLst/>
            </a:prstTxWarp>
          </a:bodyPr>
          <a:lstStyle/>
          <a:p>
            <a:pPr eaLnBrk="1" hangingPunct="1">
              <a:spcBef>
                <a:spcPct val="0"/>
              </a:spcBef>
            </a:pPr>
            <a:endParaRPr lang="en-US" altLang="ru-RU">
              <a:latin typeface="Arial" charset="0"/>
            </a:endParaRPr>
          </a:p>
          <a:p>
            <a:pPr eaLnBrk="1" hangingPunct="1">
              <a:spcBef>
                <a:spcPct val="0"/>
              </a:spcBef>
            </a:pPr>
            <a:endParaRPr lang="en-US" altLang="ru-RU">
              <a:latin typeface="Arial" charset="0"/>
            </a:endParaRPr>
          </a:p>
          <a:p>
            <a:pPr eaLnBrk="1" hangingPunct="1">
              <a:spcBef>
                <a:spcPct val="0"/>
              </a:spcBef>
            </a:pPr>
            <a:endParaRPr lang="en-US" altLang="ru-RU">
              <a:latin typeface="Arial" charset="0"/>
            </a:endParaRPr>
          </a:p>
        </p:txBody>
      </p:sp>
    </p:spTree>
    <p:extLst>
      <p:ext uri="{BB962C8B-B14F-4D97-AF65-F5344CB8AC3E}">
        <p14:creationId xmlns:p14="http://schemas.microsoft.com/office/powerpoint/2010/main" val="261301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9C7B89D-96F8-43EA-A087-4E42980BE1BC}" type="slidenum">
              <a:rPr lang="ru-RU" altLang="ru-RU">
                <a:latin typeface="Arial" charset="0"/>
              </a:rPr>
              <a:pPr/>
              <a:t>23</a:t>
            </a:fld>
            <a:endParaRPr lang="ru-RU" altLang="ru-RU">
              <a:latin typeface="Arial" charset="0"/>
            </a:endParaRPr>
          </a:p>
        </p:txBody>
      </p:sp>
      <p:sp>
        <p:nvSpPr>
          <p:cNvPr id="49155" name="Rectangle 2"/>
          <p:cNvSpPr>
            <a:spLocks noGrp="1" noRot="1" noChangeAspect="1" noChangeArrowheads="1" noTextEdit="1"/>
          </p:cNvSpPr>
          <p:nvPr>
            <p:ph type="sldImg"/>
          </p:nvPr>
        </p:nvSpPr>
        <p:spPr bwMode="auto">
          <a:xfrm>
            <a:off x="1146175"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85838"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56" tIns="44778" rIns="89556" bIns="44778" numCol="1" anchor="t" anchorCtr="0" compatLnSpc="1">
            <a:prstTxWarp prst="textNoShape">
              <a:avLst/>
            </a:prstTxWarp>
            <a:normAutofit lnSpcReduction="10000"/>
          </a:bodyPr>
          <a:lstStyle/>
          <a:p>
            <a:pPr eaLnBrk="1" hangingPunct="1">
              <a:spcBef>
                <a:spcPct val="0"/>
              </a:spcBef>
            </a:pPr>
            <a:r>
              <a:rPr lang="en-US" altLang="ru-RU" sz="1400">
                <a:latin typeface="Arial" charset="0"/>
              </a:rPr>
              <a:t>Este gráfico de un estudio de Zieman y colegas1 compara la farmacocinética de dosis de 400-µg de misoprostol oral y vaginal.</a:t>
            </a:r>
          </a:p>
          <a:p>
            <a:pPr eaLnBrk="1" hangingPunct="1">
              <a:spcBef>
                <a:spcPct val="0"/>
              </a:spcBef>
            </a:pPr>
            <a:endParaRPr lang="en-US" altLang="ru-RU" sz="1400">
              <a:latin typeface="Arial" charset="0"/>
            </a:endParaRPr>
          </a:p>
          <a:p>
            <a:pPr eaLnBrk="1" hangingPunct="1">
              <a:spcBef>
                <a:spcPct val="0"/>
              </a:spcBef>
            </a:pPr>
            <a:r>
              <a:rPr lang="en-US" altLang="ru-RU" sz="1400">
                <a:latin typeface="Arial" charset="0"/>
              </a:rPr>
              <a:t>Después de la dosificación oral, los niveles de plasma alcanzan su punto máximo a los 30 minutos y bajan bruscamente en 2 horas. En cambio, tras la administración vaginal, los niveles plasmáticos alcanzan su punto máximo más tarde (a los 80 minutos aproximadamente) y permanecen relativamente altos durante 4 horas. Los niveles máximos más altos con la dosis oral pueden explicar una mayor tasa de efectos secundarios gastrointestinales, mientras que los niveles plasmáticos más sostenidos después de la administración vaginal tienen un impacto positivo en la eficacia.</a:t>
            </a:r>
          </a:p>
          <a:p>
            <a:pPr eaLnBrk="1" hangingPunct="1">
              <a:spcBef>
                <a:spcPct val="0"/>
              </a:spcBef>
            </a:pPr>
            <a:endParaRPr lang="en-US" altLang="ru-RU" sz="1400">
              <a:latin typeface="Arial" charset="0"/>
            </a:endParaRPr>
          </a:p>
          <a:p>
            <a:pPr eaLnBrk="1" hangingPunct="1">
              <a:spcBef>
                <a:spcPct val="0"/>
              </a:spcBef>
            </a:pPr>
            <a:r>
              <a:rPr lang="en-US" altLang="ru-RU" sz="1400">
                <a:latin typeface="Arial" charset="0"/>
              </a:rPr>
              <a:t>Ref:</a:t>
            </a:r>
          </a:p>
          <a:p>
            <a:pPr eaLnBrk="1" hangingPunct="1">
              <a:spcBef>
                <a:spcPct val="0"/>
              </a:spcBef>
            </a:pPr>
            <a:r>
              <a:rPr lang="en-US" altLang="ru-RU" sz="1400" baseline="30000">
                <a:latin typeface="Arial" charset="0"/>
              </a:rPr>
              <a:t>1</a:t>
            </a:r>
            <a:r>
              <a:rPr lang="en-US" altLang="ru-RU" sz="1400">
                <a:latin typeface="Arial" charset="0"/>
              </a:rPr>
              <a:t> Zieman M, Fong SK, Benowitz NL, Bankster D, Darney PD. Cinética de absorción del misoprostol con administración oral y vaginal. </a:t>
            </a:r>
            <a:r>
              <a:rPr lang="en-US" altLang="ru-RU" sz="1400" i="1">
                <a:latin typeface="Arial" charset="0"/>
              </a:rPr>
              <a:t>Obstet Gynecol</a:t>
            </a:r>
            <a:r>
              <a:rPr lang="en-US" altLang="ru-RU" sz="1400">
                <a:latin typeface="Arial" charset="0"/>
              </a:rPr>
              <a:t> 1997;90:88-92.</a:t>
            </a:r>
          </a:p>
        </p:txBody>
      </p:sp>
    </p:spTree>
    <p:extLst>
      <p:ext uri="{BB962C8B-B14F-4D97-AF65-F5344CB8AC3E}">
        <p14:creationId xmlns:p14="http://schemas.microsoft.com/office/powerpoint/2010/main" val="164949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itchFamily="34" charset="0"/>
                <a:cs typeface="Arial" charset="0"/>
              </a:defRPr>
            </a:lvl1pPr>
            <a:lvl2pPr marL="742950" indent="-285750" defTabSz="931863">
              <a:defRPr>
                <a:solidFill>
                  <a:schemeClr val="tx1"/>
                </a:solidFill>
                <a:latin typeface="Calibri" pitchFamily="34" charset="0"/>
                <a:cs typeface="Arial" charset="0"/>
              </a:defRPr>
            </a:lvl2pPr>
            <a:lvl3pPr marL="1143000" indent="-228600" defTabSz="931863">
              <a:defRPr>
                <a:solidFill>
                  <a:schemeClr val="tx1"/>
                </a:solidFill>
                <a:latin typeface="Calibri" pitchFamily="34" charset="0"/>
                <a:cs typeface="Arial" charset="0"/>
              </a:defRPr>
            </a:lvl3pPr>
            <a:lvl4pPr marL="1600200" indent="-228600" defTabSz="931863">
              <a:defRPr>
                <a:solidFill>
                  <a:schemeClr val="tx1"/>
                </a:solidFill>
                <a:latin typeface="Calibri" pitchFamily="34" charset="0"/>
                <a:cs typeface="Arial" charset="0"/>
              </a:defRPr>
            </a:lvl4pPr>
            <a:lvl5pPr marL="2057400" indent="-228600" defTabSz="931863">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fld id="{E6DDC25F-04A8-4A98-A937-17A0CC1C0827}" type="slidenum">
              <a:rPr lang="en-US" altLang="ru-RU">
                <a:latin typeface="Times" charset="0"/>
              </a:rPr>
              <a:pPr/>
              <a:t>25</a:t>
            </a:fld>
            <a:endParaRPr lang="en-US" altLang="ru-RU">
              <a:latin typeface="Times" charset="0"/>
            </a:endParaRPr>
          </a:p>
        </p:txBody>
      </p:sp>
      <p:sp>
        <p:nvSpPr>
          <p:cNvPr id="501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80" name="Rectangle 3"/>
          <p:cNvSpPr>
            <a:spLocks noGrp="1" noChangeArrowheads="1"/>
          </p:cNvSpPr>
          <p:nvPr>
            <p:ph type="body" idx="1"/>
          </p:nvPr>
        </p:nvSpPr>
        <p:spPr bwMode="auto">
          <a:xfrm>
            <a:off x="935038" y="4416425"/>
            <a:ext cx="5140325" cy="266700"/>
          </a:xfrm>
          <a:solidFill>
            <a:srgbClr val="FFFFFF"/>
          </a:solidFill>
          <a:ln>
            <a:solidFill>
              <a:srgbClr val="000000"/>
            </a:solidFill>
            <a:miter lim="800000"/>
            <a:headEnd/>
            <a:tailEnd/>
          </a:ln>
        </p:spPr>
        <p:txBody>
          <a:bodyPr wrap="square" lIns="90299" tIns="45149" rIns="90299" bIns="45149" numCol="1" anchor="t" anchorCtr="0" compatLnSpc="1">
            <a:prstTxWarp prst="textNoShape">
              <a:avLst/>
            </a:prstTxWarp>
            <a:normAutofit fontScale="55000" lnSpcReduction="20000"/>
          </a:bodyPr>
          <a:lstStyle/>
          <a:p>
            <a:pPr eaLnBrk="1" hangingPunct="1">
              <a:spcBef>
                <a:spcPct val="0"/>
              </a:spcBef>
            </a:pPr>
            <a:endParaRPr lang="fr-FR" altLang="ru-RU" sz="240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F09898D-6011-47FB-9782-953409B7B48F}" type="slidenum">
              <a:rPr lang="fr-FR" altLang="ru-RU"/>
              <a:pPr/>
              <a:t>29</a:t>
            </a:fld>
            <a:endParaRPr lang="fr-FR" altLang="ru-RU"/>
          </a:p>
        </p:txBody>
      </p:sp>
      <p:sp>
        <p:nvSpPr>
          <p:cNvPr id="51203" name="Rectangle 2"/>
          <p:cNvSpPr>
            <a:spLocks noGrp="1" noRot="1" noChangeAspect="1" noChangeArrowheads="1" noTextEdit="1"/>
          </p:cNvSpPr>
          <p:nvPr>
            <p:ph type="sldImg"/>
          </p:nvPr>
        </p:nvSpPr>
        <p:spPr bwMode="auto">
          <a:xfrm>
            <a:off x="1155700" y="692150"/>
            <a:ext cx="4554538" cy="3416300"/>
          </a:xfrm>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xfrm>
            <a:off x="914400" y="4341813"/>
            <a:ext cx="5029200" cy="4116387"/>
          </a:xfrm>
          <a:solidFill>
            <a:srgbClr val="FFFFFF"/>
          </a:solidFill>
          <a:ln>
            <a:solidFill>
              <a:srgbClr val="000000"/>
            </a:solidFill>
            <a:miter lim="800000"/>
            <a:headEnd/>
            <a:tailEnd/>
          </a:ln>
        </p:spPr>
        <p:txBody>
          <a:bodyPr wrap="square" lIns="89663" tIns="44832" rIns="89663" bIns="44832" numCol="1" anchor="t" anchorCtr="0" compatLnSpc="1">
            <a:prstTxWarp prst="textNoShape">
              <a:avLst/>
            </a:prstTxWarp>
          </a:bodyPr>
          <a:lstStyle/>
          <a:p>
            <a:endParaRPr lang="en-US"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hangingPunct="1">
              <a:spcBef>
                <a:spcPct val="0"/>
              </a:spcBef>
              <a:defRPr/>
            </a:pPr>
            <a:r>
              <a:rPr lang="en-US" b="1" dirty="0">
                <a:ea typeface="ＭＳ Ｐゴシック" pitchFamily="34" charset="-128"/>
              </a:rPr>
              <a:t>Notas del orador:</a:t>
            </a:r>
          </a:p>
          <a:p>
            <a:pPr eaLnBrk="1" hangingPunct="1">
              <a:spcBef>
                <a:spcPct val="0"/>
              </a:spcBef>
              <a:defRPr/>
            </a:pPr>
            <a:r>
              <a:rPr lang="en-US" dirty="0">
                <a:ea typeface="ＭＳ Ｐゴシック" pitchFamily="34" charset="-128"/>
              </a:rPr>
              <a:t>Para el </a:t>
            </a:r>
            <a:r>
              <a:rPr lang="en-US" dirty="0" err="1">
                <a:ea typeface="ＭＳ Ｐゴシック" pitchFamily="34" charset="-128"/>
              </a:rPr>
              <a:t>Aborto</a:t>
            </a:r>
            <a:r>
              <a:rPr lang="en-US" dirty="0">
                <a:ea typeface="ＭＳ Ｐゴシック" pitchFamily="34" charset="-128"/>
              </a:rPr>
              <a:t> con </a:t>
            </a:r>
            <a:r>
              <a:rPr lang="en-US" dirty="0" err="1">
                <a:ea typeface="ＭＳ Ｐゴシック" pitchFamily="34" charset="-128"/>
              </a:rPr>
              <a:t>medicamentos</a:t>
            </a:r>
            <a:r>
              <a:rPr lang="en-US" dirty="0">
                <a:ea typeface="ＭＳ Ｐゴシック" pitchFamily="34" charset="-128"/>
              </a:rPr>
              <a:t> hasta 9 semanas de gestación, el método recomendado es la </a:t>
            </a:r>
            <a:r>
              <a:rPr lang="en-US" dirty="0" err="1">
                <a:ea typeface="ＭＳ Ｐゴシック" pitchFamily="34" charset="-128"/>
              </a:rPr>
              <a:t>mifepristona</a:t>
            </a:r>
            <a:r>
              <a:rPr lang="en-US" dirty="0">
                <a:ea typeface="ＭＳ Ｐゴシック" pitchFamily="34" charset="-128"/>
              </a:rPr>
              <a:t> oral de 200 mg, seguida en 24-48 horas por el misoprostol. Para gestaciones de hasta 7 semanas, se puede recomendar el </a:t>
            </a:r>
            <a:r>
              <a:rPr lang="en-US" dirty="0" err="1">
                <a:ea typeface="ＭＳ Ｐゴシック" pitchFamily="34" charset="-128"/>
              </a:rPr>
              <a:t>misoprostol oral de</a:t>
            </a:r>
            <a:r>
              <a:rPr lang="en-US" dirty="0">
                <a:ea typeface="ＭＳ Ｐゴシック" pitchFamily="34" charset="-128"/>
              </a:rPr>
              <a:t> 400mcg. Sin embargo, la vía recomendada de administración del </a:t>
            </a:r>
            <a:r>
              <a:rPr lang="en-US" dirty="0" err="1">
                <a:ea typeface="ＭＳ Ｐゴシック" pitchFamily="34" charset="-128"/>
              </a:rPr>
              <a:t>misoprostol</a:t>
            </a:r>
            <a:r>
              <a:rPr lang="en-US" dirty="0">
                <a:ea typeface="ＭＳ Ｐゴシック" pitchFamily="34" charset="-128"/>
              </a:rPr>
              <a:t> para gestaciones de hasta 9 semanas es 800 mcg vaginal, </a:t>
            </a:r>
            <a:r>
              <a:rPr lang="en-US" dirty="0" err="1">
                <a:ea typeface="ＭＳ Ｐゴシック" pitchFamily="34" charset="-128"/>
              </a:rPr>
              <a:t>bucal</a:t>
            </a:r>
            <a:r>
              <a:rPr lang="en-US" dirty="0">
                <a:ea typeface="ＭＳ Ｐゴシック" pitchFamily="34" charset="-128"/>
              </a:rPr>
              <a:t> o sublingual. </a:t>
            </a:r>
          </a:p>
          <a:p>
            <a:pPr eaLnBrk="1" hangingPunct="1">
              <a:spcBef>
                <a:spcPct val="0"/>
              </a:spcBef>
              <a:defRPr/>
            </a:pPr>
            <a:endParaRPr lang="en-US" b="1" dirty="0">
              <a:ea typeface="ＭＳ Ｐゴシック" pitchFamily="34" charset="-128"/>
            </a:endParaRPr>
          </a:p>
          <a:p>
            <a:pPr eaLnBrk="1" hangingPunct="1">
              <a:spcBef>
                <a:spcPct val="0"/>
              </a:spcBef>
              <a:defRPr/>
            </a:pPr>
            <a:r>
              <a:rPr lang="en-US" dirty="0" err="1">
                <a:ea typeface="ＭＳ Ｐゴシック" pitchFamily="34" charset="-128"/>
              </a:rPr>
              <a:t>La mifepristona</a:t>
            </a:r>
            <a:r>
              <a:rPr lang="en-US" dirty="0">
                <a:ea typeface="ＭＳ Ｐゴシック" pitchFamily="34" charset="-128"/>
              </a:rPr>
              <a:t> es un </a:t>
            </a:r>
            <a:r>
              <a:rPr lang="en-US" dirty="0" err="1">
                <a:ea typeface="ＭＳ Ｐゴシック" pitchFamily="34" charset="-128"/>
              </a:rPr>
              <a:t>antiprogestágeno</a:t>
            </a:r>
            <a:r>
              <a:rPr lang="en-US" dirty="0">
                <a:ea typeface="ＭＳ Ｐゴシック" pitchFamily="34" charset="-128"/>
              </a:rPr>
              <a:t> que se une a los receptores de progesterona, inhibiendo la acción de ésta e interfiriendo en la continuación del embarazo. La combinación de </a:t>
            </a:r>
            <a:r>
              <a:rPr lang="en-US" dirty="0" err="1">
                <a:ea typeface="ＭＳ Ｐゴシック" pitchFamily="34" charset="-128"/>
              </a:rPr>
              <a:t>mifepristona</a:t>
            </a:r>
            <a:r>
              <a:rPr lang="en-US" dirty="0">
                <a:ea typeface="ＭＳ Ｐゴシック" pitchFamily="34" charset="-128"/>
              </a:rPr>
              <a:t> y misoprostol para el </a:t>
            </a:r>
            <a:r>
              <a:rPr lang="en-US" dirty="0" err="1">
                <a:ea typeface="ＭＳ Ｐゴシック" pitchFamily="34" charset="-128"/>
              </a:rPr>
              <a:t>Aborto</a:t>
            </a:r>
            <a:r>
              <a:rPr lang="en-US" dirty="0">
                <a:ea typeface="ＭＳ Ｐゴシック" pitchFamily="34" charset="-128"/>
              </a:rPr>
              <a:t> con </a:t>
            </a:r>
            <a:r>
              <a:rPr lang="en-US" dirty="0" err="1">
                <a:ea typeface="ＭＳ Ｐゴシック" pitchFamily="34" charset="-128"/>
              </a:rPr>
              <a:t>medicamentos</a:t>
            </a:r>
            <a:r>
              <a:rPr lang="en-US" dirty="0">
                <a:ea typeface="ＭＳ Ｐゴシック" pitchFamily="34" charset="-128"/>
              </a:rPr>
              <a:t> </a:t>
            </a:r>
            <a:r>
              <a:rPr lang="en-US" dirty="0" err="1">
                <a:ea typeface="ＭＳ Ｐゴシック" pitchFamily="34" charset="-128"/>
              </a:rPr>
              <a:t>está</a:t>
            </a:r>
            <a:r>
              <a:rPr lang="en-US" dirty="0">
                <a:ea typeface="ＭＳ Ｐゴシック" pitchFamily="34" charset="-128"/>
              </a:rPr>
              <a:t> ahora incluida en la Lista Modelo de Medicamentos Esenciales de la OMS. Los ensayos controlados aleatorios han demostrado una eficacia superior del régimen combinado (</a:t>
            </a:r>
            <a:r>
              <a:rPr lang="en-US" dirty="0" err="1">
                <a:ea typeface="ＭＳ Ｐゴシック" pitchFamily="34" charset="-128"/>
              </a:rPr>
              <a:t>mifepristona seguida</a:t>
            </a:r>
            <a:r>
              <a:rPr lang="en-US" dirty="0">
                <a:ea typeface="ＭＳ Ｐゴシック" pitchFamily="34" charset="-128"/>
              </a:rPr>
              <a:t> de </a:t>
            </a:r>
            <a:r>
              <a:rPr lang="en-US" dirty="0" err="1">
                <a:ea typeface="ＭＳ Ｐゴシック" pitchFamily="34" charset="-128"/>
              </a:rPr>
              <a:t>misoprostol</a:t>
            </a:r>
            <a:r>
              <a:rPr lang="en-US" dirty="0">
                <a:ea typeface="ＭＳ Ｐゴシック" pitchFamily="34" charset="-128"/>
              </a:rPr>
              <a:t>) en comparación con el </a:t>
            </a:r>
            <a:r>
              <a:rPr lang="en-US" dirty="0" err="1">
                <a:ea typeface="ＭＳ Ｐゴシック" pitchFamily="34" charset="-128"/>
              </a:rPr>
              <a:t>misoprostol</a:t>
            </a:r>
            <a:r>
              <a:rPr lang="en-US" dirty="0">
                <a:ea typeface="ＭＳ Ｐゴシック" pitchFamily="34" charset="-128"/>
              </a:rPr>
              <a:t> utilizado solo. Además, los ensayos controlados aleatorios indican que 200 mg de </a:t>
            </a:r>
            <a:r>
              <a:rPr lang="en-US" dirty="0" err="1">
                <a:ea typeface="ＭＳ Ｐゴシック" pitchFamily="34" charset="-128"/>
              </a:rPr>
              <a:t>mifepristona</a:t>
            </a:r>
            <a:r>
              <a:rPr lang="en-US" dirty="0">
                <a:ea typeface="ＭＳ Ｐゴシック" pitchFamily="34" charset="-128"/>
              </a:rPr>
              <a:t> son tan eficaces como 600 mg. La eficacia del </a:t>
            </a:r>
            <a:r>
              <a:rPr lang="en-US" dirty="0" err="1">
                <a:ea typeface="ＭＳ Ｐゴシック" pitchFamily="34" charset="-128"/>
              </a:rPr>
              <a:t>misoprostol</a:t>
            </a:r>
            <a:r>
              <a:rPr lang="en-US" dirty="0">
                <a:ea typeface="ＭＳ Ｐゴシック" pitchFamily="34" charset="-128"/>
              </a:rPr>
              <a:t> puede variar según la edad gestacional, la vía de administración y la frecuencia de la dosis. Actualmente se están llevando a cabo investigaciones para determinar en qué situaciones clínicas, de haberlas, podría utilizarse una dosis menor de </a:t>
            </a:r>
            <a:r>
              <a:rPr lang="en-US" dirty="0" err="1">
                <a:ea typeface="ＭＳ Ｐゴシック" pitchFamily="34" charset="-128"/>
              </a:rPr>
              <a:t>misoprostol</a:t>
            </a:r>
            <a:r>
              <a:rPr lang="en-US" dirty="0">
                <a:ea typeface="ＭＳ Ｐゴシック" pitchFamily="34" charset="-128"/>
              </a:rPr>
              <a:t> con una eficacia comparable. Se recomienda la administración vaginal del </a:t>
            </a:r>
            <a:r>
              <a:rPr lang="en-US" dirty="0" err="1">
                <a:ea typeface="ＭＳ Ｐゴシック" pitchFamily="34" charset="-128"/>
              </a:rPr>
              <a:t>misoprostol sobre la base de</a:t>
            </a:r>
            <a:r>
              <a:rPr lang="en-US" dirty="0">
                <a:ea typeface="ＭＳ Ｐゴシック" pitchFamily="34" charset="-128"/>
              </a:rPr>
              <a:t> su mayor eficacia y sus menores tasas de efectos secundarios que otras vías de administración. Sin embargo, algunas mujeres pueden preferir una vía no vaginal. Explicar que la dosis de </a:t>
            </a:r>
            <a:r>
              <a:rPr lang="en-US" dirty="0" err="1">
                <a:ea typeface="ＭＳ Ｐゴシック" pitchFamily="34" charset="-128"/>
              </a:rPr>
              <a:t>misoprostol</a:t>
            </a:r>
            <a:r>
              <a:rPr lang="en-US" dirty="0">
                <a:ea typeface="ＭＳ Ｐゴシック" pitchFamily="34" charset="-128"/>
              </a:rPr>
              <a:t> debe tomarse según lo previsto, independientemente de que se produzca o no una hemorragia después de la administración de la</a:t>
            </a:r>
            <a:r>
              <a:rPr lang="en-US" dirty="0" err="1">
                <a:ea typeface="ＭＳ Ｐゴシック" pitchFamily="34" charset="-128"/>
              </a:rPr>
              <a:t> mifepristona</a:t>
            </a:r>
            <a:r>
              <a:rPr lang="en-US" dirty="0">
                <a:ea typeface="ＭＳ Ｐゴシック" pitchFamily="34" charset="-128"/>
              </a:rPr>
              <a:t> es importante para las pocas mujeres que experimentan ese tipo de hemorragia después de la administración de la</a:t>
            </a:r>
            <a:r>
              <a:rPr lang="en-US" dirty="0" err="1">
                <a:ea typeface="ＭＳ Ｐゴシック" pitchFamily="34" charset="-128"/>
              </a:rPr>
              <a:t> mifepristona</a:t>
            </a:r>
            <a:r>
              <a:rPr lang="en-US" dirty="0">
                <a:ea typeface="ＭＳ Ｐゴシック" pitchFamily="34" charset="-128"/>
              </a:rPr>
              <a:t>.</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Para el </a:t>
            </a:r>
            <a:r>
              <a:rPr lang="en-US" dirty="0" err="1">
                <a:ea typeface="ＭＳ Ｐゴシック" pitchFamily="34" charset="-128"/>
              </a:rPr>
              <a:t>Aborto</a:t>
            </a:r>
            <a:r>
              <a:rPr lang="en-US" dirty="0">
                <a:ea typeface="ＭＳ Ｐゴシック" pitchFamily="34" charset="-128"/>
              </a:rPr>
              <a:t> con </a:t>
            </a:r>
            <a:r>
              <a:rPr lang="en-US" dirty="0" err="1">
                <a:ea typeface="ＭＳ Ｐゴシック" pitchFamily="34" charset="-128"/>
              </a:rPr>
              <a:t>medicamentos</a:t>
            </a:r>
            <a:r>
              <a:rPr lang="en-US" dirty="0">
                <a:ea typeface="ＭＳ Ｐゴシック" pitchFamily="34" charset="-128"/>
              </a:rPr>
              <a:t> hasta 9 semanas (63 días) se reportan tasas de eficacia de hasta el 98%. Entre el 2% y el 5% de las mujeres tratadas con la combinación de </a:t>
            </a:r>
            <a:r>
              <a:rPr lang="en-US" dirty="0" err="1">
                <a:ea typeface="ＭＳ Ｐゴシック" pitchFamily="34" charset="-128"/>
              </a:rPr>
              <a:t>mifepristona</a:t>
            </a:r>
            <a:r>
              <a:rPr lang="en-US" dirty="0">
                <a:ea typeface="ＭＳ Ｐゴシック" pitchFamily="34" charset="-128"/>
              </a:rPr>
              <a:t> y </a:t>
            </a:r>
            <a:r>
              <a:rPr lang="en-US" dirty="0" err="1">
                <a:ea typeface="ＭＳ Ｐゴシック" pitchFamily="34" charset="-128"/>
              </a:rPr>
              <a:t>misoprostol requerirán</a:t>
            </a:r>
            <a:r>
              <a:rPr lang="en-US" dirty="0">
                <a:ea typeface="ＭＳ Ｐゴシック" pitchFamily="34" charset="-128"/>
              </a:rPr>
              <a:t> una intervención quirúrgica para resolver un aborto incompleto, interrumpir un embarazo en curso o controlar la hemorragia (</a:t>
            </a:r>
            <a:r>
              <a:rPr lang="nb-NO" dirty="0">
                <a:ea typeface="ＭＳ Ｐゴシック" pitchFamily="34" charset="-128"/>
              </a:rPr>
              <a:t>Trussell et al. 1999; Fjerstad M et al. 2009; OMS 2000)</a:t>
            </a:r>
            <a:r>
              <a:rPr lang="en-US" dirty="0">
                <a:ea typeface="ＭＳ Ｐゴシック" pitchFamily="34" charset="-128"/>
              </a:rPr>
              <a:t>.</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(La fuerza de esta recomendación es fuerte. La calidad de las pruebas que la respaldan es moderada).</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Recomendación 2: Fuerza de la recomendación - Fuerte; Calidad de las pruebas - Moderada</a:t>
            </a:r>
          </a:p>
          <a:p>
            <a:pPr eaLnBrk="1" hangingPunct="1">
              <a:defRPr/>
            </a:pPr>
            <a:endParaRPr 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7A16437-DF28-4CC8-B9D5-9BE9D240F4FE}" type="slidenum">
              <a:rPr lang="en-US" altLang="ru-RU">
                <a:latin typeface="Arial" charset="0"/>
              </a:rPr>
              <a:pPr/>
              <a:t>30</a:t>
            </a:fld>
            <a:endParaRPr lang="en-US" altLang="ru-RU">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ea typeface="MS PGothic"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C5F9994D-9355-4CA5-BD34-248D56F2CADF}" type="slidenum">
              <a:rPr lang="en-US" altLang="ru-RU">
                <a:latin typeface="Arial" pitchFamily="34" charset="0"/>
              </a:rPr>
              <a:pPr/>
              <a:t>31</a:t>
            </a:fld>
            <a:endParaRPr lang="en-US" altLang="ru-RU">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hangingPunct="1">
              <a:spcBef>
                <a:spcPct val="0"/>
              </a:spcBef>
              <a:defRPr/>
            </a:pPr>
            <a:r>
              <a:rPr lang="en-US" b="1" dirty="0">
                <a:ea typeface="ＭＳ Ｐゴシック" pitchFamily="34" charset="-128"/>
              </a:rPr>
              <a:t>Notas del orador:</a:t>
            </a:r>
          </a:p>
          <a:p>
            <a:pPr eaLnBrk="1" hangingPunct="1">
              <a:spcBef>
                <a:spcPct val="0"/>
              </a:spcBef>
              <a:defRPr/>
            </a:pPr>
            <a:r>
              <a:rPr lang="en-US" dirty="0">
                <a:ea typeface="ＭＳ Ｐゴシック" pitchFamily="34" charset="-128"/>
              </a:rPr>
              <a:t>Para el </a:t>
            </a:r>
            <a:r>
              <a:rPr lang="en-US" dirty="0" err="1">
                <a:ea typeface="ＭＳ Ｐゴシック" pitchFamily="34" charset="-128"/>
              </a:rPr>
              <a:t>Aborto</a:t>
            </a:r>
            <a:r>
              <a:rPr lang="en-US" dirty="0">
                <a:ea typeface="ＭＳ Ｐゴシック" pitchFamily="34" charset="-128"/>
              </a:rPr>
              <a:t> con </a:t>
            </a:r>
            <a:r>
              <a:rPr lang="en-US" dirty="0" err="1">
                <a:ea typeface="ＭＳ Ｐゴシック" pitchFamily="34" charset="-128"/>
              </a:rPr>
              <a:t>medicamentos</a:t>
            </a:r>
            <a:r>
              <a:rPr lang="en-US" dirty="0">
                <a:ea typeface="ＭＳ Ｐゴシック" pitchFamily="34" charset="-128"/>
              </a:rPr>
              <a:t> hasta 9 semanas de gestación, el método recomendado es la </a:t>
            </a:r>
            <a:r>
              <a:rPr lang="en-US" dirty="0" err="1">
                <a:ea typeface="ＭＳ Ｐゴシック" pitchFamily="34" charset="-128"/>
              </a:rPr>
              <a:t>mifepristona</a:t>
            </a:r>
            <a:r>
              <a:rPr lang="en-US" dirty="0">
                <a:ea typeface="ＭＳ Ｐゴシック" pitchFamily="34" charset="-128"/>
              </a:rPr>
              <a:t> oral de 200 mg, seguida en 24-48 horas por el misoprostol. Para gestaciones de hasta 7 semanas, se puede recomendar el </a:t>
            </a:r>
            <a:r>
              <a:rPr lang="en-US" dirty="0" err="1">
                <a:ea typeface="ＭＳ Ｐゴシック" pitchFamily="34" charset="-128"/>
              </a:rPr>
              <a:t>misoprostol oral de</a:t>
            </a:r>
            <a:r>
              <a:rPr lang="en-US" dirty="0">
                <a:ea typeface="ＭＳ Ｐゴシック" pitchFamily="34" charset="-128"/>
              </a:rPr>
              <a:t> 400mcg. Sin embargo, la vía recomendada de administración del </a:t>
            </a:r>
            <a:r>
              <a:rPr lang="en-US" dirty="0" err="1">
                <a:ea typeface="ＭＳ Ｐゴシック" pitchFamily="34" charset="-128"/>
              </a:rPr>
              <a:t>misoprostol</a:t>
            </a:r>
            <a:r>
              <a:rPr lang="en-US" dirty="0">
                <a:ea typeface="ＭＳ Ｐゴシック" pitchFamily="34" charset="-128"/>
              </a:rPr>
              <a:t> para gestaciones de hasta 9 semanas es 800 mcg vaginal, </a:t>
            </a:r>
            <a:r>
              <a:rPr lang="en-US" dirty="0" err="1">
                <a:ea typeface="ＭＳ Ｐゴシック" pitchFamily="34" charset="-128"/>
              </a:rPr>
              <a:t>bucal</a:t>
            </a:r>
            <a:r>
              <a:rPr lang="en-US" dirty="0">
                <a:ea typeface="ＭＳ Ｐゴシック" pitchFamily="34" charset="-128"/>
              </a:rPr>
              <a:t> o sublingual. </a:t>
            </a:r>
          </a:p>
          <a:p>
            <a:pPr eaLnBrk="1" hangingPunct="1">
              <a:spcBef>
                <a:spcPct val="0"/>
              </a:spcBef>
              <a:defRPr/>
            </a:pPr>
            <a:endParaRPr lang="en-US" b="1" dirty="0">
              <a:ea typeface="ＭＳ Ｐゴシック" pitchFamily="34" charset="-128"/>
            </a:endParaRPr>
          </a:p>
          <a:p>
            <a:pPr eaLnBrk="1" hangingPunct="1">
              <a:spcBef>
                <a:spcPct val="0"/>
              </a:spcBef>
              <a:defRPr/>
            </a:pPr>
            <a:r>
              <a:rPr lang="en-US" dirty="0" err="1">
                <a:ea typeface="ＭＳ Ｐゴシック" pitchFamily="34" charset="-128"/>
              </a:rPr>
              <a:t>La mifepristona</a:t>
            </a:r>
            <a:r>
              <a:rPr lang="en-US" dirty="0">
                <a:ea typeface="ＭＳ Ｐゴシック" pitchFamily="34" charset="-128"/>
              </a:rPr>
              <a:t> es un </a:t>
            </a:r>
            <a:r>
              <a:rPr lang="en-US" dirty="0" err="1">
                <a:ea typeface="ＭＳ Ｐゴシック" pitchFamily="34" charset="-128"/>
              </a:rPr>
              <a:t>antiprogestágeno</a:t>
            </a:r>
            <a:r>
              <a:rPr lang="en-US" dirty="0">
                <a:ea typeface="ＭＳ Ｐゴシック" pitchFamily="34" charset="-128"/>
              </a:rPr>
              <a:t> que se une a los receptores de progesterona, inhibiendo la acción de ésta e interfiriendo en la continuación del embarazo. La combinación de </a:t>
            </a:r>
            <a:r>
              <a:rPr lang="en-US" dirty="0" err="1">
                <a:ea typeface="ＭＳ Ｐゴシック" pitchFamily="34" charset="-128"/>
              </a:rPr>
              <a:t>mifepristona</a:t>
            </a:r>
            <a:r>
              <a:rPr lang="en-US" dirty="0">
                <a:ea typeface="ＭＳ Ｐゴシック" pitchFamily="34" charset="-128"/>
              </a:rPr>
              <a:t> y misoprostol para el </a:t>
            </a:r>
            <a:r>
              <a:rPr lang="en-US" dirty="0" err="1">
                <a:ea typeface="ＭＳ Ｐゴシック" pitchFamily="34" charset="-128"/>
              </a:rPr>
              <a:t>Aborto</a:t>
            </a:r>
            <a:r>
              <a:rPr lang="en-US" dirty="0">
                <a:ea typeface="ＭＳ Ｐゴシック" pitchFamily="34" charset="-128"/>
              </a:rPr>
              <a:t> con </a:t>
            </a:r>
            <a:r>
              <a:rPr lang="en-US" dirty="0" err="1">
                <a:ea typeface="ＭＳ Ｐゴシック" pitchFamily="34" charset="-128"/>
              </a:rPr>
              <a:t>medicamentos</a:t>
            </a:r>
            <a:r>
              <a:rPr lang="en-US" dirty="0">
                <a:ea typeface="ＭＳ Ｐゴシック" pitchFamily="34" charset="-128"/>
              </a:rPr>
              <a:t> </a:t>
            </a:r>
            <a:r>
              <a:rPr lang="en-US" dirty="0" err="1">
                <a:ea typeface="ＭＳ Ｐゴシック" pitchFamily="34" charset="-128"/>
              </a:rPr>
              <a:t>está</a:t>
            </a:r>
            <a:r>
              <a:rPr lang="en-US" dirty="0">
                <a:ea typeface="ＭＳ Ｐゴシック" pitchFamily="34" charset="-128"/>
              </a:rPr>
              <a:t> ahora incluida en la Lista Modelo de Medicamentos Esenciales de la OMS. Los ensayos controlados aleatorios han demostrado una eficacia superior del régimen combinado (</a:t>
            </a:r>
            <a:r>
              <a:rPr lang="en-US" dirty="0" err="1">
                <a:ea typeface="ＭＳ Ｐゴシック" pitchFamily="34" charset="-128"/>
              </a:rPr>
              <a:t>mifepristona seguida</a:t>
            </a:r>
            <a:r>
              <a:rPr lang="en-US" dirty="0">
                <a:ea typeface="ＭＳ Ｐゴシック" pitchFamily="34" charset="-128"/>
              </a:rPr>
              <a:t> de </a:t>
            </a:r>
            <a:r>
              <a:rPr lang="en-US" dirty="0" err="1">
                <a:ea typeface="ＭＳ Ｐゴシック" pitchFamily="34" charset="-128"/>
              </a:rPr>
              <a:t>misoprostol</a:t>
            </a:r>
            <a:r>
              <a:rPr lang="en-US" dirty="0">
                <a:ea typeface="ＭＳ Ｐゴシック" pitchFamily="34" charset="-128"/>
              </a:rPr>
              <a:t>) en comparación con el </a:t>
            </a:r>
            <a:r>
              <a:rPr lang="en-US" dirty="0" err="1">
                <a:ea typeface="ＭＳ Ｐゴシック" pitchFamily="34" charset="-128"/>
              </a:rPr>
              <a:t>misoprostol</a:t>
            </a:r>
            <a:r>
              <a:rPr lang="en-US" dirty="0">
                <a:ea typeface="ＭＳ Ｐゴシック" pitchFamily="34" charset="-128"/>
              </a:rPr>
              <a:t> utilizado solo. Además, los ensayos controlados aleatorios indican que 200 mg de </a:t>
            </a:r>
            <a:r>
              <a:rPr lang="en-US" dirty="0" err="1">
                <a:ea typeface="ＭＳ Ｐゴシック" pitchFamily="34" charset="-128"/>
              </a:rPr>
              <a:t>mifepristona</a:t>
            </a:r>
            <a:r>
              <a:rPr lang="en-US" dirty="0">
                <a:ea typeface="ＭＳ Ｐゴシック" pitchFamily="34" charset="-128"/>
              </a:rPr>
              <a:t> son tan eficaces como 600 mg. La eficacia del </a:t>
            </a:r>
            <a:r>
              <a:rPr lang="en-US" dirty="0" err="1">
                <a:ea typeface="ＭＳ Ｐゴシック" pitchFamily="34" charset="-128"/>
              </a:rPr>
              <a:t>misoprostol</a:t>
            </a:r>
            <a:r>
              <a:rPr lang="en-US" dirty="0">
                <a:ea typeface="ＭＳ Ｐゴシック" pitchFamily="34" charset="-128"/>
              </a:rPr>
              <a:t> puede variar según la edad gestacional, la vía de administración y la frecuencia de la dosis. Actualmente se están llevando a cabo investigaciones para determinar en qué situaciones clínicas, de haberlas, podría utilizarse una dosis menor de </a:t>
            </a:r>
            <a:r>
              <a:rPr lang="en-US" dirty="0" err="1">
                <a:ea typeface="ＭＳ Ｐゴシック" pitchFamily="34" charset="-128"/>
              </a:rPr>
              <a:t>misoprostol</a:t>
            </a:r>
            <a:r>
              <a:rPr lang="en-US" dirty="0">
                <a:ea typeface="ＭＳ Ｐゴシック" pitchFamily="34" charset="-128"/>
              </a:rPr>
              <a:t> con una eficacia comparable. Se recomienda la administración vaginal del </a:t>
            </a:r>
            <a:r>
              <a:rPr lang="en-US" dirty="0" err="1">
                <a:ea typeface="ＭＳ Ｐゴシック" pitchFamily="34" charset="-128"/>
              </a:rPr>
              <a:t>misoprostol sobre la base de</a:t>
            </a:r>
            <a:r>
              <a:rPr lang="en-US" dirty="0">
                <a:ea typeface="ＭＳ Ｐゴシック" pitchFamily="34" charset="-128"/>
              </a:rPr>
              <a:t> su mayor eficacia y sus menores tasas de efectos secundarios que otras vías de administración. Sin embargo, algunas mujeres pueden preferir una vía no vaginal. Explicar que la dosis de </a:t>
            </a:r>
            <a:r>
              <a:rPr lang="en-US" dirty="0" err="1">
                <a:ea typeface="ＭＳ Ｐゴシック" pitchFamily="34" charset="-128"/>
              </a:rPr>
              <a:t>misoprostol</a:t>
            </a:r>
            <a:r>
              <a:rPr lang="en-US" dirty="0">
                <a:ea typeface="ＭＳ Ｐゴシック" pitchFamily="34" charset="-128"/>
              </a:rPr>
              <a:t> debe tomarse según lo previsto, independientemente de que se produzca o no una hemorragia después de la administración de la</a:t>
            </a:r>
            <a:r>
              <a:rPr lang="en-US" dirty="0" err="1">
                <a:ea typeface="ＭＳ Ｐゴシック" pitchFamily="34" charset="-128"/>
              </a:rPr>
              <a:t> mifepristona</a:t>
            </a:r>
            <a:r>
              <a:rPr lang="en-US" dirty="0">
                <a:ea typeface="ＭＳ Ｐゴシック" pitchFamily="34" charset="-128"/>
              </a:rPr>
              <a:t> es importante para las pocas mujeres que experimentan ese tipo de hemorragia después de la administración de la</a:t>
            </a:r>
            <a:r>
              <a:rPr lang="en-US" dirty="0" err="1">
                <a:ea typeface="ＭＳ Ｐゴシック" pitchFamily="34" charset="-128"/>
              </a:rPr>
              <a:t> mifepristona</a:t>
            </a:r>
            <a:r>
              <a:rPr lang="en-US" dirty="0">
                <a:ea typeface="ＭＳ Ｐゴシック" pitchFamily="34" charset="-128"/>
              </a:rPr>
              <a:t>.</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Para el </a:t>
            </a:r>
            <a:r>
              <a:rPr lang="en-US" dirty="0" err="1">
                <a:ea typeface="ＭＳ Ｐゴシック" pitchFamily="34" charset="-128"/>
              </a:rPr>
              <a:t>Aborto</a:t>
            </a:r>
            <a:r>
              <a:rPr lang="en-US" dirty="0">
                <a:ea typeface="ＭＳ Ｐゴシック" pitchFamily="34" charset="-128"/>
              </a:rPr>
              <a:t> con </a:t>
            </a:r>
            <a:r>
              <a:rPr lang="en-US" dirty="0" err="1">
                <a:ea typeface="ＭＳ Ｐゴシック" pitchFamily="34" charset="-128"/>
              </a:rPr>
              <a:t>medicamentos</a:t>
            </a:r>
            <a:r>
              <a:rPr lang="en-US" dirty="0">
                <a:ea typeface="ＭＳ Ｐゴシック" pitchFamily="34" charset="-128"/>
              </a:rPr>
              <a:t> hasta 9 semanas (63 días) se reportan tasas de eficacia de hasta el 98%. Entre el 2% y el 5% de las mujeres tratadas con la combinación de </a:t>
            </a:r>
            <a:r>
              <a:rPr lang="en-US" dirty="0" err="1">
                <a:ea typeface="ＭＳ Ｐゴシック" pitchFamily="34" charset="-128"/>
              </a:rPr>
              <a:t>mifepristona</a:t>
            </a:r>
            <a:r>
              <a:rPr lang="en-US" dirty="0">
                <a:ea typeface="ＭＳ Ｐゴシック" pitchFamily="34" charset="-128"/>
              </a:rPr>
              <a:t> y </a:t>
            </a:r>
            <a:r>
              <a:rPr lang="en-US" dirty="0" err="1">
                <a:ea typeface="ＭＳ Ｐゴシック" pitchFamily="34" charset="-128"/>
              </a:rPr>
              <a:t>misoprostol requerirán</a:t>
            </a:r>
            <a:r>
              <a:rPr lang="en-US" dirty="0">
                <a:ea typeface="ＭＳ Ｐゴシック" pitchFamily="34" charset="-128"/>
              </a:rPr>
              <a:t> una intervención quirúrgica para resolver un aborto incompleto, interrumpir un embarazo en curso o controlar la hemorragia (</a:t>
            </a:r>
            <a:r>
              <a:rPr lang="nb-NO" dirty="0">
                <a:ea typeface="ＭＳ Ｐゴシック" pitchFamily="34" charset="-128"/>
              </a:rPr>
              <a:t>Trussell et al. 1999; Fjerstad M et al. 2009; OMS 2000)</a:t>
            </a:r>
            <a:r>
              <a:rPr lang="en-US" dirty="0">
                <a:ea typeface="ＭＳ Ｐゴシック" pitchFamily="34" charset="-128"/>
              </a:rPr>
              <a:t>.</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(La fuerza de esta recomendación es fuerte. La calidad de las pruebas que la respaldan es moderada).</a:t>
            </a:r>
          </a:p>
          <a:p>
            <a:pPr eaLnBrk="1" hangingPunct="1">
              <a:spcBef>
                <a:spcPct val="0"/>
              </a:spcBef>
              <a:defRPr/>
            </a:pPr>
            <a:endParaRPr lang="en-US" dirty="0">
              <a:ea typeface="ＭＳ Ｐゴシック" pitchFamily="34" charset="-128"/>
            </a:endParaRPr>
          </a:p>
          <a:p>
            <a:pPr eaLnBrk="1" hangingPunct="1">
              <a:spcBef>
                <a:spcPct val="0"/>
              </a:spcBef>
              <a:defRPr/>
            </a:pPr>
            <a:r>
              <a:rPr lang="en-US" dirty="0">
                <a:ea typeface="ＭＳ Ｐゴシック" pitchFamily="34" charset="-128"/>
              </a:rPr>
              <a:t>Recomendación 2: Fuerza de la recomendación - Fuerte; Calidad de las pruebas - Moderada</a:t>
            </a:r>
          </a:p>
          <a:p>
            <a:pPr eaLnBrk="1" hangingPunct="1">
              <a:defRPr/>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B3DCABD-4AF7-4B68-8E9D-747634F6FD63}" type="slidenum">
              <a:rPr lang="en-US" altLang="ru-RU">
                <a:latin typeface="Arial" charset="0"/>
              </a:rPr>
              <a:pPr/>
              <a:t>32</a:t>
            </a:fld>
            <a:endParaRPr lang="en-US" altLang="ru-RU">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Head"/>
          <p:cNvSpPr>
            <a:spLocks noGrp="1"/>
          </p:cNvSpPr>
          <p:nvPr>
            <p:ph type="title" hasCustomPrompt="1"/>
          </p:nvPr>
        </p:nvSpPr>
        <p:spPr>
          <a:xfrm>
            <a:off x="381001" y="333375"/>
            <a:ext cx="7071320" cy="1266825"/>
          </a:xfrm>
        </p:spPr>
        <p:txBody>
          <a:bodyPr lIns="0" rIns="0"/>
          <a:lstStyle>
            <a:lvl1pPr>
              <a:defRPr>
                <a:latin typeface="+mn-lt"/>
              </a:defRPr>
            </a:lvl1pPr>
          </a:lstStyle>
          <a:p>
            <a:r>
              <a:rPr lang="en-US" dirty="0"/>
              <a:t>Headline</a:t>
            </a:r>
            <a:endParaRPr lang="en-GB" dirty="0"/>
          </a:p>
        </p:txBody>
      </p:sp>
      <p:sp>
        <p:nvSpPr>
          <p:cNvPr id="3" name="Body content"/>
          <p:cNvSpPr>
            <a:spLocks noGrp="1"/>
          </p:cNvSpPr>
          <p:nvPr>
            <p:ph idx="1"/>
          </p:nvPr>
        </p:nvSpPr>
        <p:spPr>
          <a:xfrm>
            <a:off x="381001" y="1600200"/>
            <a:ext cx="7071320" cy="4708525"/>
          </a:xfrm>
        </p:spPr>
        <p:txBody>
          <a:bodyPr lIns="0" rIns="0"/>
          <a:lstStyle>
            <a:lvl1pPr>
              <a:spcBef>
                <a:spcPts val="1200"/>
              </a:spcBef>
              <a:spcAft>
                <a:spcPts val="0"/>
              </a:spcAft>
              <a:defRPr sz="1800">
                <a:latin typeface="+mn-lt"/>
              </a:defRPr>
            </a:lvl1pPr>
            <a:lvl2pPr>
              <a:defRPr sz="1600">
                <a:latin typeface="+mn-lt"/>
              </a:defRPr>
            </a:lvl2pPr>
            <a:lvl3pPr>
              <a:defRPr sz="1600">
                <a:latin typeface="+mn-lt"/>
              </a:defRPr>
            </a:lvl3pPr>
            <a:lvl4pPr>
              <a:defRPr sz="1400">
                <a:latin typeface="+mn-lt"/>
              </a:defRPr>
            </a:lvl4pPr>
            <a:lvl5pPr>
              <a:defRPr sz="1200">
                <a:latin typeface="+mn-lt"/>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Footer"/>
          <p:cNvSpPr>
            <a:spLocks noGrp="1" noChangeArrowheads="1"/>
          </p:cNvSpPr>
          <p:nvPr>
            <p:ph type="ftr" sz="quarter" idx="10"/>
          </p:nvPr>
        </p:nvSpPr>
        <p:spPr>
          <a:ln/>
        </p:spPr>
        <p:txBody>
          <a:bodyPr/>
          <a:lstStyle>
            <a:lvl1pPr>
              <a:defRPr sz="1050" b="1">
                <a:latin typeface="+mn-lt"/>
              </a:defRPr>
            </a:lvl1pPr>
          </a:lstStyle>
          <a:p>
            <a:r>
              <a:rPr lang="en-GB" dirty="0">
                <a:solidFill>
                  <a:srgbClr val="BFBFBF"/>
                </a:solidFill>
              </a:rPr>
              <a:t>Safe Abortion Action Fund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lking heads">
    <p:spTree>
      <p:nvGrpSpPr>
        <p:cNvPr id="1" name=""/>
        <p:cNvGrpSpPr/>
        <p:nvPr/>
      </p:nvGrpSpPr>
      <p:grpSpPr>
        <a:xfrm>
          <a:off x="0" y="0"/>
          <a:ext cx="0" cy="0"/>
          <a:chOff x="0" y="0"/>
          <a:chExt cx="0" cy="0"/>
        </a:xfrm>
      </p:grpSpPr>
      <p:sp>
        <p:nvSpPr>
          <p:cNvPr id="14" name="TextBox 13"/>
          <p:cNvSpPr txBox="1"/>
          <p:nvPr userDrawn="1"/>
        </p:nvSpPr>
        <p:spPr>
          <a:xfrm>
            <a:off x="-333545" y="0"/>
            <a:ext cx="3960440" cy="4616648"/>
          </a:xfrm>
          <a:prstGeom prst="rect">
            <a:avLst/>
          </a:prstGeom>
          <a:noFill/>
        </p:spPr>
        <p:txBody>
          <a:bodyPr wrap="square" lIns="0" tIns="0" rIns="0" bIns="0" rtlCol="0">
            <a:spAutoFit/>
          </a:bodyPr>
          <a:lstStyle/>
          <a:p>
            <a:r>
              <a:rPr lang="en-GB" sz="30000" b="1" spc="-2500" baseline="0" dirty="0">
                <a:solidFill>
                  <a:schemeClr val="bg1">
                    <a:lumMod val="85000"/>
                  </a:schemeClr>
                </a:solidFill>
              </a:rPr>
              <a:t>‘‘</a:t>
            </a:r>
          </a:p>
        </p:txBody>
      </p:sp>
      <p:sp>
        <p:nvSpPr>
          <p:cNvPr id="2" name="Head"/>
          <p:cNvSpPr>
            <a:spLocks noGrp="1"/>
          </p:cNvSpPr>
          <p:nvPr>
            <p:ph type="title" hasCustomPrompt="1"/>
          </p:nvPr>
        </p:nvSpPr>
        <p:spPr>
          <a:xfrm>
            <a:off x="533400" y="333375"/>
            <a:ext cx="8215313" cy="1266825"/>
          </a:xfrm>
        </p:spPr>
        <p:txBody>
          <a:bodyPr lIns="0" rIns="0"/>
          <a:lstStyle>
            <a:lvl1pPr>
              <a:defRPr/>
            </a:lvl1pPr>
          </a:lstStyle>
          <a:p>
            <a:r>
              <a:rPr lang="en-US" dirty="0"/>
              <a:t>Headline</a:t>
            </a:r>
            <a:endParaRPr lang="en-GB" dirty="0"/>
          </a:p>
        </p:txBody>
      </p:sp>
      <p:sp>
        <p:nvSpPr>
          <p:cNvPr id="3" name="Left body content"/>
          <p:cNvSpPr>
            <a:spLocks noGrp="1"/>
          </p:cNvSpPr>
          <p:nvPr>
            <p:ph idx="1"/>
          </p:nvPr>
        </p:nvSpPr>
        <p:spPr>
          <a:xfrm>
            <a:off x="538968" y="4191000"/>
            <a:ext cx="2279797" cy="2101321"/>
          </a:xfrm>
        </p:spPr>
        <p:txBody>
          <a:bodyPr lIns="0" rIns="0"/>
          <a:lstStyle>
            <a:lvl1pPr>
              <a:defRPr sz="1400"/>
            </a:lvl1pPr>
            <a:lvl2pPr>
              <a:defRPr sz="1400"/>
            </a:lvl2pPr>
            <a:lvl3pPr>
              <a:defRPr sz="14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p>
        </p:txBody>
      </p:sp>
      <p:sp>
        <p:nvSpPr>
          <p:cNvPr id="9" name="Left picture"/>
          <p:cNvSpPr>
            <a:spLocks noGrp="1"/>
          </p:cNvSpPr>
          <p:nvPr>
            <p:ph type="pic" sz="quarter" idx="11"/>
          </p:nvPr>
        </p:nvSpPr>
        <p:spPr>
          <a:xfrm>
            <a:off x="554793" y="1583795"/>
            <a:ext cx="2263972" cy="2302405"/>
          </a:xfrm>
          <a:prstGeom prst="ellipse">
            <a:avLst/>
          </a:prstGeom>
        </p:spPr>
        <p:txBody>
          <a:bodyPr/>
          <a:lstStyle/>
          <a:p>
            <a:endParaRPr lang="en-GB" dirty="0"/>
          </a:p>
        </p:txBody>
      </p:sp>
      <p:sp>
        <p:nvSpPr>
          <p:cNvPr id="10" name="Centre body content"/>
          <p:cNvSpPr>
            <a:spLocks noGrp="1"/>
          </p:cNvSpPr>
          <p:nvPr>
            <p:ph idx="12"/>
          </p:nvPr>
        </p:nvSpPr>
        <p:spPr>
          <a:xfrm>
            <a:off x="3435203" y="4191000"/>
            <a:ext cx="2279797" cy="2101321"/>
          </a:xfrm>
        </p:spPr>
        <p:txBody>
          <a:bodyPr lIns="0" rIns="0"/>
          <a:lstStyle>
            <a:lvl1pPr>
              <a:defRPr sz="1400"/>
            </a:lvl1pPr>
            <a:lvl2pPr>
              <a:defRPr sz="1400"/>
            </a:lvl2pPr>
            <a:lvl3pPr>
              <a:defRPr sz="14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entre picture"/>
          <p:cNvSpPr>
            <a:spLocks noGrp="1"/>
          </p:cNvSpPr>
          <p:nvPr>
            <p:ph type="pic" sz="quarter" idx="13"/>
          </p:nvPr>
        </p:nvSpPr>
        <p:spPr>
          <a:xfrm>
            <a:off x="3451028" y="1583795"/>
            <a:ext cx="2263972" cy="2302405"/>
          </a:xfrm>
          <a:prstGeom prst="ellipse">
            <a:avLst/>
          </a:prstGeom>
        </p:spPr>
        <p:txBody>
          <a:bodyPr/>
          <a:lstStyle/>
          <a:p>
            <a:endParaRPr lang="en-GB" dirty="0"/>
          </a:p>
        </p:txBody>
      </p:sp>
      <p:sp>
        <p:nvSpPr>
          <p:cNvPr id="12" name="Right body content"/>
          <p:cNvSpPr>
            <a:spLocks noGrp="1"/>
          </p:cNvSpPr>
          <p:nvPr>
            <p:ph idx="14"/>
          </p:nvPr>
        </p:nvSpPr>
        <p:spPr>
          <a:xfrm>
            <a:off x="6407003" y="4191000"/>
            <a:ext cx="2279797" cy="2101321"/>
          </a:xfrm>
        </p:spPr>
        <p:txBody>
          <a:bodyPr lIns="0" rIns="0"/>
          <a:lstStyle>
            <a:lvl1pPr>
              <a:defRPr sz="1400"/>
            </a:lvl1pPr>
            <a:lvl2pPr>
              <a:defRPr sz="1400"/>
            </a:lvl2pPr>
            <a:lvl3pPr>
              <a:defRPr sz="14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ight picture"/>
          <p:cNvSpPr>
            <a:spLocks noGrp="1"/>
          </p:cNvSpPr>
          <p:nvPr>
            <p:ph type="pic" sz="quarter" idx="15"/>
          </p:nvPr>
        </p:nvSpPr>
        <p:spPr>
          <a:xfrm>
            <a:off x="6346628" y="1583795"/>
            <a:ext cx="2263972" cy="2302405"/>
          </a:xfrm>
          <a:prstGeom prst="ellipse">
            <a:avLst/>
          </a:prstGeom>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Head"/>
          <p:cNvSpPr>
            <a:spLocks noGrp="1"/>
          </p:cNvSpPr>
          <p:nvPr>
            <p:ph type="title" hasCustomPrompt="1"/>
          </p:nvPr>
        </p:nvSpPr>
        <p:spPr/>
        <p:txBody>
          <a:bodyPr lIns="0" rIns="0"/>
          <a:lstStyle>
            <a:lvl1pPr>
              <a:defRPr/>
            </a:lvl1pPr>
          </a:lstStyle>
          <a:p>
            <a:r>
              <a:rPr lang="en-US" dirty="0"/>
              <a:t>Headline</a:t>
            </a:r>
            <a:endParaRPr lang="en-GB" dirty="0"/>
          </a:p>
        </p:txBody>
      </p:sp>
      <p:sp>
        <p:nvSpPr>
          <p:cNvPr id="3" name="Body content"/>
          <p:cNvSpPr>
            <a:spLocks noGrp="1"/>
          </p:cNvSpPr>
          <p:nvPr>
            <p:ph idx="1" hasCustomPrompt="1"/>
          </p:nvPr>
        </p:nvSpPr>
        <p:spPr>
          <a:xfrm>
            <a:off x="381000" y="1614660"/>
            <a:ext cx="2091600" cy="2354400"/>
          </a:xfrm>
        </p:spPr>
        <p:txBody>
          <a:bodyPr lIns="0" rIns="0"/>
          <a:lstStyle>
            <a:lvl1pPr>
              <a:defRPr sz="1400" baseline="0"/>
            </a:lvl1pPr>
            <a:lvl2pPr>
              <a:defRPr sz="1200"/>
            </a:lvl2pPr>
            <a:lvl3pPr>
              <a:defRPr sz="1200"/>
            </a:lvl3pPr>
            <a:lvl4pPr>
              <a:defRPr sz="1200"/>
            </a:lvl4pPr>
            <a:lvl5pPr>
              <a:defRPr sz="1200"/>
            </a:lvl5pPr>
          </a:lstStyle>
          <a:p>
            <a:pPr lvl="0"/>
            <a:r>
              <a:rPr lang="en-US" dirty="0"/>
              <a:t>Image, gallery item or text</a:t>
            </a:r>
          </a:p>
        </p:txBody>
      </p:sp>
      <p:sp>
        <p:nvSpPr>
          <p:cNvPr id="4" name="Footer"/>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p>
        </p:txBody>
      </p:sp>
      <p:sp>
        <p:nvSpPr>
          <p:cNvPr id="5" name="Body content"/>
          <p:cNvSpPr>
            <a:spLocks noGrp="1"/>
          </p:cNvSpPr>
          <p:nvPr>
            <p:ph idx="11" hasCustomPrompt="1"/>
          </p:nvPr>
        </p:nvSpPr>
        <p:spPr>
          <a:xfrm>
            <a:off x="2473200" y="1614660"/>
            <a:ext cx="2091600" cy="2354400"/>
          </a:xfrm>
        </p:spPr>
        <p:txBody>
          <a:bodyPr lIns="0" rIns="0"/>
          <a:lstStyle>
            <a:lvl1pPr>
              <a:defRPr sz="1400"/>
            </a:lvl1pPr>
            <a:lvl2pPr>
              <a:defRPr sz="1200"/>
            </a:lvl2pPr>
            <a:lvl3pPr>
              <a:defRPr sz="1200"/>
            </a:lvl3pPr>
            <a:lvl4pPr>
              <a:defRPr sz="1200"/>
            </a:lvl4pPr>
            <a:lvl5pPr>
              <a:defRPr sz="1200"/>
            </a:lvl5pPr>
          </a:lstStyle>
          <a:p>
            <a:pPr lvl="0"/>
            <a:r>
              <a:rPr lang="en-US" dirty="0"/>
              <a:t>Image, gallery item or text</a:t>
            </a:r>
          </a:p>
        </p:txBody>
      </p:sp>
      <p:sp>
        <p:nvSpPr>
          <p:cNvPr id="6" name="Body content"/>
          <p:cNvSpPr>
            <a:spLocks noGrp="1"/>
          </p:cNvSpPr>
          <p:nvPr>
            <p:ph idx="12" hasCustomPrompt="1"/>
          </p:nvPr>
        </p:nvSpPr>
        <p:spPr>
          <a:xfrm>
            <a:off x="4564800" y="1614660"/>
            <a:ext cx="2091600" cy="2354400"/>
          </a:xfrm>
        </p:spPr>
        <p:txBody>
          <a:bodyPr lIns="0" rIns="0"/>
          <a:lstStyle>
            <a:lvl1pPr>
              <a:defRPr sz="1400"/>
            </a:lvl1pPr>
            <a:lvl2pPr>
              <a:defRPr sz="1200"/>
            </a:lvl2pPr>
            <a:lvl3pPr>
              <a:defRPr sz="1200"/>
            </a:lvl3pPr>
            <a:lvl4pPr>
              <a:defRPr sz="1200"/>
            </a:lvl4pPr>
            <a:lvl5pPr>
              <a:defRPr sz="1200"/>
            </a:lvl5pPr>
          </a:lstStyle>
          <a:p>
            <a:pPr lvl="0"/>
            <a:r>
              <a:rPr lang="en-US" dirty="0"/>
              <a:t>Image, gallery item or text</a:t>
            </a:r>
          </a:p>
        </p:txBody>
      </p:sp>
      <p:sp>
        <p:nvSpPr>
          <p:cNvPr id="7" name="Body content"/>
          <p:cNvSpPr>
            <a:spLocks noGrp="1"/>
          </p:cNvSpPr>
          <p:nvPr>
            <p:ph idx="13" hasCustomPrompt="1"/>
          </p:nvPr>
        </p:nvSpPr>
        <p:spPr>
          <a:xfrm>
            <a:off x="6656400" y="1614660"/>
            <a:ext cx="2091600" cy="2354400"/>
          </a:xfrm>
        </p:spPr>
        <p:txBody>
          <a:bodyPr lIns="0" rIns="0"/>
          <a:lstStyle>
            <a:lvl1pPr>
              <a:defRPr sz="1400"/>
            </a:lvl1pPr>
            <a:lvl2pPr>
              <a:defRPr sz="1200"/>
            </a:lvl2pPr>
            <a:lvl3pPr>
              <a:defRPr sz="1200"/>
            </a:lvl3pPr>
            <a:lvl4pPr>
              <a:defRPr sz="1200"/>
            </a:lvl4pPr>
            <a:lvl5pPr>
              <a:defRPr sz="1200"/>
            </a:lvl5pPr>
          </a:lstStyle>
          <a:p>
            <a:pPr lvl="0"/>
            <a:r>
              <a:rPr lang="en-US" dirty="0"/>
              <a:t>Image, gallery item or text</a:t>
            </a:r>
          </a:p>
        </p:txBody>
      </p:sp>
      <p:sp>
        <p:nvSpPr>
          <p:cNvPr id="12" name="Body content"/>
          <p:cNvSpPr>
            <a:spLocks noGrp="1"/>
          </p:cNvSpPr>
          <p:nvPr>
            <p:ph idx="14" hasCustomPrompt="1"/>
          </p:nvPr>
        </p:nvSpPr>
        <p:spPr>
          <a:xfrm>
            <a:off x="381000" y="3970800"/>
            <a:ext cx="2091600" cy="2354400"/>
          </a:xfrm>
        </p:spPr>
        <p:txBody>
          <a:bodyPr lIns="0" rIns="0"/>
          <a:lstStyle>
            <a:lvl1pPr>
              <a:defRPr sz="1400"/>
            </a:lvl1pPr>
            <a:lvl2pPr>
              <a:defRPr sz="1200"/>
            </a:lvl2pPr>
            <a:lvl3pPr>
              <a:defRPr sz="1200"/>
            </a:lvl3pPr>
            <a:lvl4pPr>
              <a:defRPr sz="1200"/>
            </a:lvl4pPr>
            <a:lvl5pPr>
              <a:defRPr sz="1200"/>
            </a:lvl5pPr>
          </a:lstStyle>
          <a:p>
            <a:pPr lvl="0"/>
            <a:r>
              <a:rPr lang="en-US" dirty="0"/>
              <a:t>Image, gallery item or text</a:t>
            </a:r>
          </a:p>
        </p:txBody>
      </p:sp>
      <p:sp>
        <p:nvSpPr>
          <p:cNvPr id="13" name="Body content"/>
          <p:cNvSpPr>
            <a:spLocks noGrp="1"/>
          </p:cNvSpPr>
          <p:nvPr>
            <p:ph idx="15" hasCustomPrompt="1"/>
          </p:nvPr>
        </p:nvSpPr>
        <p:spPr>
          <a:xfrm>
            <a:off x="2473200" y="3970800"/>
            <a:ext cx="2091600" cy="2354400"/>
          </a:xfrm>
        </p:spPr>
        <p:txBody>
          <a:bodyPr lIns="0" rIns="0"/>
          <a:lstStyle>
            <a:lvl1pPr>
              <a:defRPr sz="1400"/>
            </a:lvl1pPr>
            <a:lvl2pPr>
              <a:defRPr sz="1200"/>
            </a:lvl2pPr>
            <a:lvl3pPr>
              <a:defRPr sz="1200"/>
            </a:lvl3pPr>
            <a:lvl4pPr>
              <a:defRPr sz="1200"/>
            </a:lvl4pPr>
            <a:lvl5pPr>
              <a:defRPr sz="1200"/>
            </a:lvl5pPr>
          </a:lstStyle>
          <a:p>
            <a:pPr lvl="0"/>
            <a:r>
              <a:rPr lang="en-US" dirty="0"/>
              <a:t>Image, gallery item or text</a:t>
            </a:r>
          </a:p>
        </p:txBody>
      </p:sp>
      <p:sp>
        <p:nvSpPr>
          <p:cNvPr id="14" name="Body content"/>
          <p:cNvSpPr>
            <a:spLocks noGrp="1"/>
          </p:cNvSpPr>
          <p:nvPr>
            <p:ph idx="16" hasCustomPrompt="1"/>
          </p:nvPr>
        </p:nvSpPr>
        <p:spPr>
          <a:xfrm>
            <a:off x="4564800" y="3970800"/>
            <a:ext cx="2091600" cy="2354400"/>
          </a:xfrm>
        </p:spPr>
        <p:txBody>
          <a:bodyPr lIns="0" rIns="0"/>
          <a:lstStyle>
            <a:lvl1pPr>
              <a:defRPr sz="1400"/>
            </a:lvl1pPr>
            <a:lvl2pPr>
              <a:defRPr sz="1200"/>
            </a:lvl2pPr>
            <a:lvl3pPr>
              <a:defRPr sz="1200"/>
            </a:lvl3pPr>
            <a:lvl4pPr>
              <a:defRPr sz="1200"/>
            </a:lvl4pPr>
            <a:lvl5pPr>
              <a:defRPr sz="1200"/>
            </a:lvl5pPr>
          </a:lstStyle>
          <a:p>
            <a:pPr lvl="0"/>
            <a:r>
              <a:rPr lang="en-US" dirty="0"/>
              <a:t>Image, gallery item or text</a:t>
            </a:r>
          </a:p>
        </p:txBody>
      </p:sp>
      <p:sp>
        <p:nvSpPr>
          <p:cNvPr id="15" name="Body content"/>
          <p:cNvSpPr>
            <a:spLocks noGrp="1"/>
          </p:cNvSpPr>
          <p:nvPr>
            <p:ph idx="17" hasCustomPrompt="1"/>
          </p:nvPr>
        </p:nvSpPr>
        <p:spPr>
          <a:xfrm>
            <a:off x="6656400" y="3970800"/>
            <a:ext cx="2091600" cy="2354400"/>
          </a:xfrm>
        </p:spPr>
        <p:txBody>
          <a:bodyPr lIns="0" rIns="0"/>
          <a:lstStyle>
            <a:lvl1pPr>
              <a:defRPr sz="1400"/>
            </a:lvl1pPr>
            <a:lvl2pPr>
              <a:defRPr sz="1200"/>
            </a:lvl2pPr>
            <a:lvl3pPr>
              <a:defRPr sz="1200"/>
            </a:lvl3pPr>
            <a:lvl4pPr>
              <a:defRPr sz="1200"/>
            </a:lvl4pPr>
            <a:lvl5pPr>
              <a:defRPr sz="1200"/>
            </a:lvl5pPr>
          </a:lstStyle>
          <a:p>
            <a:pPr lvl="0"/>
            <a:r>
              <a:rPr lang="en-US" dirty="0"/>
              <a:t>Image, gallery item or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allery multisize">
    <p:spTree>
      <p:nvGrpSpPr>
        <p:cNvPr id="1" name=""/>
        <p:cNvGrpSpPr/>
        <p:nvPr/>
      </p:nvGrpSpPr>
      <p:grpSpPr>
        <a:xfrm>
          <a:off x="0" y="0"/>
          <a:ext cx="0" cy="0"/>
          <a:chOff x="0" y="0"/>
          <a:chExt cx="0" cy="0"/>
        </a:xfrm>
      </p:grpSpPr>
      <p:sp>
        <p:nvSpPr>
          <p:cNvPr id="2" name="Head"/>
          <p:cNvSpPr>
            <a:spLocks noGrp="1"/>
          </p:cNvSpPr>
          <p:nvPr>
            <p:ph type="title" hasCustomPrompt="1"/>
          </p:nvPr>
        </p:nvSpPr>
        <p:spPr>
          <a:xfrm>
            <a:off x="3896925" y="333375"/>
            <a:ext cx="3240360" cy="1266825"/>
          </a:xfrm>
        </p:spPr>
        <p:txBody>
          <a:bodyPr lIns="0" rIns="0"/>
          <a:lstStyle>
            <a:lvl1pPr>
              <a:defRPr/>
            </a:lvl1pPr>
          </a:lstStyle>
          <a:p>
            <a:r>
              <a:rPr lang="en-US" dirty="0"/>
              <a:t>Headline over one or two lines</a:t>
            </a:r>
            <a:endParaRPr lang="en-GB" dirty="0"/>
          </a:p>
        </p:txBody>
      </p:sp>
      <p:sp>
        <p:nvSpPr>
          <p:cNvPr id="25" name="Right body content"/>
          <p:cNvSpPr>
            <a:spLocks noGrp="1"/>
          </p:cNvSpPr>
          <p:nvPr>
            <p:ph sz="half" idx="2"/>
          </p:nvPr>
        </p:nvSpPr>
        <p:spPr>
          <a:xfrm>
            <a:off x="3896925" y="1583795"/>
            <a:ext cx="3240360" cy="1710189"/>
          </a:xfrm>
        </p:spPr>
        <p:txBody>
          <a:bodyPr lIns="0" rIns="0"/>
          <a:lstStyle>
            <a:lvl1pPr>
              <a:defRPr sz="1400"/>
            </a:lvl1pPr>
            <a:lvl2pPr>
              <a:defRPr sz="14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13"/>
          <p:cNvSpPr>
            <a:spLocks noGrp="1"/>
          </p:cNvSpPr>
          <p:nvPr>
            <p:ph type="pic" sz="quarter" idx="21"/>
          </p:nvPr>
        </p:nvSpPr>
        <p:spPr>
          <a:xfrm>
            <a:off x="0" y="3429000"/>
            <a:ext cx="3671899" cy="3048000"/>
          </a:xfrm>
        </p:spPr>
        <p:txBody>
          <a:bodyPr/>
          <a:lstStyle/>
          <a:p>
            <a:endParaRPr lang="en-GB"/>
          </a:p>
        </p:txBody>
      </p:sp>
      <p:sp>
        <p:nvSpPr>
          <p:cNvPr id="30" name="Picture Placeholder 26"/>
          <p:cNvSpPr>
            <a:spLocks noGrp="1"/>
          </p:cNvSpPr>
          <p:nvPr>
            <p:ph type="pic" sz="quarter" idx="22"/>
          </p:nvPr>
        </p:nvSpPr>
        <p:spPr>
          <a:xfrm>
            <a:off x="0" y="1718810"/>
            <a:ext cx="1827213" cy="1719263"/>
          </a:xfrm>
        </p:spPr>
        <p:txBody>
          <a:bodyPr/>
          <a:lstStyle/>
          <a:p>
            <a:endParaRPr lang="en-GB"/>
          </a:p>
        </p:txBody>
      </p:sp>
      <p:sp>
        <p:nvSpPr>
          <p:cNvPr id="31" name="Picture Placeholder 26"/>
          <p:cNvSpPr>
            <a:spLocks noGrp="1"/>
          </p:cNvSpPr>
          <p:nvPr>
            <p:ph type="pic" sz="quarter" idx="23"/>
          </p:nvPr>
        </p:nvSpPr>
        <p:spPr>
          <a:xfrm>
            <a:off x="0" y="0"/>
            <a:ext cx="1827213" cy="1719263"/>
          </a:xfrm>
        </p:spPr>
        <p:txBody>
          <a:bodyPr/>
          <a:lstStyle/>
          <a:p>
            <a:endParaRPr lang="en-GB"/>
          </a:p>
        </p:txBody>
      </p:sp>
      <p:sp>
        <p:nvSpPr>
          <p:cNvPr id="32" name="Picture Placeholder 26"/>
          <p:cNvSpPr>
            <a:spLocks noGrp="1"/>
          </p:cNvSpPr>
          <p:nvPr>
            <p:ph type="pic" sz="quarter" idx="24"/>
          </p:nvPr>
        </p:nvSpPr>
        <p:spPr>
          <a:xfrm>
            <a:off x="1826695" y="1"/>
            <a:ext cx="1827213" cy="3429000"/>
          </a:xfrm>
        </p:spPr>
        <p:txBody>
          <a:bodyPr/>
          <a:lstStyle/>
          <a:p>
            <a:endParaRPr lang="en-GB"/>
          </a:p>
        </p:txBody>
      </p:sp>
      <p:sp>
        <p:nvSpPr>
          <p:cNvPr id="36" name="Picture Placeholder 26"/>
          <p:cNvSpPr>
            <a:spLocks noGrp="1"/>
          </p:cNvSpPr>
          <p:nvPr>
            <p:ph type="pic" sz="quarter" idx="25"/>
          </p:nvPr>
        </p:nvSpPr>
        <p:spPr>
          <a:xfrm>
            <a:off x="5490092" y="5147810"/>
            <a:ext cx="1827213" cy="1329190"/>
          </a:xfrm>
        </p:spPr>
        <p:txBody>
          <a:bodyPr/>
          <a:lstStyle/>
          <a:p>
            <a:endParaRPr lang="en-GB"/>
          </a:p>
        </p:txBody>
      </p:sp>
      <p:sp>
        <p:nvSpPr>
          <p:cNvPr id="37" name="Picture Placeholder 26"/>
          <p:cNvSpPr>
            <a:spLocks noGrp="1"/>
          </p:cNvSpPr>
          <p:nvPr>
            <p:ph type="pic" sz="quarter" idx="26"/>
          </p:nvPr>
        </p:nvSpPr>
        <p:spPr>
          <a:xfrm>
            <a:off x="5490092" y="3429000"/>
            <a:ext cx="1827213" cy="1528234"/>
          </a:xfrm>
        </p:spPr>
        <p:txBody>
          <a:bodyPr/>
          <a:lstStyle/>
          <a:p>
            <a:endParaRPr lang="en-GB"/>
          </a:p>
        </p:txBody>
      </p:sp>
      <p:sp>
        <p:nvSpPr>
          <p:cNvPr id="38" name="Picture Placeholder 26"/>
          <p:cNvSpPr>
            <a:spLocks noGrp="1"/>
          </p:cNvSpPr>
          <p:nvPr>
            <p:ph type="pic" sz="quarter" idx="27"/>
          </p:nvPr>
        </p:nvSpPr>
        <p:spPr>
          <a:xfrm>
            <a:off x="7316787" y="3429000"/>
            <a:ext cx="1827213" cy="3048000"/>
          </a:xfrm>
        </p:spPr>
        <p:txBody>
          <a:bodyPr/>
          <a:lstStyle/>
          <a:p>
            <a:endParaRPr lang="en-GB"/>
          </a:p>
        </p:txBody>
      </p:sp>
      <p:sp>
        <p:nvSpPr>
          <p:cNvPr id="39" name="Picture Placeholder 26"/>
          <p:cNvSpPr>
            <a:spLocks noGrp="1"/>
          </p:cNvSpPr>
          <p:nvPr>
            <p:ph type="pic" sz="quarter" idx="28"/>
          </p:nvPr>
        </p:nvSpPr>
        <p:spPr>
          <a:xfrm>
            <a:off x="7316787" y="0"/>
            <a:ext cx="1827213" cy="3429000"/>
          </a:xfrm>
        </p:spPr>
        <p:txBody>
          <a:bodyPr/>
          <a:lstStyle/>
          <a:p>
            <a:endParaRPr lang="en-GB"/>
          </a:p>
        </p:txBody>
      </p:sp>
      <p:sp>
        <p:nvSpPr>
          <p:cNvPr id="40" name="Picture Placeholder 26"/>
          <p:cNvSpPr>
            <a:spLocks noGrp="1"/>
          </p:cNvSpPr>
          <p:nvPr>
            <p:ph type="pic" sz="quarter" idx="29"/>
          </p:nvPr>
        </p:nvSpPr>
        <p:spPr>
          <a:xfrm>
            <a:off x="3671900" y="3429000"/>
            <a:ext cx="1827213" cy="3048000"/>
          </a:xfrm>
        </p:spPr>
        <p:txBody>
          <a:bodyPr/>
          <a:lstStyle/>
          <a:p>
            <a:endParaRPr lang="en-GB"/>
          </a:p>
        </p:txBody>
      </p:sp>
      <p:sp>
        <p:nvSpPr>
          <p:cNvPr id="16" name="TextBox 15"/>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sp>
        <p:nvSpPr>
          <p:cNvPr id="18" name="Rectangle 17"/>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19"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1100" b="1">
                <a:solidFill>
                  <a:schemeClr val="bg1"/>
                </a:solidFill>
                <a:latin typeface="+mn-lt"/>
                <a:cs typeface="Arial" charset="0"/>
              </a:defRPr>
            </a:lvl1pPr>
          </a:lstStyle>
          <a:p>
            <a:r>
              <a:rPr lang="en-GB" dirty="0"/>
              <a:t>Safe Abortion Action Fund</a:t>
            </a:r>
          </a:p>
        </p:txBody>
      </p:sp>
      <p:sp>
        <p:nvSpPr>
          <p:cNvPr id="20" name="Manual Input 19"/>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1" name="TextBox 20"/>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pic>
        <p:nvPicPr>
          <p:cNvPr id="24" name="Picture 2" descr="C:\Users\adeponti\Downloads\SAAFlogo_Engl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1"/>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p>
        </p:txBody>
      </p:sp>
      <p:sp>
        <p:nvSpPr>
          <p:cNvPr id="4" name="Title 1"/>
          <p:cNvSpPr>
            <a:spLocks noGrp="1"/>
          </p:cNvSpPr>
          <p:nvPr>
            <p:ph type="title"/>
          </p:nvPr>
        </p:nvSpPr>
        <p:spPr>
          <a:xfrm>
            <a:off x="381000" y="2708920"/>
            <a:ext cx="8367713" cy="1266825"/>
          </a:xfrm>
        </p:spPr>
        <p:txBody>
          <a:bodyPr lIns="0" rIns="0"/>
          <a:lstStyle/>
          <a:p>
            <a:r>
              <a:rPr lang="en-US" dirty="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Divider">
    <p:bg>
      <p:bgPr>
        <a:solidFill>
          <a:schemeClr val="accent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436" y="4800600"/>
            <a:ext cx="6937252" cy="566738"/>
          </a:xfrm>
        </p:spPr>
        <p:txBody>
          <a:bodyPr lIns="0" tIns="0" rIns="0"/>
          <a:lstStyle>
            <a:lvl1pPr algn="l">
              <a:defRPr sz="2800" b="0" baseline="0"/>
            </a:lvl1pPr>
          </a:lstStyle>
          <a:p>
            <a:r>
              <a:rPr lang="en-US" dirty="0"/>
              <a:t>Head (if any)</a:t>
            </a:r>
            <a:endParaRPr lang="en-GB" dirty="0"/>
          </a:p>
        </p:txBody>
      </p:sp>
      <p:sp>
        <p:nvSpPr>
          <p:cNvPr id="4" name="Text Placeholder 3"/>
          <p:cNvSpPr>
            <a:spLocks noGrp="1"/>
          </p:cNvSpPr>
          <p:nvPr>
            <p:ph type="body" sz="half" idx="2" hasCustomPrompt="1"/>
          </p:nvPr>
        </p:nvSpPr>
        <p:spPr>
          <a:xfrm>
            <a:off x="341436" y="5367338"/>
            <a:ext cx="6937252" cy="804862"/>
          </a:xfrm>
        </p:spPr>
        <p:txBody>
          <a:bodyPr l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Description or other text</a:t>
            </a:r>
          </a:p>
        </p:txBody>
      </p:sp>
      <p:sp>
        <p:nvSpPr>
          <p:cNvPr id="8" name="Content Placeholder 7"/>
          <p:cNvSpPr>
            <a:spLocks noGrp="1"/>
          </p:cNvSpPr>
          <p:nvPr>
            <p:ph sz="quarter" idx="12" hasCustomPrompt="1"/>
          </p:nvPr>
        </p:nvSpPr>
        <p:spPr>
          <a:xfrm>
            <a:off x="341530" y="368660"/>
            <a:ext cx="8415935" cy="4320480"/>
          </a:xfrm>
        </p:spPr>
        <p:txBody>
          <a:bodyPr/>
          <a:lstStyle>
            <a:lvl1pPr>
              <a:defRPr/>
            </a:lvl1pPr>
          </a:lstStyle>
          <a:p>
            <a:pPr lvl="0"/>
            <a:r>
              <a:rPr lang="en-US" dirty="0"/>
              <a:t>Insert graph, chart or similar</a:t>
            </a:r>
            <a:endParaRPr lang="en-GB" dirty="0"/>
          </a:p>
        </p:txBody>
      </p:sp>
      <p:sp>
        <p:nvSpPr>
          <p:cNvPr id="9" name="Rectangle 11"/>
          <p:cNvSpPr>
            <a:spLocks noGrp="1" noChangeArrowheads="1"/>
          </p:cNvSpPr>
          <p:nvPr>
            <p:ph type="ftr" sz="quarter" idx="10"/>
          </p:nvPr>
        </p:nvSpPr>
        <p:spPr>
          <a:xfrm>
            <a:off x="498976" y="6417990"/>
            <a:ext cx="7425824" cy="287610"/>
          </a:xfrm>
          <a:ln/>
        </p:spPr>
        <p:txBody>
          <a:bodyPr lIns="90000" rIns="0"/>
          <a:lstStyle>
            <a:lvl1pPr>
              <a:defRPr/>
            </a:lvl1pPr>
          </a:lstStyle>
          <a:p>
            <a:r>
              <a:rPr lang="en-GB" dirty="0">
                <a:solidFill>
                  <a:srgbClr val="BFBFBF"/>
                </a:solidFill>
              </a:rPr>
              <a:t>Safe Abortion Action Fund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436" y="4800600"/>
            <a:ext cx="6937252" cy="566738"/>
          </a:xfrm>
        </p:spPr>
        <p:txBody>
          <a:bodyPr lIns="0" tIns="0" rIns="0"/>
          <a:lstStyle>
            <a:lvl1pPr algn="l">
              <a:defRPr sz="2800" b="0" baseline="0"/>
            </a:lvl1pPr>
          </a:lstStyle>
          <a:p>
            <a:r>
              <a:rPr lang="en-US" dirty="0"/>
              <a:t>Head (if any)</a:t>
            </a:r>
            <a:endParaRPr lang="en-GB" dirty="0"/>
          </a:p>
        </p:txBody>
      </p:sp>
      <p:sp>
        <p:nvSpPr>
          <p:cNvPr id="4" name="Text Placeholder 3"/>
          <p:cNvSpPr>
            <a:spLocks noGrp="1"/>
          </p:cNvSpPr>
          <p:nvPr>
            <p:ph type="body" sz="half" idx="2" hasCustomPrompt="1"/>
          </p:nvPr>
        </p:nvSpPr>
        <p:spPr>
          <a:xfrm>
            <a:off x="341436" y="5367338"/>
            <a:ext cx="6937252" cy="804862"/>
          </a:xfrm>
        </p:spPr>
        <p:txBody>
          <a:bodyPr l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Description or other text</a:t>
            </a:r>
          </a:p>
        </p:txBody>
      </p:sp>
      <p:sp>
        <p:nvSpPr>
          <p:cNvPr id="7" name="Picture Placeholder 6"/>
          <p:cNvSpPr>
            <a:spLocks noGrp="1"/>
          </p:cNvSpPr>
          <p:nvPr>
            <p:ph type="pic" sz="quarter" idx="13"/>
          </p:nvPr>
        </p:nvSpPr>
        <p:spPr>
          <a:xfrm>
            <a:off x="0" y="0"/>
            <a:ext cx="9144000" cy="4689475"/>
          </a:xfrm>
        </p:spPr>
        <p:txBody>
          <a:bodyPr/>
          <a:lstStyle/>
          <a:p>
            <a:endParaRPr lang="en-GB"/>
          </a:p>
        </p:txBody>
      </p:sp>
      <p:sp>
        <p:nvSpPr>
          <p:cNvPr id="8" name="Rectangle 11"/>
          <p:cNvSpPr>
            <a:spLocks noGrp="1" noChangeArrowheads="1"/>
          </p:cNvSpPr>
          <p:nvPr>
            <p:ph type="ftr" sz="quarter" idx="10"/>
          </p:nvPr>
        </p:nvSpPr>
        <p:spPr>
          <a:xfrm>
            <a:off x="498976" y="6417990"/>
            <a:ext cx="7425824" cy="287610"/>
          </a:xfrm>
          <a:ln/>
        </p:spPr>
        <p:txBody>
          <a:bodyPr lIns="90000" rIns="0"/>
          <a:lstStyle>
            <a:lvl1pPr>
              <a:defRPr/>
            </a:lvl1pPr>
          </a:lstStyle>
          <a:p>
            <a:r>
              <a:rPr lang="en-GB" dirty="0">
                <a:solidFill>
                  <a:srgbClr val="BFBFBF"/>
                </a:solidFill>
              </a:rPr>
              <a:t>Safe Abortion Action Fund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tegori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4689475"/>
          </a:xfrm>
        </p:spPr>
        <p:txBody>
          <a:bodyPr/>
          <a:lstStyle/>
          <a:p>
            <a:endParaRPr lang="en-GB" dirty="0"/>
          </a:p>
        </p:txBody>
      </p:sp>
      <p:sp>
        <p:nvSpPr>
          <p:cNvPr id="8" name="Rectangle 11"/>
          <p:cNvSpPr>
            <a:spLocks noGrp="1" noChangeArrowheads="1"/>
          </p:cNvSpPr>
          <p:nvPr>
            <p:ph type="ftr" sz="quarter" idx="10"/>
          </p:nvPr>
        </p:nvSpPr>
        <p:spPr>
          <a:xfrm>
            <a:off x="498976" y="6417990"/>
            <a:ext cx="7425824" cy="287610"/>
          </a:xfrm>
          <a:ln/>
        </p:spPr>
        <p:txBody>
          <a:bodyPr lIns="90000" rIns="0"/>
          <a:lstStyle>
            <a:lvl1pPr>
              <a:defRPr/>
            </a:lvl1pPr>
          </a:lstStyle>
          <a:p>
            <a:r>
              <a:rPr lang="en-GB" dirty="0">
                <a:solidFill>
                  <a:srgbClr val="BFBFBF"/>
                </a:solidFill>
              </a:rPr>
              <a:t>Safe Abortion Action Fund</a:t>
            </a:r>
          </a:p>
        </p:txBody>
      </p:sp>
      <p:sp>
        <p:nvSpPr>
          <p:cNvPr id="9" name="Left picture"/>
          <p:cNvSpPr>
            <a:spLocks noGrp="1"/>
          </p:cNvSpPr>
          <p:nvPr>
            <p:ph type="pic" sz="quarter" idx="11"/>
          </p:nvPr>
        </p:nvSpPr>
        <p:spPr>
          <a:xfrm>
            <a:off x="1370679" y="4149125"/>
            <a:ext cx="951071" cy="967216"/>
          </a:xfrm>
          <a:prstGeom prst="ellipse">
            <a:avLst/>
          </a:prstGeom>
          <a:ln w="57150" cmpd="thinThick">
            <a:solidFill>
              <a:schemeClr val="accent5"/>
            </a:solidFill>
          </a:ln>
        </p:spPr>
        <p:txBody>
          <a:bodyPr/>
          <a:lstStyle/>
          <a:p>
            <a:endParaRPr lang="en-GB" dirty="0"/>
          </a:p>
        </p:txBody>
      </p:sp>
      <p:sp>
        <p:nvSpPr>
          <p:cNvPr id="11" name="Centre picture"/>
          <p:cNvSpPr>
            <a:spLocks noGrp="1"/>
          </p:cNvSpPr>
          <p:nvPr>
            <p:ph type="pic" sz="quarter" idx="14"/>
          </p:nvPr>
        </p:nvSpPr>
        <p:spPr>
          <a:xfrm>
            <a:off x="2720829" y="4149080"/>
            <a:ext cx="951071" cy="967216"/>
          </a:xfrm>
          <a:prstGeom prst="ellipse">
            <a:avLst/>
          </a:prstGeom>
          <a:ln w="57150" cmpd="thinThick">
            <a:solidFill>
              <a:schemeClr val="accent5"/>
            </a:solidFill>
          </a:ln>
        </p:spPr>
        <p:txBody>
          <a:bodyPr/>
          <a:lstStyle/>
          <a:p>
            <a:endParaRPr lang="en-GB" dirty="0"/>
          </a:p>
        </p:txBody>
      </p:sp>
      <p:sp>
        <p:nvSpPr>
          <p:cNvPr id="13" name="Right picture"/>
          <p:cNvSpPr>
            <a:spLocks noGrp="1"/>
          </p:cNvSpPr>
          <p:nvPr>
            <p:ph type="pic" sz="quarter" idx="16"/>
          </p:nvPr>
        </p:nvSpPr>
        <p:spPr>
          <a:xfrm>
            <a:off x="5427095" y="4149080"/>
            <a:ext cx="951071" cy="967216"/>
          </a:xfrm>
          <a:prstGeom prst="ellipse">
            <a:avLst/>
          </a:prstGeom>
          <a:ln w="57150" cmpd="thinThick">
            <a:solidFill>
              <a:schemeClr val="accent5"/>
            </a:solidFill>
          </a:ln>
        </p:spPr>
        <p:txBody>
          <a:bodyPr/>
          <a:lstStyle/>
          <a:p>
            <a:endParaRPr lang="en-GB" dirty="0"/>
          </a:p>
        </p:txBody>
      </p:sp>
      <p:sp>
        <p:nvSpPr>
          <p:cNvPr id="14" name="Right picture"/>
          <p:cNvSpPr>
            <a:spLocks noGrp="1"/>
          </p:cNvSpPr>
          <p:nvPr>
            <p:ph type="pic" sz="quarter" idx="17"/>
          </p:nvPr>
        </p:nvSpPr>
        <p:spPr>
          <a:xfrm>
            <a:off x="4070979" y="4149080"/>
            <a:ext cx="951071" cy="967216"/>
          </a:xfrm>
          <a:prstGeom prst="ellipse">
            <a:avLst/>
          </a:prstGeom>
          <a:ln w="57150" cmpd="thinThick">
            <a:solidFill>
              <a:schemeClr val="accent5"/>
            </a:solidFill>
          </a:ln>
        </p:spPr>
        <p:txBody>
          <a:bodyPr/>
          <a:lstStyle/>
          <a:p>
            <a:endParaRPr lang="en-GB" dirty="0"/>
          </a:p>
        </p:txBody>
      </p:sp>
      <p:sp>
        <p:nvSpPr>
          <p:cNvPr id="15" name="Right picture"/>
          <p:cNvSpPr>
            <a:spLocks noGrp="1"/>
          </p:cNvSpPr>
          <p:nvPr>
            <p:ph type="pic" sz="quarter" idx="18"/>
          </p:nvPr>
        </p:nvSpPr>
        <p:spPr>
          <a:xfrm>
            <a:off x="6777245" y="4149080"/>
            <a:ext cx="951071" cy="967216"/>
          </a:xfrm>
          <a:prstGeom prst="ellipse">
            <a:avLst/>
          </a:prstGeom>
          <a:ln w="57150" cmpd="thinThick">
            <a:solidFill>
              <a:schemeClr val="accent5"/>
            </a:solidFill>
          </a:ln>
        </p:spPr>
        <p:txBody>
          <a:bodyPr/>
          <a:lstStyle/>
          <a:p>
            <a:endParaRPr lang="en-GB" dirty="0"/>
          </a:p>
        </p:txBody>
      </p:sp>
      <p:sp>
        <p:nvSpPr>
          <p:cNvPr id="22" name="Text Placeholder 21"/>
          <p:cNvSpPr>
            <a:spLocks noGrp="1" noChangeAspect="1"/>
          </p:cNvSpPr>
          <p:nvPr>
            <p:ph type="body" sz="quarter" idx="23"/>
          </p:nvPr>
        </p:nvSpPr>
        <p:spPr>
          <a:xfrm>
            <a:off x="1196625"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1"/>
          <p:cNvSpPr>
            <a:spLocks noGrp="1" noChangeAspect="1"/>
          </p:cNvSpPr>
          <p:nvPr>
            <p:ph type="body" sz="quarter" idx="24"/>
          </p:nvPr>
        </p:nvSpPr>
        <p:spPr>
          <a:xfrm>
            <a:off x="2555920"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1"/>
          <p:cNvSpPr>
            <a:spLocks noGrp="1" noChangeAspect="1"/>
          </p:cNvSpPr>
          <p:nvPr>
            <p:ph type="body" sz="quarter" idx="25"/>
          </p:nvPr>
        </p:nvSpPr>
        <p:spPr>
          <a:xfrm>
            <a:off x="3896925"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1"/>
          <p:cNvSpPr>
            <a:spLocks noGrp="1" noChangeAspect="1"/>
          </p:cNvSpPr>
          <p:nvPr>
            <p:ph type="body" sz="quarter" idx="26"/>
          </p:nvPr>
        </p:nvSpPr>
        <p:spPr>
          <a:xfrm>
            <a:off x="5256220"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1"/>
          <p:cNvSpPr>
            <a:spLocks noGrp="1" noChangeAspect="1"/>
          </p:cNvSpPr>
          <p:nvPr>
            <p:ph type="body" sz="quarter" idx="27"/>
          </p:nvPr>
        </p:nvSpPr>
        <p:spPr>
          <a:xfrm>
            <a:off x="6597225"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11"/>
          <p:cNvSpPr>
            <a:spLocks noGrp="1" noChangeArrowheads="1"/>
          </p:cNvSpPr>
          <p:nvPr>
            <p:ph type="ftr" sz="quarter" idx="10"/>
          </p:nvPr>
        </p:nvSpPr>
        <p:spPr>
          <a:xfrm>
            <a:off x="498976" y="6417990"/>
            <a:ext cx="7425824" cy="287610"/>
          </a:xfrm>
          <a:ln/>
        </p:spPr>
        <p:txBody>
          <a:bodyPr lIns="90000" rIns="0"/>
          <a:lstStyle>
            <a:lvl1pPr>
              <a:defRPr/>
            </a:lvl1pPr>
          </a:lstStyle>
          <a:p>
            <a:r>
              <a:rPr lang="en-GB" dirty="0">
                <a:solidFill>
                  <a:srgbClr val="BFBFBF"/>
                </a:solidFill>
              </a:rPr>
              <a:t>Safe Abortion Action Fund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ey content">
    <p:spTree>
      <p:nvGrpSpPr>
        <p:cNvPr id="1" name=""/>
        <p:cNvGrpSpPr/>
        <p:nvPr/>
      </p:nvGrpSpPr>
      <p:grpSpPr>
        <a:xfrm>
          <a:off x="0" y="0"/>
          <a:ext cx="0" cy="0"/>
          <a:chOff x="0" y="0"/>
          <a:chExt cx="0" cy="0"/>
        </a:xfrm>
      </p:grpSpPr>
      <p:sp>
        <p:nvSpPr>
          <p:cNvPr id="2" name="Head"/>
          <p:cNvSpPr>
            <a:spLocks noGrp="1"/>
          </p:cNvSpPr>
          <p:nvPr>
            <p:ph type="title" hasCustomPrompt="1"/>
          </p:nvPr>
        </p:nvSpPr>
        <p:spPr>
          <a:xfrm>
            <a:off x="381001" y="333375"/>
            <a:ext cx="7071320" cy="1266825"/>
          </a:xfrm>
        </p:spPr>
        <p:txBody>
          <a:bodyPr lIns="0" rIns="0"/>
          <a:lstStyle/>
          <a:p>
            <a:r>
              <a:rPr lang="en-US" dirty="0"/>
              <a:t>Headline</a:t>
            </a:r>
            <a:endParaRPr lang="en-GB" dirty="0"/>
          </a:p>
        </p:txBody>
      </p:sp>
      <p:sp>
        <p:nvSpPr>
          <p:cNvPr id="3" name="Body content"/>
          <p:cNvSpPr>
            <a:spLocks noGrp="1"/>
          </p:cNvSpPr>
          <p:nvPr>
            <p:ph idx="1"/>
          </p:nvPr>
        </p:nvSpPr>
        <p:spPr>
          <a:xfrm>
            <a:off x="381001" y="1600200"/>
            <a:ext cx="7071320" cy="4708525"/>
          </a:xfrm>
        </p:spPr>
        <p:txBody>
          <a:bodyPr lIns="0" rIns="0"/>
          <a:lstStyle>
            <a:lvl1pPr>
              <a:spcBef>
                <a:spcPts val="1400"/>
              </a:spcBef>
              <a:defRPr sz="2200"/>
            </a:lvl1pPr>
            <a:lvl2pPr>
              <a:defRPr sz="1800"/>
            </a:lvl2pPr>
            <a:lvl3pPr>
              <a:defRPr sz="1800"/>
            </a:lvl3pPr>
            <a:lvl4pPr>
              <a:defRPr sz="1400"/>
            </a:lvl4pPr>
            <a:lvl5pPr>
              <a:defRPr sz="12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Footer"/>
          <p:cNvSpPr>
            <a:spLocks noGrp="1" noChangeArrowheads="1"/>
          </p:cNvSpPr>
          <p:nvPr>
            <p:ph type="ftr" sz="quarter" idx="10"/>
          </p:nvPr>
        </p:nvSpPr>
        <p:spPr>
          <a:ln/>
        </p:spPr>
        <p:txBody>
          <a:bodyPr/>
          <a:lstStyle>
            <a:lvl1pPr>
              <a:defRPr sz="1050"/>
            </a:lvl1pPr>
          </a:lstStyle>
          <a:p>
            <a:r>
              <a:rPr lang="en-GB" dirty="0">
                <a:solidFill>
                  <a:srgbClr val="BFBFBF"/>
                </a:solidFill>
              </a:rPr>
              <a:t>Safe Abortion Action Fund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333375"/>
            <a:ext cx="2090738" cy="59753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333375"/>
            <a:ext cx="6124575" cy="59753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11"/>
          <p:cNvSpPr>
            <a:spLocks noGrp="1" noChangeArrowheads="1"/>
          </p:cNvSpPr>
          <p:nvPr>
            <p:ph type="ftr" sz="quarter" idx="10"/>
          </p:nvPr>
        </p:nvSpPr>
        <p:spPr>
          <a:xfrm>
            <a:off x="498976" y="6417990"/>
            <a:ext cx="7425824" cy="287610"/>
          </a:xfrm>
          <a:ln/>
        </p:spPr>
        <p:txBody>
          <a:bodyPr lIns="90000" rIns="0"/>
          <a:lstStyle>
            <a:lvl1pPr>
              <a:defRPr sz="1200">
                <a:latin typeface="+mn-lt"/>
              </a:defRPr>
            </a:lvl1pPr>
          </a:lstStyle>
          <a:p>
            <a:r>
              <a:rPr lang="en-GB" dirty="0">
                <a:solidFill>
                  <a:srgbClr val="BFBFBF"/>
                </a:solidFill>
              </a:rPr>
              <a:t>Safe Abortion Action Fund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4579" name="Presentation title"/>
          <p:cNvSpPr>
            <a:spLocks noGrp="1" noChangeArrowheads="1"/>
          </p:cNvSpPr>
          <p:nvPr>
            <p:ph type="ctrTitle" hasCustomPrompt="1"/>
          </p:nvPr>
        </p:nvSpPr>
        <p:spPr>
          <a:xfrm>
            <a:off x="395535" y="1143000"/>
            <a:ext cx="6291700" cy="2376010"/>
          </a:xfrm>
        </p:spPr>
        <p:txBody>
          <a:bodyPr lIns="0" tIns="0" rIns="0"/>
          <a:lstStyle>
            <a:lvl1pPr>
              <a:lnSpc>
                <a:spcPts val="3600"/>
              </a:lnSpc>
              <a:defRPr sz="2800">
                <a:solidFill>
                  <a:schemeClr val="tx1"/>
                </a:solidFill>
              </a:defRPr>
            </a:lvl1pPr>
          </a:lstStyle>
          <a:p>
            <a:r>
              <a:rPr lang="en-US" dirty="0"/>
              <a:t>Farewell or key takeaway</a:t>
            </a:r>
          </a:p>
        </p:txBody>
      </p:sp>
      <p:sp>
        <p:nvSpPr>
          <p:cNvPr id="24580" name="Speaker"/>
          <p:cNvSpPr>
            <a:spLocks noGrp="1" noChangeArrowheads="1"/>
          </p:cNvSpPr>
          <p:nvPr>
            <p:ph type="subTitle" idx="1" hasCustomPrompt="1"/>
          </p:nvPr>
        </p:nvSpPr>
        <p:spPr>
          <a:xfrm>
            <a:off x="395536" y="4060051"/>
            <a:ext cx="6336704" cy="270030"/>
          </a:xfrm>
        </p:spPr>
        <p:txBody>
          <a:bodyPr lIns="0" tIns="0" rIns="0" bIns="0"/>
          <a:lstStyle>
            <a:lvl1pPr marL="0" indent="0">
              <a:buFont typeface="Wingdings" pitchFamily="2" charset="2"/>
              <a:buNone/>
              <a:defRPr sz="1500" baseline="0">
                <a:solidFill>
                  <a:schemeClr val="tx1"/>
                </a:solidFill>
              </a:defRPr>
            </a:lvl1pPr>
            <a:lvl2pPr marL="0">
              <a:defRPr sz="1100" baseline="0"/>
            </a:lvl2pPr>
          </a:lstStyle>
          <a:p>
            <a:r>
              <a:rPr lang="en-US" dirty="0"/>
              <a:t>Speaker name</a:t>
            </a:r>
          </a:p>
        </p:txBody>
      </p:sp>
      <p:sp>
        <p:nvSpPr>
          <p:cNvPr id="8" name="TextBox 7"/>
          <p:cNvSpPr txBox="1"/>
          <p:nvPr userDrawn="1"/>
        </p:nvSpPr>
        <p:spPr>
          <a:xfrm>
            <a:off x="386536" y="5514019"/>
            <a:ext cx="1170130" cy="461665"/>
          </a:xfrm>
          <a:prstGeom prst="rect">
            <a:avLst/>
          </a:prstGeom>
          <a:noFill/>
        </p:spPr>
        <p:txBody>
          <a:bodyPr wrap="square" lIns="0" tIns="0" rIns="0" bIns="0" numCol="1" rtlCol="0" anchor="b" anchorCtr="0">
            <a:noAutofit/>
          </a:bodyPr>
          <a:lstStyle/>
          <a:p>
            <a:r>
              <a:rPr lang="en-US" sz="1000" dirty="0"/>
              <a:t>4 </a:t>
            </a:r>
            <a:r>
              <a:rPr lang="en-US" sz="1000" dirty="0" err="1"/>
              <a:t>Newhams</a:t>
            </a:r>
            <a:r>
              <a:rPr lang="en-US" sz="1000" dirty="0"/>
              <a:t> Row</a:t>
            </a:r>
          </a:p>
          <a:p>
            <a:r>
              <a:rPr lang="en-US" sz="1000" dirty="0"/>
              <a:t>London </a:t>
            </a:r>
          </a:p>
          <a:p>
            <a:r>
              <a:rPr lang="en-US" sz="1000" dirty="0"/>
              <a:t>SE1 3UZ</a:t>
            </a:r>
          </a:p>
        </p:txBody>
      </p:sp>
      <p:sp>
        <p:nvSpPr>
          <p:cNvPr id="10" name="TextBox 9"/>
          <p:cNvSpPr txBox="1"/>
          <p:nvPr userDrawn="1"/>
        </p:nvSpPr>
        <p:spPr>
          <a:xfrm>
            <a:off x="386535" y="5334000"/>
            <a:ext cx="3105345" cy="153888"/>
          </a:xfrm>
          <a:prstGeom prst="rect">
            <a:avLst/>
          </a:prstGeom>
          <a:noFill/>
        </p:spPr>
        <p:txBody>
          <a:bodyPr wrap="square" lIns="0" tIns="0" rIns="0" bIns="0" numCol="1" rtlCol="0">
            <a:spAutoFit/>
          </a:bodyPr>
          <a:lstStyle/>
          <a:p>
            <a:r>
              <a:rPr lang="en-US" sz="1000" b="1" dirty="0"/>
              <a:t>Safe Abortion Action</a:t>
            </a:r>
            <a:r>
              <a:rPr lang="en-US" sz="1000" b="1" baseline="0" dirty="0"/>
              <a:t> Fund</a:t>
            </a:r>
            <a:endParaRPr lang="en-US" sz="1000" b="1" dirty="0"/>
          </a:p>
        </p:txBody>
      </p:sp>
      <p:sp>
        <p:nvSpPr>
          <p:cNvPr id="11" name="TextBox 10"/>
          <p:cNvSpPr txBox="1"/>
          <p:nvPr userDrawn="1"/>
        </p:nvSpPr>
        <p:spPr>
          <a:xfrm>
            <a:off x="1556665" y="5514020"/>
            <a:ext cx="1485165" cy="461665"/>
          </a:xfrm>
          <a:prstGeom prst="rect">
            <a:avLst/>
          </a:prstGeom>
          <a:noFill/>
        </p:spPr>
        <p:txBody>
          <a:bodyPr wrap="square" lIns="0" tIns="0" rIns="0" bIns="0" numCol="1" rtlCol="0" anchor="b" anchorCtr="0">
            <a:noAutofit/>
          </a:bodyPr>
          <a:lstStyle/>
          <a:p>
            <a:r>
              <a:rPr lang="en-US" sz="1000" dirty="0"/>
              <a:t>Tel: +44 (0)20 7939 8200</a:t>
            </a:r>
          </a:p>
          <a:p>
            <a:r>
              <a:rPr lang="fr-FR" sz="1000" dirty="0"/>
              <a:t>Fax: +44 (0)20 7939 8300</a:t>
            </a:r>
          </a:p>
          <a:p>
            <a:r>
              <a:rPr lang="fr-FR" sz="1000" dirty="0"/>
              <a:t>Email: info@saafund.org</a:t>
            </a:r>
            <a:endParaRPr lang="en-GB" sz="1000" dirty="0"/>
          </a:p>
        </p:txBody>
      </p:sp>
      <p:sp>
        <p:nvSpPr>
          <p:cNvPr id="14" name="Text Placeholder 12"/>
          <p:cNvSpPr>
            <a:spLocks noGrp="1"/>
          </p:cNvSpPr>
          <p:nvPr>
            <p:ph type="body" sz="quarter" idx="10" hasCustomPrompt="1"/>
          </p:nvPr>
        </p:nvSpPr>
        <p:spPr>
          <a:xfrm>
            <a:off x="386535" y="4330080"/>
            <a:ext cx="6346053" cy="927720"/>
          </a:xfrm>
        </p:spPr>
        <p:txBody>
          <a:bodyPr/>
          <a:lstStyle>
            <a:lvl1pPr marL="0" marR="0" indent="0" algn="l" defTabSz="914400" rtl="0" eaLnBrk="1" fontAlgn="base" latinLnBrk="0" hangingPunct="1">
              <a:lnSpc>
                <a:spcPct val="100000"/>
              </a:lnSpc>
              <a:spcBef>
                <a:spcPts val="600"/>
              </a:spcBef>
              <a:spcAft>
                <a:spcPct val="0"/>
              </a:spcAft>
              <a:buClr>
                <a:schemeClr val="tx2"/>
              </a:buClr>
              <a:buSzPct val="90000"/>
              <a:buFont typeface="Wingdings" pitchFamily="2" charset="2"/>
              <a:buNone/>
              <a:tabLst/>
              <a:defRPr sz="1200"/>
            </a:lvl1pPr>
            <a:lvl2pPr marL="0" marR="0" indent="0" algn="l" defTabSz="914400" rtl="0" eaLnBrk="1" fontAlgn="base" latinLnBrk="0" hangingPunct="1">
              <a:lnSpc>
                <a:spcPct val="100000"/>
              </a:lnSpc>
              <a:spcBef>
                <a:spcPts val="600"/>
              </a:spcBef>
              <a:spcAft>
                <a:spcPct val="0"/>
              </a:spcAft>
              <a:buClr>
                <a:schemeClr val="tx2"/>
              </a:buClr>
              <a:buSzPct val="90000"/>
              <a:buFontTx/>
              <a:buNone/>
              <a:tabLst/>
              <a:defRPr sz="1600"/>
            </a:lvl2pPr>
            <a:lvl3pPr>
              <a:defRPr sz="800"/>
            </a:lvl3pPr>
          </a:lstStyle>
          <a:p>
            <a:r>
              <a:rPr lang="en-US" dirty="0"/>
              <a:t>Job title, </a:t>
            </a:r>
            <a:br>
              <a:rPr lang="en-US" dirty="0"/>
            </a:br>
            <a:r>
              <a:rPr lang="en-US" dirty="0"/>
              <a:t>contact details</a:t>
            </a:r>
          </a:p>
        </p:txBody>
      </p:sp>
      <p:sp>
        <p:nvSpPr>
          <p:cNvPr id="13" name="Rectangle 12"/>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15"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1100" b="0">
                <a:solidFill>
                  <a:schemeClr val="bg1"/>
                </a:solidFill>
                <a:latin typeface="+mn-lt"/>
                <a:cs typeface="Arial" charset="0"/>
              </a:defRPr>
            </a:lvl1pPr>
          </a:lstStyle>
          <a:p>
            <a:r>
              <a:rPr lang="en-GB" dirty="0"/>
              <a:t>Safe Abortion Action Fund</a:t>
            </a:r>
          </a:p>
        </p:txBody>
      </p:sp>
      <p:sp>
        <p:nvSpPr>
          <p:cNvPr id="16" name="Manual Input 15"/>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7" name="TextBox 16"/>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pic>
        <p:nvPicPr>
          <p:cNvPr id="21" name="Picture 2" descr="C:\Users\adeponti\Downloads\SAAFlogo_Engl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nal slide social media">
    <p:spTree>
      <p:nvGrpSpPr>
        <p:cNvPr id="1" name=""/>
        <p:cNvGrpSpPr/>
        <p:nvPr/>
      </p:nvGrpSpPr>
      <p:grpSpPr>
        <a:xfrm>
          <a:off x="0" y="0"/>
          <a:ext cx="0" cy="0"/>
          <a:chOff x="0" y="0"/>
          <a:chExt cx="0" cy="0"/>
        </a:xfrm>
      </p:grpSpPr>
      <p:sp>
        <p:nvSpPr>
          <p:cNvPr id="29" name="Manual Input 28"/>
          <p:cNvSpPr/>
          <p:nvPr userDrawn="1"/>
        </p:nvSpPr>
        <p:spPr bwMode="auto">
          <a:xfrm rot="5400000" flipH="1">
            <a:off x="920256" y="3575544"/>
            <a:ext cx="1740889" cy="3581401"/>
          </a:xfrm>
          <a:prstGeom prst="flowChartManualInput">
            <a:avLst/>
          </a:prstGeom>
          <a:solidFill>
            <a:schemeClr val="accent1">
              <a:lumMod val="40000"/>
              <a:lumOff val="60000"/>
            </a:schemeClr>
          </a:solidFill>
          <a:ln w="9525" cap="flat" cmpd="sng" algn="ctr">
            <a:noFill/>
            <a:prstDash val="solid"/>
            <a:round/>
            <a:headEnd type="none" w="med" len="med"/>
            <a:tailEnd type="none" w="med" len="med"/>
          </a:ln>
          <a:effectLst>
            <a:outerShdw blurRad="63500" sx="102000" sy="102000" algn="ctr">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2" name="Picture Placeholder 11"/>
          <p:cNvSpPr>
            <a:spLocks noGrp="1"/>
          </p:cNvSpPr>
          <p:nvPr>
            <p:ph type="pic" sz="quarter" idx="11"/>
          </p:nvPr>
        </p:nvSpPr>
        <p:spPr>
          <a:xfrm>
            <a:off x="0" y="0"/>
            <a:ext cx="9144000" cy="4343400"/>
          </a:xfrm>
        </p:spPr>
        <p:txBody>
          <a:bodyPr/>
          <a:lstStyle/>
          <a:p>
            <a:endParaRPr lang="en-GB"/>
          </a:p>
        </p:txBody>
      </p:sp>
      <p:sp>
        <p:nvSpPr>
          <p:cNvPr id="24580" name="Speaker"/>
          <p:cNvSpPr>
            <a:spLocks noGrp="1" noChangeArrowheads="1"/>
          </p:cNvSpPr>
          <p:nvPr>
            <p:ph type="subTitle" idx="1" hasCustomPrompt="1"/>
          </p:nvPr>
        </p:nvSpPr>
        <p:spPr>
          <a:xfrm>
            <a:off x="304800" y="4648200"/>
            <a:ext cx="3456383" cy="270030"/>
          </a:xfrm>
        </p:spPr>
        <p:txBody>
          <a:bodyPr lIns="0" tIns="0" rIns="0" bIns="0"/>
          <a:lstStyle>
            <a:lvl1pPr marL="0" indent="0">
              <a:buFont typeface="Wingdings" pitchFamily="2" charset="2"/>
              <a:buNone/>
              <a:defRPr sz="1500" baseline="0">
                <a:solidFill>
                  <a:srgbClr val="F2F2F2"/>
                </a:solidFill>
              </a:defRPr>
            </a:lvl1pPr>
            <a:lvl2pPr marL="0">
              <a:defRPr sz="1100" baseline="0"/>
            </a:lvl2pPr>
          </a:lstStyle>
          <a:p>
            <a:r>
              <a:rPr lang="en-US" dirty="0"/>
              <a:t>Speaker name</a:t>
            </a:r>
          </a:p>
        </p:txBody>
      </p:sp>
      <p:sp>
        <p:nvSpPr>
          <p:cNvPr id="14" name="Text Placeholder 12"/>
          <p:cNvSpPr>
            <a:spLocks noGrp="1"/>
          </p:cNvSpPr>
          <p:nvPr>
            <p:ph type="body" sz="quarter" idx="10" hasCustomPrompt="1"/>
          </p:nvPr>
        </p:nvSpPr>
        <p:spPr>
          <a:xfrm>
            <a:off x="295800" y="4918229"/>
            <a:ext cx="1761600" cy="1080120"/>
          </a:xfrm>
        </p:spPr>
        <p:txBody>
          <a:bodyPr/>
          <a:lstStyle>
            <a:lvl1pPr marL="0" marR="0" indent="0" algn="l" defTabSz="914400" rtl="0" eaLnBrk="1" fontAlgn="base" latinLnBrk="0" hangingPunct="1">
              <a:lnSpc>
                <a:spcPct val="100000"/>
              </a:lnSpc>
              <a:spcBef>
                <a:spcPts val="600"/>
              </a:spcBef>
              <a:spcAft>
                <a:spcPct val="0"/>
              </a:spcAft>
              <a:buClr>
                <a:schemeClr val="tx2"/>
              </a:buClr>
              <a:buSzPct val="90000"/>
              <a:buFont typeface="Wingdings" pitchFamily="2" charset="2"/>
              <a:buNone/>
              <a:tabLst/>
              <a:defRPr sz="1200">
                <a:solidFill>
                  <a:schemeClr val="bg1">
                    <a:lumMod val="95000"/>
                  </a:schemeClr>
                </a:solidFill>
              </a:defRPr>
            </a:lvl1pPr>
            <a:lvl2pPr marL="0" marR="0" indent="0" algn="l" defTabSz="914400" rtl="0" eaLnBrk="1" fontAlgn="base" latinLnBrk="0" hangingPunct="1">
              <a:lnSpc>
                <a:spcPct val="100000"/>
              </a:lnSpc>
              <a:spcBef>
                <a:spcPts val="600"/>
              </a:spcBef>
              <a:spcAft>
                <a:spcPct val="0"/>
              </a:spcAft>
              <a:buClr>
                <a:schemeClr val="tx2"/>
              </a:buClr>
              <a:buSzPct val="90000"/>
              <a:buFontTx/>
              <a:buNone/>
              <a:tabLst/>
              <a:defRPr sz="1600"/>
            </a:lvl2pPr>
            <a:lvl3pPr>
              <a:defRPr sz="800"/>
            </a:lvl3pPr>
          </a:lstStyle>
          <a:p>
            <a:r>
              <a:rPr lang="en-US" dirty="0"/>
              <a:t>Job title, </a:t>
            </a:r>
            <a:br>
              <a:rPr lang="en-US" dirty="0"/>
            </a:br>
            <a:r>
              <a:rPr lang="en-US" dirty="0"/>
              <a:t>contact details</a:t>
            </a:r>
          </a:p>
        </p:txBody>
      </p:sp>
      <p:pic>
        <p:nvPicPr>
          <p:cNvPr id="13" name="Picture 12" descr="social_icons_rev-map.png"/>
          <p:cNvPicPr>
            <a:picLocks noChangeAspect="1"/>
          </p:cNvPicPr>
          <p:nvPr userDrawn="1"/>
        </p:nvPicPr>
        <p:blipFill>
          <a:blip r:embed="rId2" cstate="print"/>
          <a:stretch>
            <a:fillRect/>
          </a:stretch>
        </p:blipFill>
        <p:spPr>
          <a:xfrm>
            <a:off x="6032588" y="4560600"/>
            <a:ext cx="392400" cy="392400"/>
          </a:xfrm>
          <a:prstGeom prst="rect">
            <a:avLst/>
          </a:prstGeom>
        </p:spPr>
      </p:pic>
      <p:sp>
        <p:nvSpPr>
          <p:cNvPr id="15" name="TextBox 14"/>
          <p:cNvSpPr txBox="1"/>
          <p:nvPr userDrawn="1"/>
        </p:nvSpPr>
        <p:spPr>
          <a:xfrm>
            <a:off x="4361418" y="4643735"/>
            <a:ext cx="1530170" cy="461665"/>
          </a:xfrm>
          <a:prstGeom prst="rect">
            <a:avLst/>
          </a:prstGeom>
          <a:noFill/>
        </p:spPr>
        <p:txBody>
          <a:bodyPr wrap="square" lIns="0" tIns="0" rIns="0" bIns="0" numCol="1" rtlCol="0" anchor="ctr" anchorCtr="0">
            <a:noAutofit/>
          </a:bodyPr>
          <a:lstStyle/>
          <a:p>
            <a:r>
              <a:rPr lang="en-US" sz="1000" dirty="0"/>
              <a:t>4 </a:t>
            </a:r>
            <a:r>
              <a:rPr lang="en-US" sz="1000" dirty="0" err="1"/>
              <a:t>Newhams</a:t>
            </a:r>
            <a:r>
              <a:rPr lang="en-US" sz="1000" dirty="0"/>
              <a:t> Row</a:t>
            </a:r>
          </a:p>
          <a:p>
            <a:r>
              <a:rPr lang="en-US" sz="1000" dirty="0"/>
              <a:t>London SE1 3UZ</a:t>
            </a:r>
          </a:p>
          <a:p>
            <a:r>
              <a:rPr lang="en-US" sz="1000" dirty="0"/>
              <a:t>United Kingdom</a:t>
            </a:r>
          </a:p>
        </p:txBody>
      </p:sp>
      <p:pic>
        <p:nvPicPr>
          <p:cNvPr id="16" name="Picture 15" descr="social_icons_rev-map.png"/>
          <p:cNvPicPr>
            <a:picLocks noChangeAspect="1"/>
          </p:cNvPicPr>
          <p:nvPr userDrawn="1"/>
        </p:nvPicPr>
        <p:blipFill>
          <a:blip r:embed="rId3" cstate="print"/>
          <a:stretch>
            <a:fillRect/>
          </a:stretch>
        </p:blipFill>
        <p:spPr>
          <a:xfrm>
            <a:off x="3892682" y="4578928"/>
            <a:ext cx="392400" cy="392400"/>
          </a:xfrm>
          <a:prstGeom prst="rect">
            <a:avLst/>
          </a:prstGeom>
        </p:spPr>
      </p:pic>
      <p:sp>
        <p:nvSpPr>
          <p:cNvPr id="17" name="TextBox 16"/>
          <p:cNvSpPr txBox="1"/>
          <p:nvPr userDrawn="1"/>
        </p:nvSpPr>
        <p:spPr>
          <a:xfrm>
            <a:off x="4333054" y="5129935"/>
            <a:ext cx="1530171" cy="461665"/>
          </a:xfrm>
          <a:prstGeom prst="rect">
            <a:avLst/>
          </a:prstGeom>
          <a:noFill/>
        </p:spPr>
        <p:txBody>
          <a:bodyPr wrap="square" lIns="0" tIns="0" rIns="0" bIns="0" numCol="1" rtlCol="0" anchor="ctr" anchorCtr="0">
            <a:noAutofit/>
          </a:bodyPr>
          <a:lstStyle/>
          <a:p>
            <a:r>
              <a:rPr lang="en-US" sz="1000" dirty="0"/>
              <a:t>+44 (0)20 7939 8200 (</a:t>
            </a:r>
            <a:r>
              <a:rPr lang="en-US" sz="1000" dirty="0" err="1"/>
              <a:t>tel</a:t>
            </a:r>
            <a:r>
              <a:rPr lang="en-US" sz="1000" dirty="0"/>
              <a:t>)</a:t>
            </a:r>
          </a:p>
          <a:p>
            <a:r>
              <a:rPr lang="fr-FR" sz="1000" dirty="0"/>
              <a:t>+44 (0)20 7939 8300 (fax)</a:t>
            </a:r>
          </a:p>
        </p:txBody>
      </p:sp>
      <p:pic>
        <p:nvPicPr>
          <p:cNvPr id="18" name="Picture 17" descr="social_icons_rev-map.png"/>
          <p:cNvPicPr>
            <a:picLocks noChangeAspect="1"/>
          </p:cNvPicPr>
          <p:nvPr userDrawn="1"/>
        </p:nvPicPr>
        <p:blipFill>
          <a:blip r:embed="rId4" cstate="print"/>
          <a:stretch>
            <a:fillRect/>
          </a:stretch>
        </p:blipFill>
        <p:spPr>
          <a:xfrm>
            <a:off x="3892682" y="5159832"/>
            <a:ext cx="392400" cy="392400"/>
          </a:xfrm>
          <a:prstGeom prst="rect">
            <a:avLst/>
          </a:prstGeom>
        </p:spPr>
      </p:pic>
      <p:sp>
        <p:nvSpPr>
          <p:cNvPr id="26" name="Picture Placeholder 25"/>
          <p:cNvSpPr>
            <a:spLocks noGrp="1" noChangeAspect="1"/>
          </p:cNvSpPr>
          <p:nvPr>
            <p:ph type="pic" sz="quarter" idx="12"/>
          </p:nvPr>
        </p:nvSpPr>
        <p:spPr>
          <a:xfrm>
            <a:off x="6043245" y="5147187"/>
            <a:ext cx="392400" cy="392400"/>
          </a:xfrm>
        </p:spPr>
        <p:txBody>
          <a:bodyPr/>
          <a:lstStyle/>
          <a:p>
            <a:endParaRPr lang="en-GB"/>
          </a:p>
        </p:txBody>
      </p:sp>
      <p:sp>
        <p:nvSpPr>
          <p:cNvPr id="27" name="Picture Placeholder 25"/>
          <p:cNvSpPr>
            <a:spLocks noGrp="1" noChangeAspect="1"/>
          </p:cNvSpPr>
          <p:nvPr>
            <p:ph type="pic" sz="quarter" idx="13"/>
          </p:nvPr>
        </p:nvSpPr>
        <p:spPr>
          <a:xfrm>
            <a:off x="6043245" y="5734801"/>
            <a:ext cx="392400" cy="392400"/>
          </a:xfrm>
        </p:spPr>
        <p:txBody>
          <a:bodyPr/>
          <a:lstStyle/>
          <a:p>
            <a:endParaRPr lang="en-GB"/>
          </a:p>
        </p:txBody>
      </p:sp>
      <p:sp>
        <p:nvSpPr>
          <p:cNvPr id="28" name="Picture Placeholder 25"/>
          <p:cNvSpPr>
            <a:spLocks noGrp="1" noChangeAspect="1"/>
          </p:cNvSpPr>
          <p:nvPr>
            <p:ph type="pic" sz="quarter" idx="14"/>
          </p:nvPr>
        </p:nvSpPr>
        <p:spPr>
          <a:xfrm>
            <a:off x="3886200" y="5728044"/>
            <a:ext cx="392400" cy="392400"/>
          </a:xfrm>
        </p:spPr>
        <p:txBody>
          <a:bodyPr/>
          <a:lstStyle/>
          <a:p>
            <a:endParaRPr lang="en-GB"/>
          </a:p>
        </p:txBody>
      </p:sp>
      <p:sp>
        <p:nvSpPr>
          <p:cNvPr id="30" name="Text Placeholder 29"/>
          <p:cNvSpPr>
            <a:spLocks noGrp="1"/>
          </p:cNvSpPr>
          <p:nvPr>
            <p:ph type="body" sz="quarter" idx="15"/>
          </p:nvPr>
        </p:nvSpPr>
        <p:spPr>
          <a:xfrm>
            <a:off x="4333055" y="5715000"/>
            <a:ext cx="1530170" cy="457200"/>
          </a:xfrm>
        </p:spPr>
        <p:txBody>
          <a:bodyPr tIns="0" bIns="0" anchor="ctr" anchorCtr="0"/>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9"/>
          <p:cNvSpPr>
            <a:spLocks noGrp="1"/>
          </p:cNvSpPr>
          <p:nvPr>
            <p:ph type="body" sz="quarter" idx="16"/>
          </p:nvPr>
        </p:nvSpPr>
        <p:spPr>
          <a:xfrm>
            <a:off x="6493295" y="5715000"/>
            <a:ext cx="1530170" cy="457200"/>
          </a:xfrm>
        </p:spPr>
        <p:txBody>
          <a:bodyPr tIns="0" bIns="0" anchor="ctr" anchorCtr="0"/>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29"/>
          <p:cNvSpPr>
            <a:spLocks noGrp="1"/>
          </p:cNvSpPr>
          <p:nvPr>
            <p:ph type="body" sz="quarter" idx="17"/>
          </p:nvPr>
        </p:nvSpPr>
        <p:spPr>
          <a:xfrm>
            <a:off x="6493295" y="5138561"/>
            <a:ext cx="1530170" cy="457200"/>
          </a:xfrm>
        </p:spPr>
        <p:txBody>
          <a:bodyPr tIns="0" bIns="0" anchor="ctr" anchorCtr="0"/>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Rectangle 33"/>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35"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1100" b="1">
                <a:solidFill>
                  <a:schemeClr val="bg1"/>
                </a:solidFill>
                <a:latin typeface="+mn-lt"/>
                <a:cs typeface="Arial" charset="0"/>
              </a:defRPr>
            </a:lvl1pPr>
          </a:lstStyle>
          <a:p>
            <a:r>
              <a:rPr lang="en-GB" dirty="0">
                <a:solidFill>
                  <a:srgbClr val="BFBFBF"/>
                </a:solidFill>
              </a:rPr>
              <a:t>Safe Abortion Action Fund</a:t>
            </a:r>
          </a:p>
        </p:txBody>
      </p:sp>
      <p:sp>
        <p:nvSpPr>
          <p:cNvPr id="36" name="Manual Input 35"/>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7" name="TextBox 36"/>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pic>
        <p:nvPicPr>
          <p:cNvPr id="23" name="Picture 2" descr="C:\Users\adeponti\Downloads\SAAFlogo_English_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Diagonal Titl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006715" y="0"/>
            <a:ext cx="7137285" cy="6858000"/>
          </a:xfrm>
        </p:spPr>
        <p:txBody>
          <a:bodyPr/>
          <a:lstStyle/>
          <a:p>
            <a:endParaRPr lang="en-GB"/>
          </a:p>
        </p:txBody>
      </p:sp>
      <p:sp>
        <p:nvSpPr>
          <p:cNvPr id="11" name="Freeform 10"/>
          <p:cNvSpPr/>
          <p:nvPr userDrawn="1"/>
        </p:nvSpPr>
        <p:spPr>
          <a:xfrm rot="20627121" flipV="1">
            <a:off x="-1007630" y="-602160"/>
            <a:ext cx="6885487" cy="7408159"/>
          </a:xfrm>
          <a:custGeom>
            <a:avLst/>
            <a:gdLst>
              <a:gd name="connsiteX0" fmla="*/ 0 w 9679995"/>
              <a:gd name="connsiteY0" fmla="*/ 12906660 h 12906660"/>
              <a:gd name="connsiteX1" fmla="*/ 0 w 9679995"/>
              <a:gd name="connsiteY1" fmla="*/ 0 h 12906660"/>
              <a:gd name="connsiteX2" fmla="*/ 9679995 w 9679995"/>
              <a:gd name="connsiteY2" fmla="*/ 12906660 h 12906660"/>
              <a:gd name="connsiteX3" fmla="*/ 0 w 9679995"/>
              <a:gd name="connsiteY3" fmla="*/ 12906660 h 12906660"/>
              <a:gd name="connsiteX0" fmla="*/ 0 w 7719191"/>
              <a:gd name="connsiteY0" fmla="*/ 12906660 h 12906660"/>
              <a:gd name="connsiteX1" fmla="*/ 0 w 7719191"/>
              <a:gd name="connsiteY1" fmla="*/ 0 h 12906660"/>
              <a:gd name="connsiteX2" fmla="*/ 7719191 w 7719191"/>
              <a:gd name="connsiteY2" fmla="*/ 10338789 h 12906660"/>
              <a:gd name="connsiteX3" fmla="*/ 0 w 7719191"/>
              <a:gd name="connsiteY3" fmla="*/ 12906660 h 12906660"/>
              <a:gd name="connsiteX0" fmla="*/ 2100971 w 7719191"/>
              <a:gd name="connsiteY0" fmla="*/ 11347272 h 11347272"/>
              <a:gd name="connsiteX1" fmla="*/ 0 w 7719191"/>
              <a:gd name="connsiteY1" fmla="*/ 0 h 11347272"/>
              <a:gd name="connsiteX2" fmla="*/ 7719191 w 7719191"/>
              <a:gd name="connsiteY2" fmla="*/ 10338789 h 11347272"/>
              <a:gd name="connsiteX3" fmla="*/ 2100971 w 7719191"/>
              <a:gd name="connsiteY3" fmla="*/ 11347272 h 11347272"/>
              <a:gd name="connsiteX0" fmla="*/ 1858748 w 7719191"/>
              <a:gd name="connsiteY0" fmla="*/ 12060982 h 12060982"/>
              <a:gd name="connsiteX1" fmla="*/ 0 w 7719191"/>
              <a:gd name="connsiteY1" fmla="*/ 0 h 12060982"/>
              <a:gd name="connsiteX2" fmla="*/ 7719191 w 7719191"/>
              <a:gd name="connsiteY2" fmla="*/ 10338789 h 12060982"/>
              <a:gd name="connsiteX3" fmla="*/ 1858748 w 7719191"/>
              <a:gd name="connsiteY3" fmla="*/ 12060982 h 12060982"/>
              <a:gd name="connsiteX0" fmla="*/ 2010311 w 7870754"/>
              <a:gd name="connsiteY0" fmla="*/ 7396272 h 7396272"/>
              <a:gd name="connsiteX1" fmla="*/ 0 w 7870754"/>
              <a:gd name="connsiteY1" fmla="*/ 0 h 7396272"/>
              <a:gd name="connsiteX2" fmla="*/ 7870754 w 7870754"/>
              <a:gd name="connsiteY2" fmla="*/ 5674079 h 7396272"/>
              <a:gd name="connsiteX3" fmla="*/ 2010311 w 7870754"/>
              <a:gd name="connsiteY3" fmla="*/ 7396272 h 7396272"/>
              <a:gd name="connsiteX0" fmla="*/ 2049951 w 7910394"/>
              <a:gd name="connsiteY0" fmla="*/ 7400296 h 7400296"/>
              <a:gd name="connsiteX1" fmla="*/ 39640 w 7910394"/>
              <a:gd name="connsiteY1" fmla="*/ 4024 h 7400296"/>
              <a:gd name="connsiteX2" fmla="*/ 0 w 7910394"/>
              <a:gd name="connsiteY2" fmla="*/ 0 h 7400296"/>
              <a:gd name="connsiteX3" fmla="*/ 7910394 w 7910394"/>
              <a:gd name="connsiteY3" fmla="*/ 5678103 h 7400296"/>
              <a:gd name="connsiteX4" fmla="*/ 2049951 w 7910394"/>
              <a:gd name="connsiteY4" fmla="*/ 7400296 h 7400296"/>
              <a:gd name="connsiteX0" fmla="*/ 2466259 w 7910394"/>
              <a:gd name="connsiteY0" fmla="*/ 5180887 h 5678103"/>
              <a:gd name="connsiteX1" fmla="*/ 39640 w 7910394"/>
              <a:gd name="connsiteY1" fmla="*/ 4024 h 5678103"/>
              <a:gd name="connsiteX2" fmla="*/ 0 w 7910394"/>
              <a:gd name="connsiteY2" fmla="*/ 0 h 5678103"/>
              <a:gd name="connsiteX3" fmla="*/ 7910394 w 7910394"/>
              <a:gd name="connsiteY3" fmla="*/ 5678103 h 5678103"/>
              <a:gd name="connsiteX4" fmla="*/ 2466259 w 7910394"/>
              <a:gd name="connsiteY4" fmla="*/ 5180887 h 5678103"/>
              <a:gd name="connsiteX0" fmla="*/ 1792517 w 7910394"/>
              <a:gd name="connsiteY0" fmla="*/ 6623465 h 6623465"/>
              <a:gd name="connsiteX1" fmla="*/ 39640 w 7910394"/>
              <a:gd name="connsiteY1" fmla="*/ 4024 h 6623465"/>
              <a:gd name="connsiteX2" fmla="*/ 0 w 7910394"/>
              <a:gd name="connsiteY2" fmla="*/ 0 h 6623465"/>
              <a:gd name="connsiteX3" fmla="*/ 7910394 w 7910394"/>
              <a:gd name="connsiteY3" fmla="*/ 5678103 h 6623465"/>
              <a:gd name="connsiteX4" fmla="*/ 1792517 w 7910394"/>
              <a:gd name="connsiteY4" fmla="*/ 6623465 h 6623465"/>
              <a:gd name="connsiteX0" fmla="*/ 1792517 w 4831211"/>
              <a:gd name="connsiteY0" fmla="*/ 6623465 h 6623465"/>
              <a:gd name="connsiteX1" fmla="*/ 39640 w 4831211"/>
              <a:gd name="connsiteY1" fmla="*/ 4024 h 6623465"/>
              <a:gd name="connsiteX2" fmla="*/ 0 w 4831211"/>
              <a:gd name="connsiteY2" fmla="*/ 0 h 6623465"/>
              <a:gd name="connsiteX3" fmla="*/ 4831211 w 4831211"/>
              <a:gd name="connsiteY3" fmla="*/ 5744257 h 6623465"/>
              <a:gd name="connsiteX4" fmla="*/ 1792517 w 4831211"/>
              <a:gd name="connsiteY4" fmla="*/ 6623465 h 6623465"/>
              <a:gd name="connsiteX0" fmla="*/ 1752877 w 4791571"/>
              <a:gd name="connsiteY0" fmla="*/ 6776991 h 6776991"/>
              <a:gd name="connsiteX1" fmla="*/ 0 w 4791571"/>
              <a:gd name="connsiteY1" fmla="*/ 157550 h 6776991"/>
              <a:gd name="connsiteX2" fmla="*/ 409359 w 4791571"/>
              <a:gd name="connsiteY2" fmla="*/ 0 h 6776991"/>
              <a:gd name="connsiteX3" fmla="*/ 4791571 w 4791571"/>
              <a:gd name="connsiteY3" fmla="*/ 5897783 h 6776991"/>
              <a:gd name="connsiteX4" fmla="*/ 1752877 w 4791571"/>
              <a:gd name="connsiteY4" fmla="*/ 6776991 h 6776991"/>
              <a:gd name="connsiteX0" fmla="*/ 3667195 w 6705889"/>
              <a:gd name="connsiteY0" fmla="*/ 6776991 h 6776991"/>
              <a:gd name="connsiteX1" fmla="*/ 0 w 6705889"/>
              <a:gd name="connsiteY1" fmla="*/ 683515 h 6776991"/>
              <a:gd name="connsiteX2" fmla="*/ 2323677 w 6705889"/>
              <a:gd name="connsiteY2" fmla="*/ 0 h 6776991"/>
              <a:gd name="connsiteX3" fmla="*/ 6705889 w 6705889"/>
              <a:gd name="connsiteY3" fmla="*/ 5897783 h 6776991"/>
              <a:gd name="connsiteX4" fmla="*/ 3667195 w 6705889"/>
              <a:gd name="connsiteY4" fmla="*/ 6776991 h 6776991"/>
              <a:gd name="connsiteX0" fmla="*/ 1946624 w 6705889"/>
              <a:gd name="connsiteY0" fmla="*/ 7286890 h 7286890"/>
              <a:gd name="connsiteX1" fmla="*/ 0 w 6705889"/>
              <a:gd name="connsiteY1" fmla="*/ 683515 h 7286890"/>
              <a:gd name="connsiteX2" fmla="*/ 2323677 w 6705889"/>
              <a:gd name="connsiteY2" fmla="*/ 0 h 7286890"/>
              <a:gd name="connsiteX3" fmla="*/ 6705889 w 6705889"/>
              <a:gd name="connsiteY3" fmla="*/ 5897783 h 7286890"/>
              <a:gd name="connsiteX4" fmla="*/ 1946624 w 6705889"/>
              <a:gd name="connsiteY4" fmla="*/ 7286890 h 7286890"/>
              <a:gd name="connsiteX0" fmla="*/ 1870968 w 6705889"/>
              <a:gd name="connsiteY0" fmla="*/ 7194765 h 7194765"/>
              <a:gd name="connsiteX1" fmla="*/ 0 w 6705889"/>
              <a:gd name="connsiteY1" fmla="*/ 683515 h 7194765"/>
              <a:gd name="connsiteX2" fmla="*/ 2323677 w 6705889"/>
              <a:gd name="connsiteY2" fmla="*/ 0 h 7194765"/>
              <a:gd name="connsiteX3" fmla="*/ 6705889 w 6705889"/>
              <a:gd name="connsiteY3" fmla="*/ 5897783 h 7194765"/>
              <a:gd name="connsiteX4" fmla="*/ 1870968 w 6705889"/>
              <a:gd name="connsiteY4" fmla="*/ 7194765 h 7194765"/>
              <a:gd name="connsiteX0" fmla="*/ 1808174 w 6705889"/>
              <a:gd name="connsiteY0" fmla="*/ 7192931 h 7192931"/>
              <a:gd name="connsiteX1" fmla="*/ 0 w 6705889"/>
              <a:gd name="connsiteY1" fmla="*/ 683515 h 7192931"/>
              <a:gd name="connsiteX2" fmla="*/ 2323677 w 6705889"/>
              <a:gd name="connsiteY2" fmla="*/ 0 h 7192931"/>
              <a:gd name="connsiteX3" fmla="*/ 6705889 w 6705889"/>
              <a:gd name="connsiteY3" fmla="*/ 5897783 h 7192931"/>
              <a:gd name="connsiteX4" fmla="*/ 1808174 w 6705889"/>
              <a:gd name="connsiteY4" fmla="*/ 7192931 h 7192931"/>
              <a:gd name="connsiteX0" fmla="*/ 1822966 w 6705889"/>
              <a:gd name="connsiteY0" fmla="*/ 7200825 h 7200825"/>
              <a:gd name="connsiteX1" fmla="*/ 0 w 6705889"/>
              <a:gd name="connsiteY1" fmla="*/ 683515 h 7200825"/>
              <a:gd name="connsiteX2" fmla="*/ 2323677 w 6705889"/>
              <a:gd name="connsiteY2" fmla="*/ 0 h 7200825"/>
              <a:gd name="connsiteX3" fmla="*/ 6705889 w 6705889"/>
              <a:gd name="connsiteY3" fmla="*/ 5897783 h 7200825"/>
              <a:gd name="connsiteX4" fmla="*/ 1822966 w 6705889"/>
              <a:gd name="connsiteY4" fmla="*/ 7200825 h 7200825"/>
              <a:gd name="connsiteX0" fmla="*/ 1836656 w 6705889"/>
              <a:gd name="connsiteY0" fmla="*/ 7200982 h 7200982"/>
              <a:gd name="connsiteX1" fmla="*/ 0 w 6705889"/>
              <a:gd name="connsiteY1" fmla="*/ 683515 h 7200982"/>
              <a:gd name="connsiteX2" fmla="*/ 2323677 w 6705889"/>
              <a:gd name="connsiteY2" fmla="*/ 0 h 7200982"/>
              <a:gd name="connsiteX3" fmla="*/ 6705889 w 6705889"/>
              <a:gd name="connsiteY3" fmla="*/ 5897783 h 7200982"/>
              <a:gd name="connsiteX4" fmla="*/ 1836656 w 6705889"/>
              <a:gd name="connsiteY4" fmla="*/ 7200982 h 7200982"/>
              <a:gd name="connsiteX0" fmla="*/ 1836656 w 6821263"/>
              <a:gd name="connsiteY0" fmla="*/ 7200982 h 7200982"/>
              <a:gd name="connsiteX1" fmla="*/ 0 w 6821263"/>
              <a:gd name="connsiteY1" fmla="*/ 683515 h 7200982"/>
              <a:gd name="connsiteX2" fmla="*/ 2323677 w 6821263"/>
              <a:gd name="connsiteY2" fmla="*/ 0 h 7200982"/>
              <a:gd name="connsiteX3" fmla="*/ 6821263 w 6821263"/>
              <a:gd name="connsiteY3" fmla="*/ 6076838 h 7200982"/>
              <a:gd name="connsiteX4" fmla="*/ 1836656 w 6821263"/>
              <a:gd name="connsiteY4" fmla="*/ 7200982 h 7200982"/>
              <a:gd name="connsiteX0" fmla="*/ 1803398 w 6821263"/>
              <a:gd name="connsiteY0" fmla="*/ 7406485 h 7406485"/>
              <a:gd name="connsiteX1" fmla="*/ 0 w 6821263"/>
              <a:gd name="connsiteY1" fmla="*/ 683515 h 7406485"/>
              <a:gd name="connsiteX2" fmla="*/ 2323677 w 6821263"/>
              <a:gd name="connsiteY2" fmla="*/ 0 h 7406485"/>
              <a:gd name="connsiteX3" fmla="*/ 6821263 w 6821263"/>
              <a:gd name="connsiteY3" fmla="*/ 6076838 h 7406485"/>
              <a:gd name="connsiteX4" fmla="*/ 1803398 w 6821263"/>
              <a:gd name="connsiteY4" fmla="*/ 7406485 h 7406485"/>
              <a:gd name="connsiteX0" fmla="*/ 1938517 w 6956382"/>
              <a:gd name="connsiteY0" fmla="*/ 7406485 h 7406485"/>
              <a:gd name="connsiteX1" fmla="*/ 0 w 6956382"/>
              <a:gd name="connsiteY1" fmla="*/ 708879 h 7406485"/>
              <a:gd name="connsiteX2" fmla="*/ 2458796 w 6956382"/>
              <a:gd name="connsiteY2" fmla="*/ 0 h 7406485"/>
              <a:gd name="connsiteX3" fmla="*/ 6956382 w 6956382"/>
              <a:gd name="connsiteY3" fmla="*/ 6076838 h 7406485"/>
              <a:gd name="connsiteX4" fmla="*/ 1938517 w 6956382"/>
              <a:gd name="connsiteY4" fmla="*/ 7406485 h 7406485"/>
              <a:gd name="connsiteX0" fmla="*/ 1952423 w 6956382"/>
              <a:gd name="connsiteY0" fmla="*/ 7408159 h 7408159"/>
              <a:gd name="connsiteX1" fmla="*/ 0 w 6956382"/>
              <a:gd name="connsiteY1" fmla="*/ 708879 h 7408159"/>
              <a:gd name="connsiteX2" fmla="*/ 2458796 w 6956382"/>
              <a:gd name="connsiteY2" fmla="*/ 0 h 7408159"/>
              <a:gd name="connsiteX3" fmla="*/ 6956382 w 6956382"/>
              <a:gd name="connsiteY3" fmla="*/ 6076838 h 7408159"/>
              <a:gd name="connsiteX4" fmla="*/ 1952423 w 6956382"/>
              <a:gd name="connsiteY4" fmla="*/ 7408159 h 7408159"/>
              <a:gd name="connsiteX0" fmla="*/ 1952423 w 6972167"/>
              <a:gd name="connsiteY0" fmla="*/ 7408159 h 7408159"/>
              <a:gd name="connsiteX1" fmla="*/ 0 w 6972167"/>
              <a:gd name="connsiteY1" fmla="*/ 708879 h 7408159"/>
              <a:gd name="connsiteX2" fmla="*/ 2458796 w 6972167"/>
              <a:gd name="connsiteY2" fmla="*/ 0 h 7408159"/>
              <a:gd name="connsiteX3" fmla="*/ 6972167 w 6972167"/>
              <a:gd name="connsiteY3" fmla="*/ 6091703 h 7408159"/>
              <a:gd name="connsiteX4" fmla="*/ 1952423 w 6972167"/>
              <a:gd name="connsiteY4" fmla="*/ 7408159 h 7408159"/>
              <a:gd name="connsiteX0" fmla="*/ 1952423 w 6987638"/>
              <a:gd name="connsiteY0" fmla="*/ 7408159 h 7408159"/>
              <a:gd name="connsiteX1" fmla="*/ 0 w 6987638"/>
              <a:gd name="connsiteY1" fmla="*/ 708879 h 7408159"/>
              <a:gd name="connsiteX2" fmla="*/ 2458796 w 6987638"/>
              <a:gd name="connsiteY2" fmla="*/ 0 h 7408159"/>
              <a:gd name="connsiteX3" fmla="*/ 6987638 w 6987638"/>
              <a:gd name="connsiteY3" fmla="*/ 6104364 h 7408159"/>
              <a:gd name="connsiteX4" fmla="*/ 1952423 w 6987638"/>
              <a:gd name="connsiteY4" fmla="*/ 7408159 h 7408159"/>
              <a:gd name="connsiteX0" fmla="*/ 1952423 w 7005239"/>
              <a:gd name="connsiteY0" fmla="*/ 7408159 h 7408159"/>
              <a:gd name="connsiteX1" fmla="*/ 0 w 7005239"/>
              <a:gd name="connsiteY1" fmla="*/ 708879 h 7408159"/>
              <a:gd name="connsiteX2" fmla="*/ 2458796 w 7005239"/>
              <a:gd name="connsiteY2" fmla="*/ 0 h 7408159"/>
              <a:gd name="connsiteX3" fmla="*/ 7005239 w 7005239"/>
              <a:gd name="connsiteY3" fmla="*/ 6131974 h 7408159"/>
              <a:gd name="connsiteX4" fmla="*/ 1952423 w 7005239"/>
              <a:gd name="connsiteY4" fmla="*/ 7408159 h 7408159"/>
              <a:gd name="connsiteX0" fmla="*/ 1952423 w 6885487"/>
              <a:gd name="connsiteY0" fmla="*/ 7408159 h 7408159"/>
              <a:gd name="connsiteX1" fmla="*/ 0 w 6885487"/>
              <a:gd name="connsiteY1" fmla="*/ 708879 h 7408159"/>
              <a:gd name="connsiteX2" fmla="*/ 2458796 w 6885487"/>
              <a:gd name="connsiteY2" fmla="*/ 0 h 7408159"/>
              <a:gd name="connsiteX3" fmla="*/ 6885487 w 6885487"/>
              <a:gd name="connsiteY3" fmla="*/ 5958898 h 7408159"/>
              <a:gd name="connsiteX4" fmla="*/ 1952423 w 6885487"/>
              <a:gd name="connsiteY4" fmla="*/ 7408159 h 740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487" h="7408159">
                <a:moveTo>
                  <a:pt x="1952423" y="7408159"/>
                </a:moveTo>
                <a:lnTo>
                  <a:pt x="0" y="708879"/>
                </a:lnTo>
                <a:lnTo>
                  <a:pt x="2458796" y="0"/>
                </a:lnTo>
                <a:lnTo>
                  <a:pt x="6885487" y="5958898"/>
                </a:lnTo>
                <a:lnTo>
                  <a:pt x="1952423" y="7408159"/>
                </a:lnTo>
                <a:close/>
              </a:path>
            </a:pathLst>
          </a:custGeom>
          <a:gradFill flip="none" rotWithShape="1">
            <a:gsLst>
              <a:gs pos="66000">
                <a:srgbClr val="8F53A1"/>
              </a:gs>
              <a:gs pos="42000">
                <a:srgbClr val="C6A4D0"/>
              </a:gs>
            </a:gsLst>
            <a:lin ang="192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18" name="TextBox 17"/>
          <p:cNvSpPr txBox="1"/>
          <p:nvPr userDrawn="1"/>
        </p:nvSpPr>
        <p:spPr>
          <a:xfrm>
            <a:off x="228600" y="6324600"/>
            <a:ext cx="4005445" cy="259396"/>
          </a:xfrm>
          <a:prstGeom prst="rect">
            <a:avLst/>
          </a:prstGeom>
          <a:noFill/>
        </p:spPr>
        <p:txBody>
          <a:bodyPr wrap="square" lIns="0" tIns="0" rIns="0" bIns="0" rtlCol="0" anchor="b" anchorCtr="0">
            <a:noAutofit/>
          </a:bodyPr>
          <a:lstStyle/>
          <a:p>
            <a:pPr algn="l"/>
            <a:r>
              <a:rPr lang="en-GB" sz="1100" dirty="0">
                <a:solidFill>
                  <a:schemeClr val="bg1"/>
                </a:solidFill>
              </a:rPr>
              <a:t>WWW.SAAF.ORG  #HASHTAG @SAAFUND</a:t>
            </a:r>
          </a:p>
        </p:txBody>
      </p:sp>
      <p:sp>
        <p:nvSpPr>
          <p:cNvPr id="19" name="Freeform 18"/>
          <p:cNvSpPr/>
          <p:nvPr userDrawn="1"/>
        </p:nvSpPr>
        <p:spPr bwMode="auto">
          <a:xfrm>
            <a:off x="7772400" y="6248400"/>
            <a:ext cx="1447800" cy="428784"/>
          </a:xfrm>
          <a:custGeom>
            <a:avLst/>
            <a:gdLst>
              <a:gd name="connsiteX0" fmla="*/ 0 w 1295400"/>
              <a:gd name="connsiteY0" fmla="*/ 0 h 428784"/>
              <a:gd name="connsiteX1" fmla="*/ 1295400 w 1295400"/>
              <a:gd name="connsiteY1" fmla="*/ 0 h 428784"/>
              <a:gd name="connsiteX2" fmla="*/ 1295400 w 1295400"/>
              <a:gd name="connsiteY2" fmla="*/ 428784 h 428784"/>
              <a:gd name="connsiteX3" fmla="*/ 0 w 1295400"/>
              <a:gd name="connsiteY3" fmla="*/ 428784 h 428784"/>
              <a:gd name="connsiteX4" fmla="*/ 0 w 1295400"/>
              <a:gd name="connsiteY4" fmla="*/ 0 h 428784"/>
              <a:gd name="connsiteX0" fmla="*/ 152400 w 1447800"/>
              <a:gd name="connsiteY0" fmla="*/ 0 h 428784"/>
              <a:gd name="connsiteX1" fmla="*/ 1447800 w 1447800"/>
              <a:gd name="connsiteY1" fmla="*/ 0 h 428784"/>
              <a:gd name="connsiteX2" fmla="*/ 1447800 w 1447800"/>
              <a:gd name="connsiteY2" fmla="*/ 428784 h 428784"/>
              <a:gd name="connsiteX3" fmla="*/ 0 w 1447800"/>
              <a:gd name="connsiteY3" fmla="*/ 428784 h 428784"/>
              <a:gd name="connsiteX4" fmla="*/ 152400 w 1447800"/>
              <a:gd name="connsiteY4" fmla="*/ 0 h 428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428784">
                <a:moveTo>
                  <a:pt x="152400" y="0"/>
                </a:moveTo>
                <a:lnTo>
                  <a:pt x="1447800" y="0"/>
                </a:lnTo>
                <a:lnTo>
                  <a:pt x="1447800" y="428784"/>
                </a:lnTo>
                <a:lnTo>
                  <a:pt x="0" y="428784"/>
                </a:lnTo>
                <a:lnTo>
                  <a:pt x="152400"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21" name="Manual Input 20"/>
          <p:cNvSpPr/>
          <p:nvPr userDrawn="1"/>
        </p:nvSpPr>
        <p:spPr bwMode="auto">
          <a:xfrm rot="5400000" flipH="1">
            <a:off x="1148855" y="3346943"/>
            <a:ext cx="1740889" cy="3581401"/>
          </a:xfrm>
          <a:prstGeom prst="flowChartManualInput">
            <a:avLst/>
          </a:prstGeom>
          <a:solidFill>
            <a:schemeClr val="tx1">
              <a:lumMod val="50000"/>
              <a:alpha val="20000"/>
            </a:schemeClr>
          </a:solidFill>
          <a:ln w="9525" cap="flat" cmpd="sng" algn="ctr">
            <a:noFill/>
            <a:prstDash val="solid"/>
            <a:round/>
            <a:headEnd type="none" w="med" len="med"/>
            <a:tailEnd type="none" w="med" len="med"/>
          </a:ln>
          <a:effectLst>
            <a:outerShdw blurRad="63500" sx="102000" sy="102000" algn="ctr">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2" name="Title 4"/>
          <p:cNvSpPr txBox="1">
            <a:spLocks/>
          </p:cNvSpPr>
          <p:nvPr userDrawn="1"/>
        </p:nvSpPr>
        <p:spPr bwMode="auto">
          <a:xfrm>
            <a:off x="304800" y="990600"/>
            <a:ext cx="3499666" cy="2133600"/>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marL="0" marR="0" lvl="0" indent="0" algn="l" defTabSz="914400" rtl="0" eaLnBrk="1" fontAlgn="base" latinLnBrk="0" hangingPunct="1">
              <a:lnSpc>
                <a:spcPts val="3900"/>
              </a:lnSpc>
              <a:spcBef>
                <a:spcPct val="0"/>
              </a:spcBef>
              <a:spcAft>
                <a:spcPct val="0"/>
              </a:spcAft>
              <a:buClrTx/>
              <a:buSzTx/>
              <a:buFontTx/>
              <a:buNone/>
              <a:tabLst/>
              <a:defRPr/>
            </a:pPr>
            <a:r>
              <a:rPr kumimoji="0" lang="en-GB" sz="3800" b="0" i="0" u="none" strike="noStrike" kern="0" cap="none" spc="0" normalizeH="0" baseline="0" noProof="0" dirty="0">
                <a:ln>
                  <a:noFill/>
                </a:ln>
                <a:solidFill>
                  <a:schemeClr val="bg1"/>
                </a:solidFill>
                <a:effectLst/>
                <a:uLnTx/>
                <a:uFillTx/>
                <a:latin typeface="+mn-lt"/>
                <a:ea typeface="Arial" pitchFamily="34" charset="0"/>
                <a:cs typeface="Arial" pitchFamily="34" charset="0"/>
              </a:rPr>
              <a:t>Presentation title to go here keep it short and snappy</a:t>
            </a:r>
            <a:endParaRPr kumimoji="0" lang="en-GB" sz="3800" b="0" i="0" u="none" strike="noStrike" kern="0" cap="none" spc="0" normalizeH="0" baseline="0" noProof="0" dirty="0">
              <a:ln>
                <a:noFill/>
              </a:ln>
              <a:solidFill>
                <a:schemeClr val="bg2">
                  <a:lumMod val="60000"/>
                  <a:lumOff val="40000"/>
                </a:schemeClr>
              </a:solidFill>
              <a:effectLst/>
              <a:uLnTx/>
              <a:uFillTx/>
              <a:latin typeface="+mn-lt"/>
              <a:ea typeface="Arial" pitchFamily="34" charset="0"/>
              <a:cs typeface="Arial" pitchFamily="34" charset="0"/>
            </a:endParaRPr>
          </a:p>
        </p:txBody>
      </p:sp>
      <p:sp>
        <p:nvSpPr>
          <p:cNvPr id="23" name="Subtitle 5"/>
          <p:cNvSpPr>
            <a:spLocks noGrp="1"/>
          </p:cNvSpPr>
          <p:nvPr userDrawn="1">
            <p:ph type="subTitle" idx="4294967295" hasCustomPrompt="1"/>
          </p:nvPr>
        </p:nvSpPr>
        <p:spPr>
          <a:xfrm>
            <a:off x="381000" y="4419600"/>
            <a:ext cx="2556283" cy="1524000"/>
          </a:xfrm>
        </p:spPr>
        <p:txBody>
          <a:bodyPr/>
          <a:lstStyle>
            <a:lvl1pPr>
              <a:defRPr>
                <a:latin typeface="+mn-lt"/>
              </a:defRPr>
            </a:lvl1pPr>
          </a:lstStyle>
          <a:p>
            <a:r>
              <a:rPr lang="en-GB" sz="1400" b="1" dirty="0">
                <a:solidFill>
                  <a:schemeClr val="bg1"/>
                </a:solidFill>
              </a:rPr>
              <a:t>SPEAKERS NAME HERE</a:t>
            </a:r>
          </a:p>
          <a:p>
            <a:r>
              <a:rPr lang="en-GB" sz="1100" dirty="0">
                <a:solidFill>
                  <a:schemeClr val="bg1"/>
                </a:solidFill>
              </a:rPr>
              <a:t>DATE </a:t>
            </a:r>
          </a:p>
          <a:p>
            <a:r>
              <a:rPr lang="en-GB" sz="1100" dirty="0">
                <a:solidFill>
                  <a:schemeClr val="bg1"/>
                </a:solidFill>
              </a:rPr>
              <a:t>EVENT/SIDE EVENT THIS PRESENTATION WAS USED AT </a:t>
            </a:r>
          </a:p>
          <a:p>
            <a:r>
              <a:rPr lang="en-GB" sz="1100" dirty="0">
                <a:solidFill>
                  <a:srgbClr val="BFBFBF"/>
                </a:solidFill>
              </a:rPr>
              <a:t>CONFERENCE NAME</a:t>
            </a:r>
          </a:p>
          <a:p>
            <a:endParaRPr lang="en-GB" sz="1100" dirty="0">
              <a:solidFill>
                <a:schemeClr val="bg1"/>
              </a:solidFill>
            </a:endParaRPr>
          </a:p>
        </p:txBody>
      </p:sp>
      <p:sp>
        <p:nvSpPr>
          <p:cNvPr id="24" name="Rectangle 23"/>
          <p:cNvSpPr/>
          <p:nvPr userDrawn="1"/>
        </p:nvSpPr>
        <p:spPr>
          <a:xfrm>
            <a:off x="228646" y="3048000"/>
            <a:ext cx="3200354" cy="923330"/>
          </a:xfrm>
          <a:prstGeom prst="rect">
            <a:avLst/>
          </a:prstGeom>
        </p:spPr>
        <p:txBody>
          <a:bodyPr wrap="square">
            <a:spAutoFit/>
          </a:bodyPr>
          <a:lstStyle/>
          <a:p>
            <a:r>
              <a:rPr lang="en-GB" dirty="0">
                <a:solidFill>
                  <a:schemeClr val="bg2">
                    <a:lumMod val="60000"/>
                    <a:lumOff val="40000"/>
                  </a:schemeClr>
                </a:solidFill>
              </a:rPr>
              <a:t>Add a supporting subtitle here if you feel the heading needs to be longer</a:t>
            </a:r>
            <a:endParaRPr lang="en-US" dirty="0">
              <a:solidFill>
                <a:schemeClr val="bg2">
                  <a:lumMod val="60000"/>
                  <a:lumOff val="40000"/>
                </a:schemeClr>
              </a:solidFill>
            </a:endParaRPr>
          </a:p>
        </p:txBody>
      </p:sp>
      <p:pic>
        <p:nvPicPr>
          <p:cNvPr id="13" name="Picture 2" descr="C:\Users\adeponti\Downloads\SAAFlogo_Engl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97987" y="6264472"/>
            <a:ext cx="1196625" cy="39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17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agon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rIns="0"/>
          <a:lstStyle>
            <a:lvl1pPr>
              <a:defRPr>
                <a:latin typeface="Calibri" panose="020F0502020204030204" pitchFamily="34" charset="0"/>
              </a:defRPr>
            </a:lvl1pPr>
          </a:lstStyle>
          <a:p>
            <a:r>
              <a:rPr lang="en-US" dirty="0"/>
              <a:t>Headline</a:t>
            </a:r>
            <a:endParaRPr lang="en-GB" dirty="0"/>
          </a:p>
        </p:txBody>
      </p:sp>
      <p:sp>
        <p:nvSpPr>
          <p:cNvPr id="4" name="Content Placeholder 3"/>
          <p:cNvSpPr>
            <a:spLocks noGrp="1"/>
          </p:cNvSpPr>
          <p:nvPr>
            <p:ph sz="half" idx="2"/>
          </p:nvPr>
        </p:nvSpPr>
        <p:spPr>
          <a:xfrm>
            <a:off x="4640263" y="1600200"/>
            <a:ext cx="4108450" cy="4708525"/>
          </a:xfrm>
        </p:spPr>
        <p:txBody>
          <a:bodyPr lIns="0" rIns="0"/>
          <a:lstStyle>
            <a:lvl1pPr>
              <a:spcBef>
                <a:spcPts val="1200"/>
              </a:spcBef>
              <a:defRPr sz="1800">
                <a:latin typeface="Calibri" panose="020F0502020204030204" pitchFamily="34" charset="0"/>
              </a:defRPr>
            </a:lvl1pPr>
            <a:lvl2pPr>
              <a:defRPr sz="16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6"/>
          <p:cNvSpPr>
            <a:spLocks noGrp="1"/>
          </p:cNvSpPr>
          <p:nvPr>
            <p:ph type="pic" sz="quarter" idx="11"/>
          </p:nvPr>
        </p:nvSpPr>
        <p:spPr>
          <a:xfrm>
            <a:off x="1364400" y="1601999"/>
            <a:ext cx="1062000" cy="1061915"/>
          </a:xfrm>
          <a:prstGeom prst="ellipse">
            <a:avLst/>
          </a:prstGeom>
        </p:spPr>
        <p:txBody>
          <a:bodyPr/>
          <a:lstStyle/>
          <a:p>
            <a:endParaRPr lang="en-GB" dirty="0"/>
          </a:p>
        </p:txBody>
      </p:sp>
      <p:sp>
        <p:nvSpPr>
          <p:cNvPr id="6" name="Rectangle 5"/>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8"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bg1"/>
                </a:solidFill>
                <a:latin typeface="Calibri" panose="020F0502020204030204" pitchFamily="34" charset="0"/>
                <a:cs typeface="Arial" charset="0"/>
              </a:defRPr>
            </a:lvl1pPr>
          </a:lstStyle>
          <a:p>
            <a:r>
              <a:rPr lang="en-GB" b="1" dirty="0">
                <a:solidFill>
                  <a:srgbClr val="BFBFBF"/>
                </a:solidFill>
              </a:rPr>
              <a:t>Safe Abortion Action Fund</a:t>
            </a:r>
          </a:p>
        </p:txBody>
      </p:sp>
      <p:sp>
        <p:nvSpPr>
          <p:cNvPr id="9" name="Manual Input 8"/>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 name="TextBox 9"/>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pic>
        <p:nvPicPr>
          <p:cNvPr id="13" name="Picture 2" descr="C:\Users\adeponti\Downloads\SAAFlogo_Engl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690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AFE9731-1043-4735-B9EA-7B73CC92D7A0}" type="datetimeFigureOut">
              <a:rPr lang="en-GB"/>
              <a:pPr>
                <a:defRPr/>
              </a:pPr>
              <a:t>07/05/2020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2A12EED-C802-4277-BC3A-AB3D99A66029}" type="slidenum">
              <a:rPr lang="en-GB" altLang="ru-RU"/>
              <a:pPr>
                <a:defRPr/>
              </a:pPr>
              <a:t>‹Nº›</a:t>
            </a:fld>
            <a:endParaRPr lang="en-GB" altLang="ru-RU"/>
          </a:p>
        </p:txBody>
      </p:sp>
    </p:spTree>
    <p:extLst>
      <p:ext uri="{BB962C8B-B14F-4D97-AF65-F5344CB8AC3E}">
        <p14:creationId xmlns:p14="http://schemas.microsoft.com/office/powerpoint/2010/main" val="2806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BB96330-90D6-4AA9-9358-79D87DD65F58}" type="datetimeFigureOut">
              <a:rPr lang="en-GB"/>
              <a:pPr>
                <a:defRPr/>
              </a:pPr>
              <a:t>07/05/2020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9A152F9-09F1-4E5B-B006-E4CF79CE2877}" type="slidenum">
              <a:rPr lang="en-GB" altLang="ru-RU"/>
              <a:pPr>
                <a:defRPr/>
              </a:pPr>
              <a:t>‹Nº›</a:t>
            </a:fld>
            <a:endParaRPr lang="en-GB" altLang="ru-RU"/>
          </a:p>
        </p:txBody>
      </p:sp>
    </p:spTree>
    <p:extLst>
      <p:ext uri="{BB962C8B-B14F-4D97-AF65-F5344CB8AC3E}">
        <p14:creationId xmlns:p14="http://schemas.microsoft.com/office/powerpoint/2010/main" val="2999604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onal Titl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006715" y="0"/>
            <a:ext cx="7137285" cy="6858000"/>
          </a:xfrm>
        </p:spPr>
        <p:txBody>
          <a:bodyPr/>
          <a:lstStyle/>
          <a:p>
            <a:endParaRPr lang="en-GB" dirty="0"/>
          </a:p>
        </p:txBody>
      </p:sp>
      <p:sp>
        <p:nvSpPr>
          <p:cNvPr id="11" name="Freeform 10"/>
          <p:cNvSpPr/>
          <p:nvPr userDrawn="1"/>
        </p:nvSpPr>
        <p:spPr>
          <a:xfrm rot="20627121" flipV="1">
            <a:off x="-1007630" y="-602160"/>
            <a:ext cx="6885487" cy="7408159"/>
          </a:xfrm>
          <a:custGeom>
            <a:avLst/>
            <a:gdLst>
              <a:gd name="connsiteX0" fmla="*/ 0 w 9679995"/>
              <a:gd name="connsiteY0" fmla="*/ 12906660 h 12906660"/>
              <a:gd name="connsiteX1" fmla="*/ 0 w 9679995"/>
              <a:gd name="connsiteY1" fmla="*/ 0 h 12906660"/>
              <a:gd name="connsiteX2" fmla="*/ 9679995 w 9679995"/>
              <a:gd name="connsiteY2" fmla="*/ 12906660 h 12906660"/>
              <a:gd name="connsiteX3" fmla="*/ 0 w 9679995"/>
              <a:gd name="connsiteY3" fmla="*/ 12906660 h 12906660"/>
              <a:gd name="connsiteX0" fmla="*/ 0 w 7719191"/>
              <a:gd name="connsiteY0" fmla="*/ 12906660 h 12906660"/>
              <a:gd name="connsiteX1" fmla="*/ 0 w 7719191"/>
              <a:gd name="connsiteY1" fmla="*/ 0 h 12906660"/>
              <a:gd name="connsiteX2" fmla="*/ 7719191 w 7719191"/>
              <a:gd name="connsiteY2" fmla="*/ 10338789 h 12906660"/>
              <a:gd name="connsiteX3" fmla="*/ 0 w 7719191"/>
              <a:gd name="connsiteY3" fmla="*/ 12906660 h 12906660"/>
              <a:gd name="connsiteX0" fmla="*/ 2100971 w 7719191"/>
              <a:gd name="connsiteY0" fmla="*/ 11347272 h 11347272"/>
              <a:gd name="connsiteX1" fmla="*/ 0 w 7719191"/>
              <a:gd name="connsiteY1" fmla="*/ 0 h 11347272"/>
              <a:gd name="connsiteX2" fmla="*/ 7719191 w 7719191"/>
              <a:gd name="connsiteY2" fmla="*/ 10338789 h 11347272"/>
              <a:gd name="connsiteX3" fmla="*/ 2100971 w 7719191"/>
              <a:gd name="connsiteY3" fmla="*/ 11347272 h 11347272"/>
              <a:gd name="connsiteX0" fmla="*/ 1858748 w 7719191"/>
              <a:gd name="connsiteY0" fmla="*/ 12060982 h 12060982"/>
              <a:gd name="connsiteX1" fmla="*/ 0 w 7719191"/>
              <a:gd name="connsiteY1" fmla="*/ 0 h 12060982"/>
              <a:gd name="connsiteX2" fmla="*/ 7719191 w 7719191"/>
              <a:gd name="connsiteY2" fmla="*/ 10338789 h 12060982"/>
              <a:gd name="connsiteX3" fmla="*/ 1858748 w 7719191"/>
              <a:gd name="connsiteY3" fmla="*/ 12060982 h 12060982"/>
              <a:gd name="connsiteX0" fmla="*/ 2010311 w 7870754"/>
              <a:gd name="connsiteY0" fmla="*/ 7396272 h 7396272"/>
              <a:gd name="connsiteX1" fmla="*/ 0 w 7870754"/>
              <a:gd name="connsiteY1" fmla="*/ 0 h 7396272"/>
              <a:gd name="connsiteX2" fmla="*/ 7870754 w 7870754"/>
              <a:gd name="connsiteY2" fmla="*/ 5674079 h 7396272"/>
              <a:gd name="connsiteX3" fmla="*/ 2010311 w 7870754"/>
              <a:gd name="connsiteY3" fmla="*/ 7396272 h 7396272"/>
              <a:gd name="connsiteX0" fmla="*/ 2049951 w 7910394"/>
              <a:gd name="connsiteY0" fmla="*/ 7400296 h 7400296"/>
              <a:gd name="connsiteX1" fmla="*/ 39640 w 7910394"/>
              <a:gd name="connsiteY1" fmla="*/ 4024 h 7400296"/>
              <a:gd name="connsiteX2" fmla="*/ 0 w 7910394"/>
              <a:gd name="connsiteY2" fmla="*/ 0 h 7400296"/>
              <a:gd name="connsiteX3" fmla="*/ 7910394 w 7910394"/>
              <a:gd name="connsiteY3" fmla="*/ 5678103 h 7400296"/>
              <a:gd name="connsiteX4" fmla="*/ 2049951 w 7910394"/>
              <a:gd name="connsiteY4" fmla="*/ 7400296 h 7400296"/>
              <a:gd name="connsiteX0" fmla="*/ 2466259 w 7910394"/>
              <a:gd name="connsiteY0" fmla="*/ 5180887 h 5678103"/>
              <a:gd name="connsiteX1" fmla="*/ 39640 w 7910394"/>
              <a:gd name="connsiteY1" fmla="*/ 4024 h 5678103"/>
              <a:gd name="connsiteX2" fmla="*/ 0 w 7910394"/>
              <a:gd name="connsiteY2" fmla="*/ 0 h 5678103"/>
              <a:gd name="connsiteX3" fmla="*/ 7910394 w 7910394"/>
              <a:gd name="connsiteY3" fmla="*/ 5678103 h 5678103"/>
              <a:gd name="connsiteX4" fmla="*/ 2466259 w 7910394"/>
              <a:gd name="connsiteY4" fmla="*/ 5180887 h 5678103"/>
              <a:gd name="connsiteX0" fmla="*/ 1792517 w 7910394"/>
              <a:gd name="connsiteY0" fmla="*/ 6623465 h 6623465"/>
              <a:gd name="connsiteX1" fmla="*/ 39640 w 7910394"/>
              <a:gd name="connsiteY1" fmla="*/ 4024 h 6623465"/>
              <a:gd name="connsiteX2" fmla="*/ 0 w 7910394"/>
              <a:gd name="connsiteY2" fmla="*/ 0 h 6623465"/>
              <a:gd name="connsiteX3" fmla="*/ 7910394 w 7910394"/>
              <a:gd name="connsiteY3" fmla="*/ 5678103 h 6623465"/>
              <a:gd name="connsiteX4" fmla="*/ 1792517 w 7910394"/>
              <a:gd name="connsiteY4" fmla="*/ 6623465 h 6623465"/>
              <a:gd name="connsiteX0" fmla="*/ 1792517 w 4831211"/>
              <a:gd name="connsiteY0" fmla="*/ 6623465 h 6623465"/>
              <a:gd name="connsiteX1" fmla="*/ 39640 w 4831211"/>
              <a:gd name="connsiteY1" fmla="*/ 4024 h 6623465"/>
              <a:gd name="connsiteX2" fmla="*/ 0 w 4831211"/>
              <a:gd name="connsiteY2" fmla="*/ 0 h 6623465"/>
              <a:gd name="connsiteX3" fmla="*/ 4831211 w 4831211"/>
              <a:gd name="connsiteY3" fmla="*/ 5744257 h 6623465"/>
              <a:gd name="connsiteX4" fmla="*/ 1792517 w 4831211"/>
              <a:gd name="connsiteY4" fmla="*/ 6623465 h 6623465"/>
              <a:gd name="connsiteX0" fmla="*/ 1752877 w 4791571"/>
              <a:gd name="connsiteY0" fmla="*/ 6776991 h 6776991"/>
              <a:gd name="connsiteX1" fmla="*/ 0 w 4791571"/>
              <a:gd name="connsiteY1" fmla="*/ 157550 h 6776991"/>
              <a:gd name="connsiteX2" fmla="*/ 409359 w 4791571"/>
              <a:gd name="connsiteY2" fmla="*/ 0 h 6776991"/>
              <a:gd name="connsiteX3" fmla="*/ 4791571 w 4791571"/>
              <a:gd name="connsiteY3" fmla="*/ 5897783 h 6776991"/>
              <a:gd name="connsiteX4" fmla="*/ 1752877 w 4791571"/>
              <a:gd name="connsiteY4" fmla="*/ 6776991 h 6776991"/>
              <a:gd name="connsiteX0" fmla="*/ 3667195 w 6705889"/>
              <a:gd name="connsiteY0" fmla="*/ 6776991 h 6776991"/>
              <a:gd name="connsiteX1" fmla="*/ 0 w 6705889"/>
              <a:gd name="connsiteY1" fmla="*/ 683515 h 6776991"/>
              <a:gd name="connsiteX2" fmla="*/ 2323677 w 6705889"/>
              <a:gd name="connsiteY2" fmla="*/ 0 h 6776991"/>
              <a:gd name="connsiteX3" fmla="*/ 6705889 w 6705889"/>
              <a:gd name="connsiteY3" fmla="*/ 5897783 h 6776991"/>
              <a:gd name="connsiteX4" fmla="*/ 3667195 w 6705889"/>
              <a:gd name="connsiteY4" fmla="*/ 6776991 h 6776991"/>
              <a:gd name="connsiteX0" fmla="*/ 1946624 w 6705889"/>
              <a:gd name="connsiteY0" fmla="*/ 7286890 h 7286890"/>
              <a:gd name="connsiteX1" fmla="*/ 0 w 6705889"/>
              <a:gd name="connsiteY1" fmla="*/ 683515 h 7286890"/>
              <a:gd name="connsiteX2" fmla="*/ 2323677 w 6705889"/>
              <a:gd name="connsiteY2" fmla="*/ 0 h 7286890"/>
              <a:gd name="connsiteX3" fmla="*/ 6705889 w 6705889"/>
              <a:gd name="connsiteY3" fmla="*/ 5897783 h 7286890"/>
              <a:gd name="connsiteX4" fmla="*/ 1946624 w 6705889"/>
              <a:gd name="connsiteY4" fmla="*/ 7286890 h 7286890"/>
              <a:gd name="connsiteX0" fmla="*/ 1870968 w 6705889"/>
              <a:gd name="connsiteY0" fmla="*/ 7194765 h 7194765"/>
              <a:gd name="connsiteX1" fmla="*/ 0 w 6705889"/>
              <a:gd name="connsiteY1" fmla="*/ 683515 h 7194765"/>
              <a:gd name="connsiteX2" fmla="*/ 2323677 w 6705889"/>
              <a:gd name="connsiteY2" fmla="*/ 0 h 7194765"/>
              <a:gd name="connsiteX3" fmla="*/ 6705889 w 6705889"/>
              <a:gd name="connsiteY3" fmla="*/ 5897783 h 7194765"/>
              <a:gd name="connsiteX4" fmla="*/ 1870968 w 6705889"/>
              <a:gd name="connsiteY4" fmla="*/ 7194765 h 7194765"/>
              <a:gd name="connsiteX0" fmla="*/ 1808174 w 6705889"/>
              <a:gd name="connsiteY0" fmla="*/ 7192931 h 7192931"/>
              <a:gd name="connsiteX1" fmla="*/ 0 w 6705889"/>
              <a:gd name="connsiteY1" fmla="*/ 683515 h 7192931"/>
              <a:gd name="connsiteX2" fmla="*/ 2323677 w 6705889"/>
              <a:gd name="connsiteY2" fmla="*/ 0 h 7192931"/>
              <a:gd name="connsiteX3" fmla="*/ 6705889 w 6705889"/>
              <a:gd name="connsiteY3" fmla="*/ 5897783 h 7192931"/>
              <a:gd name="connsiteX4" fmla="*/ 1808174 w 6705889"/>
              <a:gd name="connsiteY4" fmla="*/ 7192931 h 7192931"/>
              <a:gd name="connsiteX0" fmla="*/ 1822966 w 6705889"/>
              <a:gd name="connsiteY0" fmla="*/ 7200825 h 7200825"/>
              <a:gd name="connsiteX1" fmla="*/ 0 w 6705889"/>
              <a:gd name="connsiteY1" fmla="*/ 683515 h 7200825"/>
              <a:gd name="connsiteX2" fmla="*/ 2323677 w 6705889"/>
              <a:gd name="connsiteY2" fmla="*/ 0 h 7200825"/>
              <a:gd name="connsiteX3" fmla="*/ 6705889 w 6705889"/>
              <a:gd name="connsiteY3" fmla="*/ 5897783 h 7200825"/>
              <a:gd name="connsiteX4" fmla="*/ 1822966 w 6705889"/>
              <a:gd name="connsiteY4" fmla="*/ 7200825 h 7200825"/>
              <a:gd name="connsiteX0" fmla="*/ 1836656 w 6705889"/>
              <a:gd name="connsiteY0" fmla="*/ 7200982 h 7200982"/>
              <a:gd name="connsiteX1" fmla="*/ 0 w 6705889"/>
              <a:gd name="connsiteY1" fmla="*/ 683515 h 7200982"/>
              <a:gd name="connsiteX2" fmla="*/ 2323677 w 6705889"/>
              <a:gd name="connsiteY2" fmla="*/ 0 h 7200982"/>
              <a:gd name="connsiteX3" fmla="*/ 6705889 w 6705889"/>
              <a:gd name="connsiteY3" fmla="*/ 5897783 h 7200982"/>
              <a:gd name="connsiteX4" fmla="*/ 1836656 w 6705889"/>
              <a:gd name="connsiteY4" fmla="*/ 7200982 h 7200982"/>
              <a:gd name="connsiteX0" fmla="*/ 1836656 w 6821263"/>
              <a:gd name="connsiteY0" fmla="*/ 7200982 h 7200982"/>
              <a:gd name="connsiteX1" fmla="*/ 0 w 6821263"/>
              <a:gd name="connsiteY1" fmla="*/ 683515 h 7200982"/>
              <a:gd name="connsiteX2" fmla="*/ 2323677 w 6821263"/>
              <a:gd name="connsiteY2" fmla="*/ 0 h 7200982"/>
              <a:gd name="connsiteX3" fmla="*/ 6821263 w 6821263"/>
              <a:gd name="connsiteY3" fmla="*/ 6076838 h 7200982"/>
              <a:gd name="connsiteX4" fmla="*/ 1836656 w 6821263"/>
              <a:gd name="connsiteY4" fmla="*/ 7200982 h 7200982"/>
              <a:gd name="connsiteX0" fmla="*/ 1803398 w 6821263"/>
              <a:gd name="connsiteY0" fmla="*/ 7406485 h 7406485"/>
              <a:gd name="connsiteX1" fmla="*/ 0 w 6821263"/>
              <a:gd name="connsiteY1" fmla="*/ 683515 h 7406485"/>
              <a:gd name="connsiteX2" fmla="*/ 2323677 w 6821263"/>
              <a:gd name="connsiteY2" fmla="*/ 0 h 7406485"/>
              <a:gd name="connsiteX3" fmla="*/ 6821263 w 6821263"/>
              <a:gd name="connsiteY3" fmla="*/ 6076838 h 7406485"/>
              <a:gd name="connsiteX4" fmla="*/ 1803398 w 6821263"/>
              <a:gd name="connsiteY4" fmla="*/ 7406485 h 7406485"/>
              <a:gd name="connsiteX0" fmla="*/ 1938517 w 6956382"/>
              <a:gd name="connsiteY0" fmla="*/ 7406485 h 7406485"/>
              <a:gd name="connsiteX1" fmla="*/ 0 w 6956382"/>
              <a:gd name="connsiteY1" fmla="*/ 708879 h 7406485"/>
              <a:gd name="connsiteX2" fmla="*/ 2458796 w 6956382"/>
              <a:gd name="connsiteY2" fmla="*/ 0 h 7406485"/>
              <a:gd name="connsiteX3" fmla="*/ 6956382 w 6956382"/>
              <a:gd name="connsiteY3" fmla="*/ 6076838 h 7406485"/>
              <a:gd name="connsiteX4" fmla="*/ 1938517 w 6956382"/>
              <a:gd name="connsiteY4" fmla="*/ 7406485 h 7406485"/>
              <a:gd name="connsiteX0" fmla="*/ 1952423 w 6956382"/>
              <a:gd name="connsiteY0" fmla="*/ 7408159 h 7408159"/>
              <a:gd name="connsiteX1" fmla="*/ 0 w 6956382"/>
              <a:gd name="connsiteY1" fmla="*/ 708879 h 7408159"/>
              <a:gd name="connsiteX2" fmla="*/ 2458796 w 6956382"/>
              <a:gd name="connsiteY2" fmla="*/ 0 h 7408159"/>
              <a:gd name="connsiteX3" fmla="*/ 6956382 w 6956382"/>
              <a:gd name="connsiteY3" fmla="*/ 6076838 h 7408159"/>
              <a:gd name="connsiteX4" fmla="*/ 1952423 w 6956382"/>
              <a:gd name="connsiteY4" fmla="*/ 7408159 h 7408159"/>
              <a:gd name="connsiteX0" fmla="*/ 1952423 w 6972167"/>
              <a:gd name="connsiteY0" fmla="*/ 7408159 h 7408159"/>
              <a:gd name="connsiteX1" fmla="*/ 0 w 6972167"/>
              <a:gd name="connsiteY1" fmla="*/ 708879 h 7408159"/>
              <a:gd name="connsiteX2" fmla="*/ 2458796 w 6972167"/>
              <a:gd name="connsiteY2" fmla="*/ 0 h 7408159"/>
              <a:gd name="connsiteX3" fmla="*/ 6972167 w 6972167"/>
              <a:gd name="connsiteY3" fmla="*/ 6091703 h 7408159"/>
              <a:gd name="connsiteX4" fmla="*/ 1952423 w 6972167"/>
              <a:gd name="connsiteY4" fmla="*/ 7408159 h 7408159"/>
              <a:gd name="connsiteX0" fmla="*/ 1952423 w 6987638"/>
              <a:gd name="connsiteY0" fmla="*/ 7408159 h 7408159"/>
              <a:gd name="connsiteX1" fmla="*/ 0 w 6987638"/>
              <a:gd name="connsiteY1" fmla="*/ 708879 h 7408159"/>
              <a:gd name="connsiteX2" fmla="*/ 2458796 w 6987638"/>
              <a:gd name="connsiteY2" fmla="*/ 0 h 7408159"/>
              <a:gd name="connsiteX3" fmla="*/ 6987638 w 6987638"/>
              <a:gd name="connsiteY3" fmla="*/ 6104364 h 7408159"/>
              <a:gd name="connsiteX4" fmla="*/ 1952423 w 6987638"/>
              <a:gd name="connsiteY4" fmla="*/ 7408159 h 7408159"/>
              <a:gd name="connsiteX0" fmla="*/ 1952423 w 7005239"/>
              <a:gd name="connsiteY0" fmla="*/ 7408159 h 7408159"/>
              <a:gd name="connsiteX1" fmla="*/ 0 w 7005239"/>
              <a:gd name="connsiteY1" fmla="*/ 708879 h 7408159"/>
              <a:gd name="connsiteX2" fmla="*/ 2458796 w 7005239"/>
              <a:gd name="connsiteY2" fmla="*/ 0 h 7408159"/>
              <a:gd name="connsiteX3" fmla="*/ 7005239 w 7005239"/>
              <a:gd name="connsiteY3" fmla="*/ 6131974 h 7408159"/>
              <a:gd name="connsiteX4" fmla="*/ 1952423 w 7005239"/>
              <a:gd name="connsiteY4" fmla="*/ 7408159 h 7408159"/>
              <a:gd name="connsiteX0" fmla="*/ 1952423 w 6885487"/>
              <a:gd name="connsiteY0" fmla="*/ 7408159 h 7408159"/>
              <a:gd name="connsiteX1" fmla="*/ 0 w 6885487"/>
              <a:gd name="connsiteY1" fmla="*/ 708879 h 7408159"/>
              <a:gd name="connsiteX2" fmla="*/ 2458796 w 6885487"/>
              <a:gd name="connsiteY2" fmla="*/ 0 h 7408159"/>
              <a:gd name="connsiteX3" fmla="*/ 6885487 w 6885487"/>
              <a:gd name="connsiteY3" fmla="*/ 5958898 h 7408159"/>
              <a:gd name="connsiteX4" fmla="*/ 1952423 w 6885487"/>
              <a:gd name="connsiteY4" fmla="*/ 7408159 h 740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487" h="7408159">
                <a:moveTo>
                  <a:pt x="1952423" y="7408159"/>
                </a:moveTo>
                <a:lnTo>
                  <a:pt x="0" y="708879"/>
                </a:lnTo>
                <a:lnTo>
                  <a:pt x="2458796" y="0"/>
                </a:lnTo>
                <a:lnTo>
                  <a:pt x="6885487" y="5958898"/>
                </a:lnTo>
                <a:lnTo>
                  <a:pt x="1952423" y="7408159"/>
                </a:lnTo>
                <a:close/>
              </a:path>
            </a:pathLst>
          </a:custGeom>
          <a:gradFill flip="none" rotWithShape="1">
            <a:gsLst>
              <a:gs pos="66000">
                <a:srgbClr val="8F53A1"/>
              </a:gs>
              <a:gs pos="42000">
                <a:srgbClr val="C6A4D0"/>
              </a:gs>
            </a:gsLst>
            <a:lin ang="192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18" name="TextBox 17"/>
          <p:cNvSpPr txBox="1"/>
          <p:nvPr userDrawn="1"/>
        </p:nvSpPr>
        <p:spPr>
          <a:xfrm>
            <a:off x="228600" y="6324600"/>
            <a:ext cx="4005445" cy="259396"/>
          </a:xfrm>
          <a:prstGeom prst="rect">
            <a:avLst/>
          </a:prstGeom>
          <a:noFill/>
        </p:spPr>
        <p:txBody>
          <a:bodyPr wrap="square" lIns="0" tIns="0" rIns="0" bIns="0" rtlCol="0" anchor="b" anchorCtr="0">
            <a:noAutofit/>
          </a:bodyPr>
          <a:lstStyle/>
          <a:p>
            <a:pPr algn="l"/>
            <a:r>
              <a:rPr lang="en-GB" sz="1200" dirty="0">
                <a:solidFill>
                  <a:schemeClr val="bg1"/>
                </a:solidFill>
                <a:latin typeface="Calibri" panose="020F0502020204030204" pitchFamily="34" charset="0"/>
              </a:rPr>
              <a:t>WWW.SAAF.ORG</a:t>
            </a:r>
            <a:r>
              <a:rPr lang="en-GB" sz="1200" baseline="0" dirty="0">
                <a:solidFill>
                  <a:schemeClr val="bg1"/>
                </a:solidFill>
                <a:latin typeface="Calibri" panose="020F0502020204030204" pitchFamily="34" charset="0"/>
              </a:rPr>
              <a:t> </a:t>
            </a:r>
            <a:r>
              <a:rPr lang="en-GB" sz="1200" dirty="0">
                <a:solidFill>
                  <a:schemeClr val="bg1"/>
                </a:solidFill>
                <a:latin typeface="Calibri" panose="020F0502020204030204" pitchFamily="34" charset="0"/>
              </a:rPr>
              <a:t>#HASHTAG @</a:t>
            </a:r>
            <a:r>
              <a:rPr lang="en-GB" sz="1200" dirty="0" err="1">
                <a:solidFill>
                  <a:schemeClr val="bg1"/>
                </a:solidFill>
                <a:latin typeface="Calibri" panose="020F0502020204030204" pitchFamily="34" charset="0"/>
              </a:rPr>
              <a:t>saafund</a:t>
            </a:r>
            <a:endParaRPr lang="en-GB" sz="1200" dirty="0">
              <a:solidFill>
                <a:schemeClr val="bg1"/>
              </a:solidFill>
              <a:latin typeface="Calibri" panose="020F0502020204030204" pitchFamily="34" charset="0"/>
            </a:endParaRPr>
          </a:p>
        </p:txBody>
      </p:sp>
      <p:sp>
        <p:nvSpPr>
          <p:cNvPr id="19" name="Freeform 18"/>
          <p:cNvSpPr/>
          <p:nvPr userDrawn="1"/>
        </p:nvSpPr>
        <p:spPr bwMode="auto">
          <a:xfrm>
            <a:off x="7772400" y="6248400"/>
            <a:ext cx="1447800" cy="428784"/>
          </a:xfrm>
          <a:custGeom>
            <a:avLst/>
            <a:gdLst>
              <a:gd name="connsiteX0" fmla="*/ 0 w 1295400"/>
              <a:gd name="connsiteY0" fmla="*/ 0 h 428784"/>
              <a:gd name="connsiteX1" fmla="*/ 1295400 w 1295400"/>
              <a:gd name="connsiteY1" fmla="*/ 0 h 428784"/>
              <a:gd name="connsiteX2" fmla="*/ 1295400 w 1295400"/>
              <a:gd name="connsiteY2" fmla="*/ 428784 h 428784"/>
              <a:gd name="connsiteX3" fmla="*/ 0 w 1295400"/>
              <a:gd name="connsiteY3" fmla="*/ 428784 h 428784"/>
              <a:gd name="connsiteX4" fmla="*/ 0 w 1295400"/>
              <a:gd name="connsiteY4" fmla="*/ 0 h 428784"/>
              <a:gd name="connsiteX0" fmla="*/ 152400 w 1447800"/>
              <a:gd name="connsiteY0" fmla="*/ 0 h 428784"/>
              <a:gd name="connsiteX1" fmla="*/ 1447800 w 1447800"/>
              <a:gd name="connsiteY1" fmla="*/ 0 h 428784"/>
              <a:gd name="connsiteX2" fmla="*/ 1447800 w 1447800"/>
              <a:gd name="connsiteY2" fmla="*/ 428784 h 428784"/>
              <a:gd name="connsiteX3" fmla="*/ 0 w 1447800"/>
              <a:gd name="connsiteY3" fmla="*/ 428784 h 428784"/>
              <a:gd name="connsiteX4" fmla="*/ 152400 w 1447800"/>
              <a:gd name="connsiteY4" fmla="*/ 0 h 428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428784">
                <a:moveTo>
                  <a:pt x="152400" y="0"/>
                </a:moveTo>
                <a:lnTo>
                  <a:pt x="1447800" y="0"/>
                </a:lnTo>
                <a:lnTo>
                  <a:pt x="1447800" y="428784"/>
                </a:lnTo>
                <a:lnTo>
                  <a:pt x="0" y="428784"/>
                </a:lnTo>
                <a:lnTo>
                  <a:pt x="152400" y="0"/>
                </a:ln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21" name="Manual Input 20"/>
          <p:cNvSpPr/>
          <p:nvPr userDrawn="1"/>
        </p:nvSpPr>
        <p:spPr bwMode="auto">
          <a:xfrm rot="5400000" flipH="1">
            <a:off x="1148855" y="3346943"/>
            <a:ext cx="1740889" cy="3581401"/>
          </a:xfrm>
          <a:prstGeom prst="flowChartManualInput">
            <a:avLst/>
          </a:prstGeom>
          <a:solidFill>
            <a:schemeClr val="tx1">
              <a:lumMod val="50000"/>
              <a:alpha val="20000"/>
            </a:schemeClr>
          </a:solidFill>
          <a:ln w="9525" cap="flat" cmpd="sng" algn="ctr">
            <a:noFill/>
            <a:prstDash val="solid"/>
            <a:round/>
            <a:headEnd type="none" w="med" len="med"/>
            <a:tailEnd type="none" w="med" len="med"/>
          </a:ln>
          <a:effectLst>
            <a:outerShdw blurRad="63500" sx="102000" sy="102000" algn="ctr">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2" name="Title 4"/>
          <p:cNvSpPr txBox="1">
            <a:spLocks/>
          </p:cNvSpPr>
          <p:nvPr userDrawn="1"/>
        </p:nvSpPr>
        <p:spPr bwMode="auto">
          <a:xfrm>
            <a:off x="304800" y="990600"/>
            <a:ext cx="3499666" cy="2133600"/>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marL="0" marR="0" lvl="0" indent="0" algn="l" defTabSz="914400" rtl="0" eaLnBrk="1" fontAlgn="base" latinLnBrk="0" hangingPunct="1">
              <a:lnSpc>
                <a:spcPts val="3900"/>
              </a:lnSpc>
              <a:spcBef>
                <a:spcPct val="0"/>
              </a:spcBef>
              <a:spcAft>
                <a:spcPct val="0"/>
              </a:spcAft>
              <a:buClrTx/>
              <a:buSzTx/>
              <a:buFontTx/>
              <a:buNone/>
              <a:tabLst/>
              <a:defRPr/>
            </a:pPr>
            <a:r>
              <a:rPr kumimoji="0" lang="en-GB" sz="3800" b="0" i="0" u="none" strike="noStrike" kern="0" cap="none" spc="0" normalizeH="0" baseline="0" noProof="0" dirty="0">
                <a:ln>
                  <a:noFill/>
                </a:ln>
                <a:solidFill>
                  <a:schemeClr val="bg1"/>
                </a:solidFill>
                <a:effectLst/>
                <a:uLnTx/>
                <a:uFillTx/>
                <a:latin typeface="Calibri" panose="020F0502020204030204" pitchFamily="34" charset="0"/>
                <a:ea typeface="Arial" pitchFamily="34" charset="0"/>
                <a:cs typeface="Arial" pitchFamily="34" charset="0"/>
              </a:rPr>
              <a:t>Presentation title to go here keep it short and snappy</a:t>
            </a:r>
            <a:endParaRPr kumimoji="0" lang="en-GB" sz="3800" b="0" i="0" u="none" strike="noStrike" kern="0" cap="none" spc="0" normalizeH="0" baseline="0" noProof="0" dirty="0">
              <a:ln>
                <a:noFill/>
              </a:ln>
              <a:solidFill>
                <a:schemeClr val="bg2">
                  <a:lumMod val="60000"/>
                  <a:lumOff val="40000"/>
                </a:schemeClr>
              </a:solidFill>
              <a:effectLst/>
              <a:uLnTx/>
              <a:uFillTx/>
              <a:latin typeface="Calibri" panose="020F0502020204030204" pitchFamily="34" charset="0"/>
              <a:ea typeface="Arial" pitchFamily="34" charset="0"/>
              <a:cs typeface="Arial" pitchFamily="34" charset="0"/>
            </a:endParaRPr>
          </a:p>
        </p:txBody>
      </p:sp>
      <p:sp>
        <p:nvSpPr>
          <p:cNvPr id="23" name="Subtitle 5"/>
          <p:cNvSpPr>
            <a:spLocks noGrp="1"/>
          </p:cNvSpPr>
          <p:nvPr userDrawn="1">
            <p:ph type="subTitle" idx="4294967295" hasCustomPrompt="1"/>
          </p:nvPr>
        </p:nvSpPr>
        <p:spPr>
          <a:xfrm>
            <a:off x="381000" y="4419600"/>
            <a:ext cx="2556283" cy="1524000"/>
          </a:xfrm>
        </p:spPr>
        <p:txBody>
          <a:bodyPr/>
          <a:lstStyle>
            <a:lvl1pPr>
              <a:defRPr>
                <a:latin typeface="Calibri" panose="020F0502020204030204" pitchFamily="34" charset="0"/>
              </a:defRPr>
            </a:lvl1pPr>
          </a:lstStyle>
          <a:p>
            <a:r>
              <a:rPr lang="en-GB" sz="1400" b="1" dirty="0">
                <a:solidFill>
                  <a:schemeClr val="bg1"/>
                </a:solidFill>
              </a:rPr>
              <a:t>SPEAKERS NAME HERE</a:t>
            </a:r>
          </a:p>
          <a:p>
            <a:r>
              <a:rPr lang="en-GB" sz="1100" dirty="0">
                <a:solidFill>
                  <a:schemeClr val="bg1"/>
                </a:solidFill>
              </a:rPr>
              <a:t>DATE </a:t>
            </a:r>
          </a:p>
          <a:p>
            <a:r>
              <a:rPr lang="en-GB" sz="1100" dirty="0">
                <a:solidFill>
                  <a:schemeClr val="bg1"/>
                </a:solidFill>
              </a:rPr>
              <a:t>EVENT/SIDE EVENT THIS PRESENTATION WAS USED AT </a:t>
            </a:r>
          </a:p>
          <a:p>
            <a:r>
              <a:rPr lang="en-GB" sz="1100" dirty="0">
                <a:solidFill>
                  <a:srgbClr val="BFBFBF"/>
                </a:solidFill>
              </a:rPr>
              <a:t>CONFERENCE NAME</a:t>
            </a:r>
          </a:p>
          <a:p>
            <a:endParaRPr lang="en-GB" sz="1100" dirty="0">
              <a:solidFill>
                <a:schemeClr val="bg1"/>
              </a:solidFill>
            </a:endParaRPr>
          </a:p>
        </p:txBody>
      </p:sp>
      <p:sp>
        <p:nvSpPr>
          <p:cNvPr id="24" name="Rectangle 23"/>
          <p:cNvSpPr/>
          <p:nvPr userDrawn="1"/>
        </p:nvSpPr>
        <p:spPr>
          <a:xfrm>
            <a:off x="228646" y="3048000"/>
            <a:ext cx="3200354" cy="923330"/>
          </a:xfrm>
          <a:prstGeom prst="rect">
            <a:avLst/>
          </a:prstGeom>
        </p:spPr>
        <p:txBody>
          <a:bodyPr wrap="square">
            <a:spAutoFit/>
          </a:bodyPr>
          <a:lstStyle/>
          <a:p>
            <a:r>
              <a:rPr lang="en-GB" dirty="0">
                <a:solidFill>
                  <a:srgbClr val="334C8C"/>
                </a:solidFill>
                <a:latin typeface="Calibri" panose="020F0502020204030204" pitchFamily="34" charset="0"/>
              </a:rPr>
              <a:t>Add a supporting subtitle here if you feel the heading needs to be longer</a:t>
            </a:r>
            <a:endParaRPr lang="en-US" dirty="0">
              <a:solidFill>
                <a:srgbClr val="334C8C"/>
              </a:solidFill>
              <a:latin typeface="Calibri" panose="020F0502020204030204" pitchFamily="34" charset="0"/>
            </a:endParaRPr>
          </a:p>
        </p:txBody>
      </p:sp>
      <p:pic>
        <p:nvPicPr>
          <p:cNvPr id="13" name="Picture 2" descr="C:\Users\adeponti\Downloads\SAAFlogo_Engl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97987" y="6264472"/>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gon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7" y="2524125"/>
            <a:ext cx="2961328" cy="1362075"/>
          </a:xfrm>
        </p:spPr>
        <p:txBody>
          <a:bodyPr lIns="0" tIns="72000" rIns="0" bIns="0" anchor="t"/>
          <a:lstStyle>
            <a:lvl1pPr algn="l">
              <a:defRPr sz="3200" b="0" cap="none" baseline="0">
                <a:solidFill>
                  <a:schemeClr val="bg1"/>
                </a:solidFill>
                <a:latin typeface="Calibri" panose="020F0502020204030204" pitchFamily="34" charset="0"/>
              </a:defRPr>
            </a:lvl1pPr>
          </a:lstStyle>
          <a:p>
            <a:r>
              <a:rPr lang="en-US" dirty="0"/>
              <a:t>Section heading</a:t>
            </a:r>
            <a:endParaRPr lang="en-GB" dirty="0"/>
          </a:p>
        </p:txBody>
      </p:sp>
      <p:sp>
        <p:nvSpPr>
          <p:cNvPr id="3" name="Text Placeholder 2"/>
          <p:cNvSpPr>
            <a:spLocks noGrp="1"/>
          </p:cNvSpPr>
          <p:nvPr>
            <p:ph type="body" idx="1" hasCustomPrompt="1"/>
          </p:nvPr>
        </p:nvSpPr>
        <p:spPr>
          <a:xfrm>
            <a:off x="395537" y="1011957"/>
            <a:ext cx="2961328" cy="1500187"/>
          </a:xfrm>
        </p:spPr>
        <p:txBody>
          <a:bodyPr lIns="0" tIns="0" rIns="0" bIns="72000" anchor="b"/>
          <a:lstStyle>
            <a:lvl1pPr marL="0" indent="0">
              <a:buNone/>
              <a:defRPr sz="2800">
                <a:solidFill>
                  <a:srgbClr val="334C8C"/>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Secondary heading</a:t>
            </a:r>
          </a:p>
        </p:txBody>
      </p:sp>
      <p:sp>
        <p:nvSpPr>
          <p:cNvPr id="6" name="Rectangle 5"/>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7"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1200" b="1">
                <a:solidFill>
                  <a:schemeClr val="bg1"/>
                </a:solidFill>
                <a:latin typeface="Calibri" panose="020F0502020204030204" pitchFamily="34" charset="0"/>
                <a:cs typeface="Arial" charset="0"/>
              </a:defRPr>
            </a:lvl1pPr>
          </a:lstStyle>
          <a:p>
            <a:r>
              <a:rPr lang="en-GB" dirty="0"/>
              <a:t>Safe Abortion Action Fund</a:t>
            </a:r>
          </a:p>
        </p:txBody>
      </p:sp>
      <p:sp>
        <p:nvSpPr>
          <p:cNvPr id="8" name="Manual Input 7"/>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pic>
        <p:nvPicPr>
          <p:cNvPr id="11" name="Picture 2" descr="C:\Users\adeponti\Downloads\SAAFlogo_Engl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gon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rIns="0"/>
          <a:lstStyle>
            <a:lvl1pPr>
              <a:defRPr>
                <a:latin typeface="Calibri" panose="020F0502020204030204" pitchFamily="34" charset="0"/>
              </a:defRPr>
            </a:lvl1pPr>
          </a:lstStyle>
          <a:p>
            <a:r>
              <a:rPr lang="en-US" dirty="0"/>
              <a:t>Headline</a:t>
            </a:r>
            <a:endParaRPr lang="en-GB" dirty="0"/>
          </a:p>
        </p:txBody>
      </p:sp>
      <p:sp>
        <p:nvSpPr>
          <p:cNvPr id="4" name="Content Placeholder 3"/>
          <p:cNvSpPr>
            <a:spLocks noGrp="1"/>
          </p:cNvSpPr>
          <p:nvPr>
            <p:ph sz="half" idx="2"/>
          </p:nvPr>
        </p:nvSpPr>
        <p:spPr>
          <a:xfrm>
            <a:off x="4640263" y="1600200"/>
            <a:ext cx="4108450" cy="4708525"/>
          </a:xfrm>
        </p:spPr>
        <p:txBody>
          <a:bodyPr lIns="0" rIns="0"/>
          <a:lstStyle>
            <a:lvl1pPr>
              <a:spcBef>
                <a:spcPts val="1200"/>
              </a:spcBef>
              <a:defRPr sz="1800">
                <a:latin typeface="Calibri" panose="020F0502020204030204" pitchFamily="34" charset="0"/>
              </a:defRPr>
            </a:lvl1pPr>
            <a:lvl2pPr>
              <a:defRPr sz="16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6"/>
          <p:cNvSpPr>
            <a:spLocks noGrp="1"/>
          </p:cNvSpPr>
          <p:nvPr>
            <p:ph type="pic" sz="quarter" idx="11"/>
          </p:nvPr>
        </p:nvSpPr>
        <p:spPr>
          <a:xfrm>
            <a:off x="1364400" y="1601999"/>
            <a:ext cx="1062000" cy="1061915"/>
          </a:xfrm>
          <a:prstGeom prst="ellipse">
            <a:avLst/>
          </a:prstGeom>
        </p:spPr>
        <p:txBody>
          <a:bodyPr/>
          <a:lstStyle/>
          <a:p>
            <a:endParaRPr lang="en-GB" dirty="0"/>
          </a:p>
        </p:txBody>
      </p:sp>
      <p:sp>
        <p:nvSpPr>
          <p:cNvPr id="6" name="Rectangle 5"/>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8"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bg1"/>
                </a:solidFill>
                <a:latin typeface="Calibri" panose="020F0502020204030204" pitchFamily="34" charset="0"/>
                <a:cs typeface="Arial" charset="0"/>
              </a:defRPr>
            </a:lvl1pPr>
          </a:lstStyle>
          <a:p>
            <a:r>
              <a:rPr lang="en-GB" b="1" dirty="0">
                <a:solidFill>
                  <a:srgbClr val="BFBFBF"/>
                </a:solidFill>
              </a:rPr>
              <a:t>Safe Abortion Action Fund</a:t>
            </a:r>
          </a:p>
        </p:txBody>
      </p:sp>
      <p:sp>
        <p:nvSpPr>
          <p:cNvPr id="9" name="Manual Input 8"/>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 name="TextBox 9"/>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pic>
        <p:nvPicPr>
          <p:cNvPr id="13" name="Picture 2" descr="C:\Users\adeponti\Downloads\SAAFlogo_Engl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7" y="2600325"/>
            <a:ext cx="7056784" cy="1362075"/>
          </a:xfrm>
        </p:spPr>
        <p:txBody>
          <a:bodyPr lIns="0" tIns="72000" rIns="0" bIns="0" anchor="t"/>
          <a:lstStyle>
            <a:lvl1pPr algn="l">
              <a:defRPr sz="3200" b="0" cap="none" baseline="0">
                <a:solidFill>
                  <a:schemeClr val="tx1"/>
                </a:solidFill>
              </a:defRPr>
            </a:lvl1pPr>
          </a:lstStyle>
          <a:p>
            <a:r>
              <a:rPr lang="en-US" dirty="0"/>
              <a:t>Section heading</a:t>
            </a:r>
            <a:endParaRPr lang="en-GB" dirty="0"/>
          </a:p>
        </p:txBody>
      </p:sp>
      <p:sp>
        <p:nvSpPr>
          <p:cNvPr id="3" name="Text Placeholder 2"/>
          <p:cNvSpPr>
            <a:spLocks noGrp="1"/>
          </p:cNvSpPr>
          <p:nvPr>
            <p:ph type="body" idx="1" hasCustomPrompt="1"/>
          </p:nvPr>
        </p:nvSpPr>
        <p:spPr>
          <a:xfrm>
            <a:off x="395537" y="1088157"/>
            <a:ext cx="7056784" cy="1500187"/>
          </a:xfrm>
        </p:spPr>
        <p:txBody>
          <a:bodyPr lIns="0" tIns="0" rIns="0" bIns="72000"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Secondary heading</a:t>
            </a:r>
          </a:p>
        </p:txBody>
      </p:sp>
      <p:sp>
        <p:nvSpPr>
          <p:cNvPr id="4" name="Rectangle 11"/>
          <p:cNvSpPr>
            <a:spLocks noGrp="1" noChangeArrowheads="1"/>
          </p:cNvSpPr>
          <p:nvPr>
            <p:ph type="ftr" sz="quarter" idx="10"/>
          </p:nvPr>
        </p:nvSpPr>
        <p:spPr>
          <a:ln/>
        </p:spPr>
        <p:txBody>
          <a:bodyPr lIns="90000" rIns="0"/>
          <a:lstStyle>
            <a:lvl1pPr>
              <a:defRPr sz="1050"/>
            </a:lvl1pPr>
          </a:lstStyle>
          <a:p>
            <a:r>
              <a:rPr lang="en-GB" dirty="0">
                <a:solidFill>
                  <a:srgbClr val="BFBFBF"/>
                </a:solidFill>
              </a:rPr>
              <a:t>Safe Abortion Action Fund</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gonal Section">
    <p:spTree>
      <p:nvGrpSpPr>
        <p:cNvPr id="1" name=""/>
        <p:cNvGrpSpPr/>
        <p:nvPr/>
      </p:nvGrpSpPr>
      <p:grpSpPr>
        <a:xfrm>
          <a:off x="0" y="0"/>
          <a:ext cx="0" cy="0"/>
          <a:chOff x="0" y="0"/>
          <a:chExt cx="0" cy="0"/>
        </a:xfrm>
      </p:grpSpPr>
      <p:sp>
        <p:nvSpPr>
          <p:cNvPr id="4" name="Picture Placeholder 13"/>
          <p:cNvSpPr>
            <a:spLocks noGrp="1"/>
          </p:cNvSpPr>
          <p:nvPr>
            <p:ph type="pic" sz="quarter" idx="11"/>
          </p:nvPr>
        </p:nvSpPr>
        <p:spPr>
          <a:xfrm>
            <a:off x="2006715" y="0"/>
            <a:ext cx="7137285" cy="6858000"/>
          </a:xfrm>
        </p:spPr>
        <p:txBody>
          <a:bodyPr/>
          <a:lstStyle/>
          <a:p>
            <a:endParaRPr lang="en-GB"/>
          </a:p>
        </p:txBody>
      </p:sp>
      <p:sp>
        <p:nvSpPr>
          <p:cNvPr id="2" name="Title 1"/>
          <p:cNvSpPr>
            <a:spLocks noGrp="1"/>
          </p:cNvSpPr>
          <p:nvPr>
            <p:ph type="title"/>
          </p:nvPr>
        </p:nvSpPr>
        <p:spPr>
          <a:xfrm>
            <a:off x="386535" y="2286000"/>
            <a:ext cx="3271066" cy="1266825"/>
          </a:xfrm>
        </p:spPr>
        <p:txBody>
          <a:bodyPr/>
          <a:lstStyle>
            <a:lvl1pPr algn="l">
              <a:defRPr>
                <a:latin typeface="Calibri" panose="020F0502020204030204" pitchFamily="34" charset="0"/>
              </a:defRPr>
            </a:lvl1pPr>
          </a:lstStyle>
          <a:p>
            <a:r>
              <a:rPr lang="en-US" dirty="0"/>
              <a:t>Click to edit Master title style</a:t>
            </a:r>
            <a:endParaRPr lang="en-GB" dirty="0"/>
          </a:p>
        </p:txBody>
      </p:sp>
      <p:sp>
        <p:nvSpPr>
          <p:cNvPr id="10" name="Rectangle 9"/>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11"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bg1"/>
                </a:solidFill>
                <a:latin typeface="Calibri" panose="020F0502020204030204" pitchFamily="34" charset="0"/>
                <a:cs typeface="Arial" charset="0"/>
              </a:defRPr>
            </a:lvl1pPr>
          </a:lstStyle>
          <a:p>
            <a:r>
              <a:rPr lang="en-GB" b="1" dirty="0">
                <a:solidFill>
                  <a:srgbClr val="BFBFBF"/>
                </a:solidFill>
              </a:rPr>
              <a:t>Safe Abortion Action Fund</a:t>
            </a:r>
          </a:p>
        </p:txBody>
      </p:sp>
      <p:sp>
        <p:nvSpPr>
          <p:cNvPr id="12" name="Manual Input 11"/>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3" name="TextBox 12"/>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pic>
        <p:nvPicPr>
          <p:cNvPr id="15" name="Picture 2" descr="C:\Users\adeponti\Downloads\SAAFlogo_Engl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IPPFCO_Logo_Main_EN_white.png"/>
          <p:cNvPicPr>
            <a:picLocks noChangeAspect="1"/>
          </p:cNvPicPr>
          <p:nvPr userDrawn="1"/>
        </p:nvPicPr>
        <p:blipFill>
          <a:blip r:embed="rId2" cstate="print"/>
          <a:stretch>
            <a:fillRect/>
          </a:stretch>
        </p:blipFill>
        <p:spPr>
          <a:xfrm>
            <a:off x="8028000" y="6505146"/>
            <a:ext cx="1028927" cy="299229"/>
          </a:xfrm>
          <a:prstGeom prst="rect">
            <a:avLst/>
          </a:prstGeom>
        </p:spPr>
      </p:pic>
      <p:sp>
        <p:nvSpPr>
          <p:cNvPr id="5" name="Rectangle 4"/>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6"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1200" b="0">
                <a:solidFill>
                  <a:schemeClr val="bg1"/>
                </a:solidFill>
                <a:latin typeface="Calibri" panose="020F0502020204030204" pitchFamily="34" charset="0"/>
                <a:cs typeface="Arial" charset="0"/>
              </a:defRPr>
            </a:lvl1pPr>
          </a:lstStyle>
          <a:p>
            <a:r>
              <a:rPr lang="en-GB" b="1" dirty="0">
                <a:solidFill>
                  <a:srgbClr val="BFBFBF"/>
                </a:solidFill>
              </a:rPr>
              <a:t>Safe Abortion Action Fund</a:t>
            </a:r>
          </a:p>
        </p:txBody>
      </p:sp>
      <p:sp>
        <p:nvSpPr>
          <p:cNvPr id="7" name="Manual Input 6"/>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TextBox 7"/>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sp>
        <p:nvSpPr>
          <p:cNvPr id="10" name="Content Placeholder 3"/>
          <p:cNvSpPr>
            <a:spLocks noGrp="1"/>
          </p:cNvSpPr>
          <p:nvPr>
            <p:ph sz="half" idx="2"/>
          </p:nvPr>
        </p:nvSpPr>
        <p:spPr>
          <a:xfrm>
            <a:off x="4640263" y="1600200"/>
            <a:ext cx="4108450" cy="4708525"/>
          </a:xfrm>
        </p:spPr>
        <p:txBody>
          <a:bodyPr lIns="0" rIns="0"/>
          <a:lstStyle>
            <a:lvl1pPr>
              <a:spcBef>
                <a:spcPts val="1200"/>
              </a:spcBef>
              <a:defRPr sz="1800">
                <a:latin typeface="Calibri" panose="020F0502020204030204" pitchFamily="34" charset="0"/>
              </a:defRPr>
            </a:lvl1pPr>
            <a:lvl2pPr>
              <a:defRPr sz="16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2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p:cNvSpPr>
            <a:spLocks noGrp="1"/>
          </p:cNvSpPr>
          <p:nvPr>
            <p:ph type="title"/>
          </p:nvPr>
        </p:nvSpPr>
        <p:spPr>
          <a:xfrm>
            <a:off x="386535" y="2286000"/>
            <a:ext cx="3271066" cy="1266825"/>
          </a:xfrm>
        </p:spPr>
        <p:txBody>
          <a:bodyPr/>
          <a:lstStyle>
            <a:lvl1pPr algn="l">
              <a:defRPr>
                <a:latin typeface="Calibri" panose="020F0502020204030204" pitchFamily="34" charset="0"/>
              </a:defRPr>
            </a:lvl1pPr>
          </a:lstStyle>
          <a:p>
            <a:r>
              <a:rPr lang="en-US" dirty="0"/>
              <a:t>Click to edit Master title style</a:t>
            </a:r>
            <a:endParaRPr lang="en-GB" dirty="0"/>
          </a:p>
        </p:txBody>
      </p:sp>
      <p:pic>
        <p:nvPicPr>
          <p:cNvPr id="13" name="Picture 2" descr="C:\Users\adeponti\Downloads\SAAFlogo_English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7" y="2600325"/>
            <a:ext cx="7056784" cy="1362075"/>
          </a:xfrm>
        </p:spPr>
        <p:txBody>
          <a:bodyPr lIns="0" tIns="72000" rIns="0" bIns="0" anchor="t"/>
          <a:lstStyle>
            <a:lvl1pPr algn="l">
              <a:defRPr sz="3200" b="0" cap="none" baseline="0">
                <a:solidFill>
                  <a:schemeClr val="tx1"/>
                </a:solidFill>
                <a:latin typeface="Calibri" panose="020F0502020204030204" pitchFamily="34" charset="0"/>
              </a:defRPr>
            </a:lvl1pPr>
          </a:lstStyle>
          <a:p>
            <a:r>
              <a:rPr lang="en-US" dirty="0"/>
              <a:t>Section heading</a:t>
            </a:r>
            <a:endParaRPr lang="en-GB" dirty="0"/>
          </a:p>
        </p:txBody>
      </p:sp>
      <p:sp>
        <p:nvSpPr>
          <p:cNvPr id="3" name="Text Placeholder 2"/>
          <p:cNvSpPr>
            <a:spLocks noGrp="1"/>
          </p:cNvSpPr>
          <p:nvPr>
            <p:ph type="body" idx="1" hasCustomPrompt="1"/>
          </p:nvPr>
        </p:nvSpPr>
        <p:spPr>
          <a:xfrm>
            <a:off x="395537" y="1088157"/>
            <a:ext cx="7056784" cy="1500187"/>
          </a:xfrm>
        </p:spPr>
        <p:txBody>
          <a:bodyPr lIns="0" tIns="0" rIns="0" bIns="72000"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Secondary heading</a:t>
            </a:r>
          </a:p>
        </p:txBody>
      </p:sp>
      <p:sp>
        <p:nvSpPr>
          <p:cNvPr id="4" name="Rectangle 11"/>
          <p:cNvSpPr>
            <a:spLocks noGrp="1" noChangeArrowheads="1"/>
          </p:cNvSpPr>
          <p:nvPr>
            <p:ph type="ftr" sz="quarter" idx="10"/>
          </p:nvPr>
        </p:nvSpPr>
        <p:spPr>
          <a:ln/>
        </p:spPr>
        <p:txBody>
          <a:bodyPr lIns="90000" rIns="0"/>
          <a:lstStyle>
            <a:lvl1pPr>
              <a:defRPr sz="1100" b="1">
                <a:latin typeface="Calibri" panose="020F0502020204030204" pitchFamily="34" charset="0"/>
              </a:defRPr>
            </a:lvl1pPr>
          </a:lstStyle>
          <a:p>
            <a:r>
              <a:rPr lang="en-GB" dirty="0">
                <a:solidFill>
                  <a:srgbClr val="BFBFBF"/>
                </a:solidFill>
              </a:rPr>
              <a:t>SAFE ABORTION ACTION FUND</a:t>
            </a:r>
            <a:endParaRPr lang="en-GB" dirty="0"/>
          </a:p>
        </p:txBody>
      </p:sp>
    </p:spTree>
    <p:extLst>
      <p:ext uri="{BB962C8B-B14F-4D97-AF65-F5344CB8AC3E}">
        <p14:creationId xmlns:p14="http://schemas.microsoft.com/office/powerpoint/2010/main" val="2879744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Picture with categori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4689475"/>
          </a:xfrm>
        </p:spPr>
        <p:txBody>
          <a:bodyPr/>
          <a:lstStyle/>
          <a:p>
            <a:endParaRPr lang="en-GB" dirty="0"/>
          </a:p>
        </p:txBody>
      </p:sp>
      <p:sp>
        <p:nvSpPr>
          <p:cNvPr id="8" name="Rectangle 11"/>
          <p:cNvSpPr>
            <a:spLocks noGrp="1" noChangeArrowheads="1"/>
          </p:cNvSpPr>
          <p:nvPr>
            <p:ph type="ftr" sz="quarter" idx="10"/>
          </p:nvPr>
        </p:nvSpPr>
        <p:spPr>
          <a:xfrm>
            <a:off x="498976" y="6417990"/>
            <a:ext cx="7425824" cy="287610"/>
          </a:xfrm>
          <a:ln/>
        </p:spPr>
        <p:txBody>
          <a:bodyPr lIns="90000" rIns="0"/>
          <a:lstStyle>
            <a:lvl1pPr>
              <a:defRPr/>
            </a:lvl1pPr>
          </a:lstStyle>
          <a:p>
            <a:r>
              <a:rPr lang="en-GB" dirty="0">
                <a:solidFill>
                  <a:srgbClr val="BFBFBF"/>
                </a:solidFill>
              </a:rPr>
              <a:t>SAFE ABORTION ACTION FUND</a:t>
            </a:r>
            <a:endParaRPr lang="en-GB" b="1" dirty="0"/>
          </a:p>
        </p:txBody>
      </p:sp>
      <p:sp>
        <p:nvSpPr>
          <p:cNvPr id="9" name="Left picture"/>
          <p:cNvSpPr>
            <a:spLocks noGrp="1"/>
          </p:cNvSpPr>
          <p:nvPr>
            <p:ph type="pic" sz="quarter" idx="11"/>
          </p:nvPr>
        </p:nvSpPr>
        <p:spPr>
          <a:xfrm>
            <a:off x="1370679" y="4149125"/>
            <a:ext cx="951071" cy="967216"/>
          </a:xfrm>
          <a:prstGeom prst="ellipse">
            <a:avLst/>
          </a:prstGeom>
          <a:ln w="57150" cmpd="thinThick">
            <a:solidFill>
              <a:schemeClr val="accent5"/>
            </a:solidFill>
          </a:ln>
        </p:spPr>
        <p:txBody>
          <a:bodyPr/>
          <a:lstStyle/>
          <a:p>
            <a:endParaRPr lang="en-GB" dirty="0"/>
          </a:p>
        </p:txBody>
      </p:sp>
      <p:sp>
        <p:nvSpPr>
          <p:cNvPr id="11" name="Centre picture"/>
          <p:cNvSpPr>
            <a:spLocks noGrp="1"/>
          </p:cNvSpPr>
          <p:nvPr>
            <p:ph type="pic" sz="quarter" idx="14"/>
          </p:nvPr>
        </p:nvSpPr>
        <p:spPr>
          <a:xfrm>
            <a:off x="2720829" y="4149080"/>
            <a:ext cx="951071" cy="967216"/>
          </a:xfrm>
          <a:prstGeom prst="ellipse">
            <a:avLst/>
          </a:prstGeom>
          <a:ln w="57150" cmpd="thinThick">
            <a:solidFill>
              <a:schemeClr val="accent5"/>
            </a:solidFill>
          </a:ln>
        </p:spPr>
        <p:txBody>
          <a:bodyPr/>
          <a:lstStyle/>
          <a:p>
            <a:endParaRPr lang="en-GB" dirty="0"/>
          </a:p>
        </p:txBody>
      </p:sp>
      <p:sp>
        <p:nvSpPr>
          <p:cNvPr id="13" name="Right picture"/>
          <p:cNvSpPr>
            <a:spLocks noGrp="1"/>
          </p:cNvSpPr>
          <p:nvPr>
            <p:ph type="pic" sz="quarter" idx="16"/>
          </p:nvPr>
        </p:nvSpPr>
        <p:spPr>
          <a:xfrm>
            <a:off x="5427095" y="4149080"/>
            <a:ext cx="951071" cy="967216"/>
          </a:xfrm>
          <a:prstGeom prst="ellipse">
            <a:avLst/>
          </a:prstGeom>
          <a:ln w="57150" cmpd="thinThick">
            <a:solidFill>
              <a:schemeClr val="accent5"/>
            </a:solidFill>
          </a:ln>
        </p:spPr>
        <p:txBody>
          <a:bodyPr/>
          <a:lstStyle/>
          <a:p>
            <a:endParaRPr lang="en-GB" dirty="0"/>
          </a:p>
        </p:txBody>
      </p:sp>
      <p:sp>
        <p:nvSpPr>
          <p:cNvPr id="14" name="Right picture"/>
          <p:cNvSpPr>
            <a:spLocks noGrp="1"/>
          </p:cNvSpPr>
          <p:nvPr>
            <p:ph type="pic" sz="quarter" idx="17"/>
          </p:nvPr>
        </p:nvSpPr>
        <p:spPr>
          <a:xfrm>
            <a:off x="4070979" y="4149080"/>
            <a:ext cx="951071" cy="967216"/>
          </a:xfrm>
          <a:prstGeom prst="ellipse">
            <a:avLst/>
          </a:prstGeom>
          <a:ln w="57150" cmpd="thinThick">
            <a:solidFill>
              <a:schemeClr val="accent5"/>
            </a:solidFill>
          </a:ln>
        </p:spPr>
        <p:txBody>
          <a:bodyPr/>
          <a:lstStyle/>
          <a:p>
            <a:endParaRPr lang="en-GB" dirty="0"/>
          </a:p>
        </p:txBody>
      </p:sp>
      <p:sp>
        <p:nvSpPr>
          <p:cNvPr id="15" name="Right picture"/>
          <p:cNvSpPr>
            <a:spLocks noGrp="1"/>
          </p:cNvSpPr>
          <p:nvPr>
            <p:ph type="pic" sz="quarter" idx="18"/>
          </p:nvPr>
        </p:nvSpPr>
        <p:spPr>
          <a:xfrm>
            <a:off x="6777245" y="4149080"/>
            <a:ext cx="951071" cy="967216"/>
          </a:xfrm>
          <a:prstGeom prst="ellipse">
            <a:avLst/>
          </a:prstGeom>
          <a:ln w="57150" cmpd="thinThick">
            <a:solidFill>
              <a:schemeClr val="accent5"/>
            </a:solidFill>
          </a:ln>
        </p:spPr>
        <p:txBody>
          <a:bodyPr/>
          <a:lstStyle/>
          <a:p>
            <a:endParaRPr lang="en-GB" dirty="0"/>
          </a:p>
        </p:txBody>
      </p:sp>
      <p:sp>
        <p:nvSpPr>
          <p:cNvPr id="22" name="Text Placeholder 21"/>
          <p:cNvSpPr>
            <a:spLocks noGrp="1" noChangeAspect="1"/>
          </p:cNvSpPr>
          <p:nvPr>
            <p:ph type="body" sz="quarter" idx="23"/>
          </p:nvPr>
        </p:nvSpPr>
        <p:spPr>
          <a:xfrm>
            <a:off x="1196625"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1"/>
          <p:cNvSpPr>
            <a:spLocks noGrp="1" noChangeAspect="1"/>
          </p:cNvSpPr>
          <p:nvPr>
            <p:ph type="body" sz="quarter" idx="24"/>
          </p:nvPr>
        </p:nvSpPr>
        <p:spPr>
          <a:xfrm>
            <a:off x="2555920"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1"/>
          <p:cNvSpPr>
            <a:spLocks noGrp="1" noChangeAspect="1"/>
          </p:cNvSpPr>
          <p:nvPr>
            <p:ph type="body" sz="quarter" idx="25"/>
          </p:nvPr>
        </p:nvSpPr>
        <p:spPr>
          <a:xfrm>
            <a:off x="3896925"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1"/>
          <p:cNvSpPr>
            <a:spLocks noGrp="1" noChangeAspect="1"/>
          </p:cNvSpPr>
          <p:nvPr>
            <p:ph type="body" sz="quarter" idx="26"/>
          </p:nvPr>
        </p:nvSpPr>
        <p:spPr>
          <a:xfrm>
            <a:off x="5256220"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1"/>
          <p:cNvSpPr>
            <a:spLocks noGrp="1" noChangeAspect="1"/>
          </p:cNvSpPr>
          <p:nvPr>
            <p:ph type="body" sz="quarter" idx="27"/>
          </p:nvPr>
        </p:nvSpPr>
        <p:spPr>
          <a:xfrm>
            <a:off x="6597225" y="5274205"/>
            <a:ext cx="1296000" cy="1347182"/>
          </a:xfrm>
        </p:spPr>
        <p:txBody>
          <a:bodyPr tIns="0" bIns="0"/>
          <a:lstStyle>
            <a:lvl1pPr algn="ctr">
              <a:defRPr sz="1400"/>
            </a:lvl1pPr>
            <a:lvl2pPr algn="ctr">
              <a:defRPr sz="1400"/>
            </a:lvl2pPr>
            <a:lvl3pPr algn="ctr">
              <a:defRPr sz="1400"/>
            </a:lvl3pPr>
            <a:lvl4pPr algn="ctr">
              <a:defRPr sz="1400"/>
            </a:lvl4pPr>
            <a:lvl5pPr algn="ct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1639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fld id="{DBB96330-90D6-4AA9-9358-79D87DD65F58}" type="datetimeFigureOut">
              <a:rPr lang="en-GB" smtClean="0"/>
              <a:pPr>
                <a:defRPr/>
              </a:pPr>
              <a:t>07/05/2020</a:t>
            </a:fld>
            <a:endParaRPr lang="en-GB"/>
          </a:p>
        </p:txBody>
      </p:sp>
      <p:sp>
        <p:nvSpPr>
          <p:cNvPr id="17" name="Footer Placeholder 16"/>
          <p:cNvSpPr>
            <a:spLocks noGrp="1"/>
          </p:cNvSpPr>
          <p:nvPr>
            <p:ph type="ftr" sz="quarter" idx="11"/>
          </p:nvPr>
        </p:nvSpPr>
        <p:spPr/>
        <p:txBody>
          <a:bodyPr/>
          <a:lstStyle/>
          <a:p>
            <a:pPr>
              <a:defRPr/>
            </a:pPr>
            <a:endParaRPr lang="en-GB"/>
          </a:p>
        </p:txBody>
      </p:sp>
      <p:sp>
        <p:nvSpPr>
          <p:cNvPr id="29" name="Slide Number Placeholder 28"/>
          <p:cNvSpPr>
            <a:spLocks noGrp="1"/>
          </p:cNvSpPr>
          <p:nvPr>
            <p:ph type="sldNum" sz="quarter" idx="12"/>
          </p:nvPr>
        </p:nvSpPr>
        <p:spPr/>
        <p:txBody>
          <a:bodyPr/>
          <a:lstStyle/>
          <a:p>
            <a:pPr>
              <a:defRPr/>
            </a:pPr>
            <a:fld id="{39A152F9-09F1-4E5B-B006-E4CF79CE2877}" type="slidenum">
              <a:rPr lang="en-GB" altLang="ru-RU" smtClean="0"/>
              <a:pPr>
                <a:defRPr/>
              </a:pPr>
              <a:t>‹Nº›</a:t>
            </a:fld>
            <a:endParaRPr lang="en-GB" altLang="ru-RU"/>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5" name="Footer Placeholder 4"/>
          <p:cNvSpPr>
            <a:spLocks noGrp="1"/>
          </p:cNvSpPr>
          <p:nvPr>
            <p:ph type="ftr" sz="quarter" idx="11"/>
          </p:nvPr>
        </p:nvSpPr>
        <p:spPr/>
        <p:txBody>
          <a:bodyPr/>
          <a:lstStyle/>
          <a:p>
            <a:r>
              <a:rPr lang="en-GB">
                <a:solidFill>
                  <a:srgbClr val="BFBFBF"/>
                </a:solidFill>
              </a:rPr>
              <a:t>Safe Abortion Action Fund</a:t>
            </a:r>
            <a:endParaRPr lang="en-GB" dirty="0"/>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5" name="Footer Placeholder 4"/>
          <p:cNvSpPr>
            <a:spLocks noGrp="1"/>
          </p:cNvSpPr>
          <p:nvPr>
            <p:ph type="ftr" sz="quarter" idx="11"/>
          </p:nvPr>
        </p:nvSpPr>
        <p:spPr/>
        <p:txBody>
          <a:bodyPr/>
          <a:lstStyle/>
          <a:p>
            <a:r>
              <a:rPr lang="en-GB">
                <a:solidFill>
                  <a:srgbClr val="BFBFBF"/>
                </a:solidFill>
              </a:rPr>
              <a:t>Safe Abortion Action Fund</a:t>
            </a:r>
            <a:endParaRPr lang="en-GB" dirty="0"/>
          </a:p>
        </p:txBody>
      </p:sp>
      <p:sp>
        <p:nvSpPr>
          <p:cNvPr id="6" name="Slide Number Placeholder 5"/>
          <p:cNvSpPr>
            <a:spLocks noGrp="1"/>
          </p:cNvSpPr>
          <p:nvPr>
            <p:ph type="sldNum" sz="quarter" idx="12"/>
          </p:nvPr>
        </p:nvSpPr>
        <p:spPr>
          <a:xfrm>
            <a:off x="7924800" y="6416675"/>
            <a:ext cx="762000" cy="365125"/>
          </a:xfrm>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6" name="Footer Placeholder 5"/>
          <p:cNvSpPr>
            <a:spLocks noGrp="1"/>
          </p:cNvSpPr>
          <p:nvPr>
            <p:ph type="ftr" sz="quarter" idx="11"/>
          </p:nvPr>
        </p:nvSpPr>
        <p:spPr/>
        <p:txBody>
          <a:bodyPr/>
          <a:lstStyle/>
          <a:p>
            <a:r>
              <a:rPr lang="en-GB">
                <a:solidFill>
                  <a:srgbClr val="BFBFBF"/>
                </a:solidFill>
              </a:rPr>
              <a:t>Safe Abortion Action Fund</a:t>
            </a:r>
            <a:endParaRPr lang="en-GB" dirty="0"/>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AFE9731-1043-4735-B9EA-7B73CC92D7A0}" type="datetimeFigureOut">
              <a:rPr lang="en-GB" smtClean="0"/>
              <a:pPr>
                <a:defRPr/>
              </a:pPr>
              <a:t>07/05/2020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A2A12EED-C802-4277-BC3A-AB3D99A66029}" type="slidenum">
              <a:rPr lang="en-GB" altLang="ru-RU" smtClean="0"/>
              <a:pPr>
                <a:defRPr/>
              </a:pPr>
              <a:t>‹Nº›</a:t>
            </a:fld>
            <a:endParaRPr lang="en-GB" alt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4" name="Footer Placeholder 3"/>
          <p:cNvSpPr>
            <a:spLocks noGrp="1"/>
          </p:cNvSpPr>
          <p:nvPr>
            <p:ph type="ftr" sz="quarter" idx="11"/>
          </p:nvPr>
        </p:nvSpPr>
        <p:spPr/>
        <p:txBody>
          <a:bodyPr/>
          <a:lstStyle/>
          <a:p>
            <a:r>
              <a:rPr lang="en-GB">
                <a:solidFill>
                  <a:srgbClr val="BFBFBF"/>
                </a:solidFill>
              </a:rPr>
              <a:t>Safe Abortion Action Fund</a:t>
            </a:r>
            <a:endParaRPr lang="en-GB" dirty="0"/>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rIns="0"/>
          <a:lstStyle/>
          <a:p>
            <a:r>
              <a:rPr lang="en-US" dirty="0"/>
              <a:t>Headline</a:t>
            </a:r>
            <a:endParaRPr lang="en-GB" dirty="0"/>
          </a:p>
        </p:txBody>
      </p:sp>
      <p:sp>
        <p:nvSpPr>
          <p:cNvPr id="3" name="Content Placeholder 2"/>
          <p:cNvSpPr>
            <a:spLocks noGrp="1"/>
          </p:cNvSpPr>
          <p:nvPr>
            <p:ph sz="half" idx="1"/>
          </p:nvPr>
        </p:nvSpPr>
        <p:spPr>
          <a:xfrm>
            <a:off x="381000" y="1600200"/>
            <a:ext cx="4106863" cy="4708525"/>
          </a:xfrm>
        </p:spPr>
        <p:txBody>
          <a:bodyPr lIns="0" rIns="0"/>
          <a:lstStyle>
            <a:lvl1pPr>
              <a:spcBef>
                <a:spcPts val="1200"/>
              </a:spcBef>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Content Placeholder 3"/>
          <p:cNvSpPr>
            <a:spLocks noGrp="1"/>
          </p:cNvSpPr>
          <p:nvPr>
            <p:ph sz="half" idx="2"/>
          </p:nvPr>
        </p:nvSpPr>
        <p:spPr>
          <a:xfrm>
            <a:off x="4640263" y="1600200"/>
            <a:ext cx="4108450" cy="4708525"/>
          </a:xfrm>
        </p:spPr>
        <p:txBody>
          <a:bodyPr lIns="0" rIns="0"/>
          <a:lstStyle>
            <a:lvl1pPr>
              <a:spcBef>
                <a:spcPts val="1200"/>
              </a:spcBef>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lt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11"/>
          <p:cNvSpPr>
            <a:spLocks noGrp="1" noChangeArrowheads="1"/>
          </p:cNvSpPr>
          <p:nvPr>
            <p:ph type="ftr" sz="quarter" idx="10"/>
          </p:nvPr>
        </p:nvSpPr>
        <p:spPr>
          <a:ln/>
        </p:spPr>
        <p:txBody>
          <a:bodyPr lIns="90000" rIns="90000"/>
          <a:lstStyle>
            <a:lvl1pPr>
              <a:defRPr/>
            </a:lvl1pPr>
          </a:lstStyle>
          <a:p>
            <a:r>
              <a:rPr lang="en-GB" dirty="0">
                <a:solidFill>
                  <a:srgbClr val="BFBFBF"/>
                </a:solidFill>
              </a:rPr>
              <a:t>Safe Abortion Action Fund</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3" name="Footer Placeholder 2"/>
          <p:cNvSpPr>
            <a:spLocks noGrp="1"/>
          </p:cNvSpPr>
          <p:nvPr>
            <p:ph type="ftr" sz="quarter" idx="11"/>
          </p:nvPr>
        </p:nvSpPr>
        <p:spPr/>
        <p:txBody>
          <a:bodyPr/>
          <a:lstStyle/>
          <a:p>
            <a:r>
              <a:rPr lang="en-GB">
                <a:solidFill>
                  <a:srgbClr val="BFBFBF"/>
                </a:solidFill>
              </a:rPr>
              <a:t>Safe Abortion Action Fund</a:t>
            </a:r>
            <a:endParaRPr lang="en-GB" dirty="0">
              <a:solidFill>
                <a:srgbClr val="BFBFBF"/>
              </a:solidFill>
            </a:endParaRPr>
          </a:p>
        </p:txBody>
      </p:sp>
      <p:sp>
        <p:nvSpPr>
          <p:cNvPr id="4" name="Slide Number Placeholder 3"/>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6" name="Footer Placeholder 5"/>
          <p:cNvSpPr>
            <a:spLocks noGrp="1"/>
          </p:cNvSpPr>
          <p:nvPr>
            <p:ph type="ftr" sz="quarter" idx="11"/>
          </p:nvPr>
        </p:nvSpPr>
        <p:spPr/>
        <p:txBody>
          <a:bodyPr/>
          <a:lstStyle/>
          <a:p>
            <a:r>
              <a:rPr lang="en-GB">
                <a:solidFill>
                  <a:srgbClr val="BFBFBF"/>
                </a:solidFill>
              </a:rPr>
              <a:t>Safe Abortion Action Fund</a:t>
            </a:r>
            <a:endParaRPr lang="en-GB" dirty="0"/>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6" name="Footer Placeholder 5"/>
          <p:cNvSpPr>
            <a:spLocks noGrp="1"/>
          </p:cNvSpPr>
          <p:nvPr>
            <p:ph type="ftr" sz="quarter" idx="11"/>
          </p:nvPr>
        </p:nvSpPr>
        <p:spPr/>
        <p:txBody>
          <a:bodyPr/>
          <a:lstStyle/>
          <a:p>
            <a:r>
              <a:rPr lang="en-GB">
                <a:solidFill>
                  <a:srgbClr val="BFBFBF"/>
                </a:solidFill>
              </a:rPr>
              <a:t>Safe Abortion Action Fund</a:t>
            </a:r>
            <a:endParaRPr lang="en-GB" dirty="0"/>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5" name="Footer Placeholder 4"/>
          <p:cNvSpPr>
            <a:spLocks noGrp="1"/>
          </p:cNvSpPr>
          <p:nvPr>
            <p:ph type="ftr" sz="quarter" idx="11"/>
          </p:nvPr>
        </p:nvSpPr>
        <p:spPr/>
        <p:txBody>
          <a:bodyPr/>
          <a:lstStyle/>
          <a:p>
            <a:r>
              <a:rPr lang="en-GB">
                <a:solidFill>
                  <a:srgbClr val="BFBFBF"/>
                </a:solidFill>
              </a:rPr>
              <a:t>Safe Abortion Action Fund</a:t>
            </a:r>
            <a:endParaRPr lang="en-GB" dirty="0">
              <a:solidFill>
                <a:srgbClr val="BFBFBF"/>
              </a:solidFill>
            </a:endParaRPr>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5/7/2020</a:t>
            </a:fld>
            <a:endParaRPr lang="en-US"/>
          </a:p>
        </p:txBody>
      </p:sp>
      <p:sp>
        <p:nvSpPr>
          <p:cNvPr id="5" name="Footer Placeholder 4"/>
          <p:cNvSpPr>
            <a:spLocks noGrp="1"/>
          </p:cNvSpPr>
          <p:nvPr>
            <p:ph type="ftr" sz="quarter" idx="11"/>
          </p:nvPr>
        </p:nvSpPr>
        <p:spPr/>
        <p:txBody>
          <a:bodyPr/>
          <a:lstStyle/>
          <a:p>
            <a:r>
              <a:rPr lang="en-GB">
                <a:solidFill>
                  <a:srgbClr val="BFBFBF"/>
                </a:solidFill>
              </a:rPr>
              <a:t>Safe Abortion Action Fund</a:t>
            </a:r>
            <a:endParaRPr lang="en-GB" dirty="0">
              <a:solidFill>
                <a:srgbClr val="BFBFBF"/>
              </a:solidFill>
            </a:endParaRPr>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rIns="0"/>
          <a:lstStyle/>
          <a:p>
            <a:r>
              <a:rPr lang="en-US" dirty="0"/>
              <a:t>Headline</a:t>
            </a:r>
            <a:endParaRPr lang="en-GB" dirty="0"/>
          </a:p>
        </p:txBody>
      </p:sp>
      <p:sp>
        <p:nvSpPr>
          <p:cNvPr id="3" name="Content Placeholder 2"/>
          <p:cNvSpPr>
            <a:spLocks noGrp="1"/>
          </p:cNvSpPr>
          <p:nvPr>
            <p:ph sz="half" idx="1"/>
          </p:nvPr>
        </p:nvSpPr>
        <p:spPr>
          <a:xfrm>
            <a:off x="381000" y="1600200"/>
            <a:ext cx="5234400" cy="4708525"/>
          </a:xfrm>
        </p:spPr>
        <p:txBody>
          <a:bodyPr lIns="0" rIns="0"/>
          <a:lstStyle>
            <a:lvl1pPr>
              <a:spcBef>
                <a:spcPts val="1200"/>
              </a:spcBef>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742130" y="1600200"/>
            <a:ext cx="3006584" cy="4708525"/>
          </a:xfrm>
        </p:spPr>
        <p:txBody>
          <a:bodyPr lIns="0" rIns="0"/>
          <a:lstStyle>
            <a:lvl1pPr>
              <a:spcBef>
                <a:spcPts val="1200"/>
              </a:spcBef>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11"/>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9144000" cy="6444335"/>
          </a:xfrm>
        </p:spPr>
        <p:txBody>
          <a:bodyPr/>
          <a:lstStyle/>
          <a:p>
            <a:endParaRPr lang="en-GB" dirty="0"/>
          </a:p>
        </p:txBody>
      </p:sp>
      <p:sp>
        <p:nvSpPr>
          <p:cNvPr id="2" name="Title 1"/>
          <p:cNvSpPr>
            <a:spLocks noGrp="1"/>
          </p:cNvSpPr>
          <p:nvPr>
            <p:ph type="title" hasCustomPrompt="1"/>
          </p:nvPr>
        </p:nvSpPr>
        <p:spPr>
          <a:xfrm>
            <a:off x="381000" y="333375"/>
            <a:ext cx="8367713" cy="523220"/>
          </a:xfrm>
          <a:solidFill>
            <a:schemeClr val="bg1">
              <a:alpha val="80000"/>
            </a:schemeClr>
          </a:solidFill>
        </p:spPr>
        <p:txBody>
          <a:bodyPr lIns="46800" rIns="46800">
            <a:spAutoFit/>
          </a:bodyPr>
          <a:lstStyle/>
          <a:p>
            <a:r>
              <a:rPr lang="en-US" dirty="0"/>
              <a:t>Headline</a:t>
            </a:r>
            <a:endParaRPr lang="en-GB" dirty="0"/>
          </a:p>
        </p:txBody>
      </p:sp>
      <p:sp>
        <p:nvSpPr>
          <p:cNvPr id="3" name="Content Placeholder 2"/>
          <p:cNvSpPr>
            <a:spLocks noGrp="1"/>
          </p:cNvSpPr>
          <p:nvPr>
            <p:ph sz="half" idx="1"/>
          </p:nvPr>
        </p:nvSpPr>
        <p:spPr>
          <a:xfrm>
            <a:off x="381000" y="1600200"/>
            <a:ext cx="3139200" cy="1569660"/>
          </a:xfrm>
          <a:solidFill>
            <a:schemeClr val="bg1">
              <a:alpha val="80000"/>
            </a:schemeClr>
          </a:solidFill>
        </p:spPr>
        <p:txBody>
          <a:bodyPr wrap="square" lIns="46800" rIns="46800">
            <a:spAutoFit/>
          </a:bodyPr>
          <a:lstStyle>
            <a:lvl1pPr>
              <a:spcBef>
                <a:spcPts val="1200"/>
              </a:spcBef>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11"/>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endParaRPr lang="en-GB" b="1" dirty="0"/>
          </a:p>
        </p:txBody>
      </p:sp>
      <p:sp>
        <p:nvSpPr>
          <p:cNvPr id="8" name="Content Placeholder 2"/>
          <p:cNvSpPr>
            <a:spLocks noGrp="1"/>
          </p:cNvSpPr>
          <p:nvPr>
            <p:ph sz="half" idx="12"/>
          </p:nvPr>
        </p:nvSpPr>
        <p:spPr>
          <a:xfrm>
            <a:off x="5573260" y="1673805"/>
            <a:ext cx="3139200" cy="1569660"/>
          </a:xfrm>
          <a:solidFill>
            <a:schemeClr val="bg1">
              <a:alpha val="80000"/>
            </a:schemeClr>
          </a:solidFill>
        </p:spPr>
        <p:txBody>
          <a:bodyPr wrap="square" lIns="46800" rIns="46800">
            <a:spAutoFit/>
          </a:bodyPr>
          <a:lstStyle>
            <a:lvl1pPr>
              <a:spcBef>
                <a:spcPts val="1200"/>
              </a:spcBef>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bsite content">
    <p:spTree>
      <p:nvGrpSpPr>
        <p:cNvPr id="1" name=""/>
        <p:cNvGrpSpPr/>
        <p:nvPr/>
      </p:nvGrpSpPr>
      <p:grpSpPr>
        <a:xfrm>
          <a:off x="0" y="0"/>
          <a:ext cx="0" cy="0"/>
          <a:chOff x="0" y="0"/>
          <a:chExt cx="0" cy="0"/>
        </a:xfrm>
      </p:grpSpPr>
      <p:sp>
        <p:nvSpPr>
          <p:cNvPr id="2" name="Head"/>
          <p:cNvSpPr>
            <a:spLocks noGrp="1"/>
          </p:cNvSpPr>
          <p:nvPr>
            <p:ph type="title"/>
          </p:nvPr>
        </p:nvSpPr>
        <p:spPr/>
        <p:txBody>
          <a:bodyPr lIns="0" rIns="0"/>
          <a:lstStyle/>
          <a:p>
            <a:r>
              <a:rPr lang="en-US" dirty="0"/>
              <a:t>Click to edit Master title style</a:t>
            </a:r>
            <a:endParaRPr lang="en-GB" dirty="0"/>
          </a:p>
        </p:txBody>
      </p:sp>
      <p:sp>
        <p:nvSpPr>
          <p:cNvPr id="4" name="Content Placeholder"/>
          <p:cNvSpPr>
            <a:spLocks noGrp="1"/>
          </p:cNvSpPr>
          <p:nvPr>
            <p:ph sz="half" idx="2"/>
          </p:nvPr>
        </p:nvSpPr>
        <p:spPr>
          <a:xfrm>
            <a:off x="4640263" y="1600200"/>
            <a:ext cx="4108450" cy="4708525"/>
          </a:xfrm>
        </p:spPr>
        <p:txBody>
          <a:bodyPr lIns="0" rIns="0"/>
          <a:lstStyle>
            <a:lvl1pPr>
              <a:spcBef>
                <a:spcPts val="1200"/>
              </a:spcBef>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11"/>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p>
        </p:txBody>
      </p:sp>
      <p:sp>
        <p:nvSpPr>
          <p:cNvPr id="10" name="Round Same Side Corner Rectangle 9"/>
          <p:cNvSpPr>
            <a:spLocks/>
          </p:cNvSpPr>
          <p:nvPr userDrawn="1"/>
        </p:nvSpPr>
        <p:spPr>
          <a:xfrm>
            <a:off x="386535" y="1628799"/>
            <a:ext cx="4050450" cy="465667"/>
          </a:xfrm>
          <a:prstGeom prst="round2SameRect">
            <a:avLst>
              <a:gd name="adj1" fmla="val 16526"/>
              <a:gd name="adj2" fmla="val 0"/>
            </a:avLst>
          </a:prstGeom>
          <a:solidFill>
            <a:schemeClr val="bg1">
              <a:lumMod val="85000"/>
            </a:schemeClr>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solidFill>
                <a:schemeClr val="bg1">
                  <a:lumMod val="95000"/>
                </a:schemeClr>
              </a:solidFill>
            </a:endParaRPr>
          </a:p>
        </p:txBody>
      </p:sp>
      <p:sp>
        <p:nvSpPr>
          <p:cNvPr id="11" name="Multiply 10"/>
          <p:cNvSpPr/>
          <p:nvPr userDrawn="1"/>
        </p:nvSpPr>
        <p:spPr>
          <a:xfrm>
            <a:off x="4227383" y="1664031"/>
            <a:ext cx="164597" cy="165903"/>
          </a:xfrm>
          <a:prstGeom prst="mathMultiply">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15" name="Picture Placeholder 12"/>
          <p:cNvSpPr>
            <a:spLocks noGrp="1"/>
          </p:cNvSpPr>
          <p:nvPr>
            <p:ph type="pic" sz="quarter" idx="11"/>
          </p:nvPr>
        </p:nvSpPr>
        <p:spPr>
          <a:xfrm>
            <a:off x="385763" y="2033844"/>
            <a:ext cx="4051222" cy="2474655"/>
          </a:xfrm>
          <a:ln>
            <a:solidFill>
              <a:schemeClr val="bg1">
                <a:lumMod val="85000"/>
              </a:schemeClr>
            </a:solidFill>
          </a:ln>
        </p:spPr>
        <p:txBody>
          <a:bodyPr/>
          <a:lstStyle/>
          <a:p>
            <a:endParaRPr lang="en-GB"/>
          </a:p>
        </p:txBody>
      </p:sp>
      <p:sp>
        <p:nvSpPr>
          <p:cNvPr id="20" name="Text Placeholder 18"/>
          <p:cNvSpPr>
            <a:spLocks noGrp="1"/>
          </p:cNvSpPr>
          <p:nvPr>
            <p:ph type="body" sz="quarter" idx="12" hasCustomPrompt="1"/>
          </p:nvPr>
        </p:nvSpPr>
        <p:spPr>
          <a:xfrm>
            <a:off x="476545" y="1763815"/>
            <a:ext cx="3645405" cy="225425"/>
          </a:xfrm>
          <a:solidFill>
            <a:schemeClr val="bg1">
              <a:lumMod val="95000"/>
            </a:schemeClr>
          </a:solidFill>
        </p:spPr>
        <p:txBody>
          <a:bodyPr lIns="72000" anchor="ctr" anchorCtr="0"/>
          <a:lstStyle>
            <a:lvl1pPr algn="l">
              <a:lnSpc>
                <a:spcPct val="80000"/>
              </a:lnSpc>
              <a:defRPr lang="en-US" sz="800" dirty="0">
                <a:solidFill>
                  <a:srgbClr val="000000"/>
                </a:solidFill>
              </a:defRPr>
            </a:lvl1pPr>
          </a:lstStyle>
          <a:p>
            <a:pPr algn="l">
              <a:lnSpc>
                <a:spcPct val="80000"/>
              </a:lnSpc>
            </a:pPr>
            <a:r>
              <a:rPr lang="en-US" sz="600" dirty="0">
                <a:solidFill>
                  <a:srgbClr val="000000"/>
                </a:solidFill>
                <a:latin typeface="+mn-lt"/>
              </a:rPr>
              <a:t>http://www.domain.net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two texts">
    <p:spTree>
      <p:nvGrpSpPr>
        <p:cNvPr id="1" name=""/>
        <p:cNvGrpSpPr/>
        <p:nvPr/>
      </p:nvGrpSpPr>
      <p:grpSpPr>
        <a:xfrm>
          <a:off x="0" y="0"/>
          <a:ext cx="0" cy="0"/>
          <a:chOff x="0" y="0"/>
          <a:chExt cx="0" cy="0"/>
        </a:xfrm>
      </p:grpSpPr>
      <p:sp>
        <p:nvSpPr>
          <p:cNvPr id="3" name="Left subhead"/>
          <p:cNvSpPr>
            <a:spLocks noGrp="1"/>
          </p:cNvSpPr>
          <p:nvPr>
            <p:ph type="body" idx="1" hasCustomPrompt="1"/>
          </p:nvPr>
        </p:nvSpPr>
        <p:spPr>
          <a:xfrm>
            <a:off x="386535" y="1535113"/>
            <a:ext cx="4110853" cy="639762"/>
          </a:xfrm>
        </p:spPr>
        <p:txBody>
          <a:bodyPr lIns="0" rIns="180000"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5" name="Right subhead"/>
          <p:cNvSpPr>
            <a:spLocks noGrp="1"/>
          </p:cNvSpPr>
          <p:nvPr>
            <p:ph type="body" sz="quarter" idx="3" hasCustomPrompt="1"/>
          </p:nvPr>
        </p:nvSpPr>
        <p:spPr>
          <a:xfrm>
            <a:off x="4645025" y="1535113"/>
            <a:ext cx="4103439" cy="639762"/>
          </a:xfrm>
        </p:spPr>
        <p:txBody>
          <a:bodyPr lIns="0"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7" name="Rectangle 11"/>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p>
        </p:txBody>
      </p:sp>
      <p:sp>
        <p:nvSpPr>
          <p:cNvPr id="8" name="Head"/>
          <p:cNvSpPr>
            <a:spLocks noGrp="1"/>
          </p:cNvSpPr>
          <p:nvPr>
            <p:ph type="title" hasCustomPrompt="1"/>
          </p:nvPr>
        </p:nvSpPr>
        <p:spPr>
          <a:xfrm>
            <a:off x="381000" y="333375"/>
            <a:ext cx="8367713" cy="1266825"/>
          </a:xfrm>
        </p:spPr>
        <p:txBody>
          <a:bodyPr lIns="0" rIns="0"/>
          <a:lstStyle/>
          <a:p>
            <a:r>
              <a:rPr lang="en-US" dirty="0"/>
              <a:t>Headline</a:t>
            </a:r>
            <a:endParaRPr lang="en-GB" dirty="0"/>
          </a:p>
        </p:txBody>
      </p:sp>
      <p:sp>
        <p:nvSpPr>
          <p:cNvPr id="9" name="Left body content"/>
          <p:cNvSpPr>
            <a:spLocks noGrp="1"/>
          </p:cNvSpPr>
          <p:nvPr>
            <p:ph sz="half" idx="11"/>
          </p:nvPr>
        </p:nvSpPr>
        <p:spPr>
          <a:xfrm>
            <a:off x="381000" y="2204864"/>
            <a:ext cx="4106863" cy="4103861"/>
          </a:xfrm>
        </p:spPr>
        <p:txBody>
          <a:bodyPr lIns="0" rIns="180000"/>
          <a:lstStyle>
            <a:lvl1pPr>
              <a:defRPr sz="1400"/>
            </a:lvl1pPr>
            <a:lvl2pPr>
              <a:defRPr sz="14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ight body content"/>
          <p:cNvSpPr>
            <a:spLocks noGrp="1"/>
          </p:cNvSpPr>
          <p:nvPr>
            <p:ph sz="half" idx="2"/>
          </p:nvPr>
        </p:nvSpPr>
        <p:spPr>
          <a:xfrm>
            <a:off x="4640263" y="2204864"/>
            <a:ext cx="4108450" cy="4103861"/>
          </a:xfrm>
        </p:spPr>
        <p:txBody>
          <a:bodyPr lIns="0" rIns="0"/>
          <a:lstStyle>
            <a:lvl1pPr>
              <a:defRPr sz="1400"/>
            </a:lvl1pPr>
            <a:lvl2pPr>
              <a:defRPr sz="1400"/>
            </a:lvl2pPr>
            <a:lvl3pPr>
              <a:defRPr sz="14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3 pics">
    <p:spTree>
      <p:nvGrpSpPr>
        <p:cNvPr id="1" name=""/>
        <p:cNvGrpSpPr/>
        <p:nvPr/>
      </p:nvGrpSpPr>
      <p:grpSpPr>
        <a:xfrm>
          <a:off x="0" y="0"/>
          <a:ext cx="0" cy="0"/>
          <a:chOff x="0" y="0"/>
          <a:chExt cx="0" cy="0"/>
        </a:xfrm>
      </p:grpSpPr>
      <p:sp>
        <p:nvSpPr>
          <p:cNvPr id="2" name="Head"/>
          <p:cNvSpPr>
            <a:spLocks noGrp="1"/>
          </p:cNvSpPr>
          <p:nvPr>
            <p:ph type="title" hasCustomPrompt="1"/>
          </p:nvPr>
        </p:nvSpPr>
        <p:spPr/>
        <p:txBody>
          <a:bodyPr lIns="0" rIns="0"/>
          <a:lstStyle>
            <a:lvl1pPr>
              <a:defRPr/>
            </a:lvl1pPr>
          </a:lstStyle>
          <a:p>
            <a:r>
              <a:rPr lang="en-US" dirty="0"/>
              <a:t>Headline</a:t>
            </a:r>
            <a:endParaRPr lang="en-GB" dirty="0"/>
          </a:p>
        </p:txBody>
      </p:sp>
      <p:sp>
        <p:nvSpPr>
          <p:cNvPr id="3" name="Left body content"/>
          <p:cNvSpPr>
            <a:spLocks noGrp="1"/>
          </p:cNvSpPr>
          <p:nvPr>
            <p:ph idx="1"/>
          </p:nvPr>
        </p:nvSpPr>
        <p:spPr>
          <a:xfrm>
            <a:off x="381001" y="4537720"/>
            <a:ext cx="2660796" cy="1754601"/>
          </a:xfrm>
        </p:spPr>
        <p:txBody>
          <a:bodyPr lIns="0" rIns="0"/>
          <a:lstStyle>
            <a:lvl1pPr>
              <a:defRPr sz="1400"/>
            </a:lvl1pPr>
            <a:lvl2pPr>
              <a:defRPr sz="1400"/>
            </a:lvl2pPr>
            <a:lvl3pPr>
              <a:defRPr sz="14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cNvSpPr>
            <a:spLocks noGrp="1" noChangeArrowheads="1"/>
          </p:cNvSpPr>
          <p:nvPr>
            <p:ph type="ftr" sz="quarter" idx="10"/>
          </p:nvPr>
        </p:nvSpPr>
        <p:spPr>
          <a:ln/>
        </p:spPr>
        <p:txBody>
          <a:bodyPr lIns="90000" rIns="0"/>
          <a:lstStyle>
            <a:lvl1pPr>
              <a:defRPr/>
            </a:lvl1pPr>
          </a:lstStyle>
          <a:p>
            <a:r>
              <a:rPr lang="en-GB" dirty="0">
                <a:solidFill>
                  <a:srgbClr val="BFBFBF"/>
                </a:solidFill>
              </a:rPr>
              <a:t>Safe Abortion Action Fund</a:t>
            </a:r>
          </a:p>
        </p:txBody>
      </p:sp>
      <p:sp>
        <p:nvSpPr>
          <p:cNvPr id="9" name="Left picture"/>
          <p:cNvSpPr>
            <a:spLocks noGrp="1"/>
          </p:cNvSpPr>
          <p:nvPr>
            <p:ph type="pic" sz="quarter" idx="11"/>
          </p:nvPr>
        </p:nvSpPr>
        <p:spPr>
          <a:xfrm>
            <a:off x="386535" y="1583795"/>
            <a:ext cx="2655262" cy="2700338"/>
          </a:xfrm>
        </p:spPr>
        <p:txBody>
          <a:bodyPr/>
          <a:lstStyle/>
          <a:p>
            <a:endParaRPr lang="en-GB" dirty="0"/>
          </a:p>
        </p:txBody>
      </p:sp>
      <p:sp>
        <p:nvSpPr>
          <p:cNvPr id="10" name="Centre body content"/>
          <p:cNvSpPr>
            <a:spLocks noGrp="1"/>
          </p:cNvSpPr>
          <p:nvPr>
            <p:ph idx="12"/>
          </p:nvPr>
        </p:nvSpPr>
        <p:spPr>
          <a:xfrm>
            <a:off x="3238819" y="4537720"/>
            <a:ext cx="2660796" cy="1754601"/>
          </a:xfrm>
        </p:spPr>
        <p:txBody>
          <a:bodyPr lIns="0" rIns="0"/>
          <a:lstStyle>
            <a:lvl1pPr>
              <a:defRPr sz="1400"/>
            </a:lvl1pPr>
            <a:lvl2pPr>
              <a:defRPr sz="1400"/>
            </a:lvl2pPr>
            <a:lvl3pPr>
              <a:defRPr sz="14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entre picture"/>
          <p:cNvSpPr>
            <a:spLocks noGrp="1"/>
          </p:cNvSpPr>
          <p:nvPr>
            <p:ph type="pic" sz="quarter" idx="13"/>
          </p:nvPr>
        </p:nvSpPr>
        <p:spPr>
          <a:xfrm>
            <a:off x="3244353" y="1583795"/>
            <a:ext cx="2655262" cy="2700338"/>
          </a:xfrm>
        </p:spPr>
        <p:txBody>
          <a:bodyPr/>
          <a:lstStyle/>
          <a:p>
            <a:endParaRPr lang="en-GB" dirty="0"/>
          </a:p>
        </p:txBody>
      </p:sp>
      <p:sp>
        <p:nvSpPr>
          <p:cNvPr id="12" name="Right body content"/>
          <p:cNvSpPr>
            <a:spLocks noGrp="1"/>
          </p:cNvSpPr>
          <p:nvPr>
            <p:ph idx="14"/>
          </p:nvPr>
        </p:nvSpPr>
        <p:spPr>
          <a:xfrm>
            <a:off x="6096636" y="4537720"/>
            <a:ext cx="2660796" cy="1754601"/>
          </a:xfrm>
        </p:spPr>
        <p:txBody>
          <a:bodyPr lIns="0" rIns="0"/>
          <a:lstStyle>
            <a:lvl1pPr>
              <a:defRPr sz="1400"/>
            </a:lvl1pPr>
            <a:lvl2pPr>
              <a:defRPr sz="1400"/>
            </a:lvl2pPr>
            <a:lvl3pPr>
              <a:defRPr sz="14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ight picture"/>
          <p:cNvSpPr>
            <a:spLocks noGrp="1"/>
          </p:cNvSpPr>
          <p:nvPr>
            <p:ph type="pic" sz="quarter" idx="15"/>
          </p:nvPr>
        </p:nvSpPr>
        <p:spPr>
          <a:xfrm>
            <a:off x="6102170" y="1583795"/>
            <a:ext cx="2655262" cy="2700338"/>
          </a:xfrm>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23563" name="Footer"/>
          <p:cNvSpPr>
            <a:spLocks noGrp="1" noChangeArrowheads="1"/>
          </p:cNvSpPr>
          <p:nvPr>
            <p:ph type="ftr" sz="quarter" idx="3"/>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1050" b="1">
                <a:solidFill>
                  <a:schemeClr val="bg1"/>
                </a:solidFill>
                <a:latin typeface="Arial" pitchFamily="34" charset="0"/>
                <a:cs typeface="Arial" charset="0"/>
              </a:defRPr>
            </a:lvl1pPr>
          </a:lstStyle>
          <a:p>
            <a:r>
              <a:rPr lang="en-GB" dirty="0">
                <a:solidFill>
                  <a:srgbClr val="BFBFBF"/>
                </a:solidFill>
              </a:rPr>
              <a:t>Fondo de Acción para el Aborto Seguro</a:t>
            </a:r>
            <a:endParaRPr lang="en-GB" dirty="0"/>
          </a:p>
        </p:txBody>
      </p:sp>
      <p:sp>
        <p:nvSpPr>
          <p:cNvPr id="13" name="Manual Input 12"/>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Head"/>
          <p:cNvSpPr>
            <a:spLocks noGrp="1" noChangeArrowheads="1"/>
          </p:cNvSpPr>
          <p:nvPr>
            <p:ph type="title"/>
          </p:nvPr>
        </p:nvSpPr>
        <p:spPr bwMode="auto">
          <a:xfrm>
            <a:off x="381000" y="333375"/>
            <a:ext cx="8367713" cy="12668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Titular</a:t>
            </a:r>
            <a:endParaRPr lang="en-US" altLang="en-US" dirty="0"/>
          </a:p>
        </p:txBody>
      </p:sp>
      <p:sp>
        <p:nvSpPr>
          <p:cNvPr id="1027" name="Body"/>
          <p:cNvSpPr>
            <a:spLocks noGrp="1" noChangeArrowheads="1"/>
          </p:cNvSpPr>
          <p:nvPr>
            <p:ph type="body" idx="1"/>
          </p:nvPr>
        </p:nvSpPr>
        <p:spPr bwMode="auto">
          <a:xfrm>
            <a:off x="381000" y="1600200"/>
            <a:ext cx="8367713" cy="47085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ltLang="en-US" dirty="0"/>
              <a:t>Haz clic para editar los estilos de texto maestro</a:t>
            </a:r>
          </a:p>
          <a:p>
            <a:pPr lvl="1"/>
            <a:r>
              <a:rPr lang="en-US" altLang="en-US" dirty="0"/>
              <a:t>Segundo nivel</a:t>
            </a:r>
          </a:p>
          <a:p>
            <a:pPr lvl="2"/>
            <a:r>
              <a:rPr lang="en-US" altLang="en-US" dirty="0"/>
              <a:t>Tercer nivel</a:t>
            </a:r>
          </a:p>
          <a:p>
            <a:pPr lvl="3"/>
            <a:r>
              <a:rPr lang="en-US" altLang="en-US" dirty="0"/>
              <a:t>Cuarto nivel</a:t>
            </a:r>
          </a:p>
          <a:p>
            <a:pPr lvl="4"/>
            <a:r>
              <a:rPr lang="en-US" altLang="en-US" dirty="0"/>
              <a:t>Quinto nivel</a:t>
            </a:r>
          </a:p>
        </p:txBody>
      </p:sp>
      <p:sp>
        <p:nvSpPr>
          <p:cNvPr id="8" name="TextBox 7"/>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sp>
        <p:nvSpPr>
          <p:cNvPr id="11" name="Freeform 10"/>
          <p:cNvSpPr/>
          <p:nvPr userDrawn="1"/>
        </p:nvSpPr>
        <p:spPr bwMode="auto">
          <a:xfrm>
            <a:off x="0" y="0"/>
            <a:ext cx="1141200" cy="136800"/>
          </a:xfrm>
          <a:custGeom>
            <a:avLst/>
            <a:gdLst>
              <a:gd name="connsiteX0" fmla="*/ 0 w 1141200"/>
              <a:gd name="connsiteY0" fmla="*/ 0 h 136800"/>
              <a:gd name="connsiteX1" fmla="*/ 1141200 w 1141200"/>
              <a:gd name="connsiteY1" fmla="*/ 0 h 136800"/>
              <a:gd name="connsiteX2" fmla="*/ 1141200 w 1141200"/>
              <a:gd name="connsiteY2" fmla="*/ 136800 h 136800"/>
              <a:gd name="connsiteX3" fmla="*/ 0 w 1141200"/>
              <a:gd name="connsiteY3" fmla="*/ 136800 h 136800"/>
              <a:gd name="connsiteX4" fmla="*/ 0 w 1141200"/>
              <a:gd name="connsiteY4" fmla="*/ 0 h 136800"/>
              <a:gd name="connsiteX0" fmla="*/ 0 w 1141200"/>
              <a:gd name="connsiteY0" fmla="*/ 0 h 136800"/>
              <a:gd name="connsiteX1" fmla="*/ 1141200 w 1141200"/>
              <a:gd name="connsiteY1" fmla="*/ 0 h 136800"/>
              <a:gd name="connsiteX2" fmla="*/ 1141200 w 1141200"/>
              <a:gd name="connsiteY2" fmla="*/ 136800 h 136800"/>
              <a:gd name="connsiteX3" fmla="*/ 0 w 1141200"/>
              <a:gd name="connsiteY3" fmla="*/ 136800 h 136800"/>
              <a:gd name="connsiteX4" fmla="*/ 0 w 1141200"/>
              <a:gd name="connsiteY4" fmla="*/ 0 h 136800"/>
              <a:gd name="connsiteX0" fmla="*/ 0 w 1141200"/>
              <a:gd name="connsiteY0" fmla="*/ 0 h 136800"/>
              <a:gd name="connsiteX1" fmla="*/ 1141200 w 1141200"/>
              <a:gd name="connsiteY1" fmla="*/ 0 h 136800"/>
              <a:gd name="connsiteX2" fmla="*/ 1065000 w 1141200"/>
              <a:gd name="connsiteY2" fmla="*/ 136800 h 136800"/>
              <a:gd name="connsiteX3" fmla="*/ 0 w 1141200"/>
              <a:gd name="connsiteY3" fmla="*/ 136800 h 136800"/>
              <a:gd name="connsiteX4" fmla="*/ 0 w 1141200"/>
              <a:gd name="connsiteY4" fmla="*/ 0 h 136800"/>
              <a:gd name="connsiteX0" fmla="*/ 0 w 1141200"/>
              <a:gd name="connsiteY0" fmla="*/ 0 h 136800"/>
              <a:gd name="connsiteX1" fmla="*/ 1141200 w 1141200"/>
              <a:gd name="connsiteY1" fmla="*/ 0 h 136800"/>
              <a:gd name="connsiteX2" fmla="*/ 1065000 w 1141200"/>
              <a:gd name="connsiteY2" fmla="*/ 136800 h 136800"/>
              <a:gd name="connsiteX3" fmla="*/ 0 w 1141200"/>
              <a:gd name="connsiteY3" fmla="*/ 136800 h 136800"/>
              <a:gd name="connsiteX4" fmla="*/ 0 w 1141200"/>
              <a:gd name="connsiteY4" fmla="*/ 0 h 136800"/>
              <a:gd name="connsiteX0" fmla="*/ 0 w 1141200"/>
              <a:gd name="connsiteY0" fmla="*/ 0 h 136800"/>
              <a:gd name="connsiteX1" fmla="*/ 1141200 w 1141200"/>
              <a:gd name="connsiteY1" fmla="*/ 0 h 136800"/>
              <a:gd name="connsiteX2" fmla="*/ 1065000 w 1141200"/>
              <a:gd name="connsiteY2" fmla="*/ 136800 h 136800"/>
              <a:gd name="connsiteX3" fmla="*/ 0 w 1141200"/>
              <a:gd name="connsiteY3" fmla="*/ 136800 h 136800"/>
              <a:gd name="connsiteX4" fmla="*/ 0 w 1141200"/>
              <a:gd name="connsiteY4" fmla="*/ 0 h 136800"/>
              <a:gd name="connsiteX0" fmla="*/ 571951 w 1713151"/>
              <a:gd name="connsiteY0" fmla="*/ 0 h 136800"/>
              <a:gd name="connsiteX1" fmla="*/ 1713151 w 1713151"/>
              <a:gd name="connsiteY1" fmla="*/ 0 h 136800"/>
              <a:gd name="connsiteX2" fmla="*/ 1636951 w 1713151"/>
              <a:gd name="connsiteY2" fmla="*/ 136800 h 136800"/>
              <a:gd name="connsiteX3" fmla="*/ 0 w 1713151"/>
              <a:gd name="connsiteY3" fmla="*/ 136800 h 136800"/>
              <a:gd name="connsiteX4" fmla="*/ 571951 w 1713151"/>
              <a:gd name="connsiteY4" fmla="*/ 0 h 136800"/>
              <a:gd name="connsiteX0" fmla="*/ 0 w 1713151"/>
              <a:gd name="connsiteY0" fmla="*/ 0 h 136800"/>
              <a:gd name="connsiteX1" fmla="*/ 1713151 w 1713151"/>
              <a:gd name="connsiteY1" fmla="*/ 0 h 136800"/>
              <a:gd name="connsiteX2" fmla="*/ 1636951 w 1713151"/>
              <a:gd name="connsiteY2" fmla="*/ 136800 h 136800"/>
              <a:gd name="connsiteX3" fmla="*/ 0 w 1713151"/>
              <a:gd name="connsiteY3" fmla="*/ 136800 h 136800"/>
              <a:gd name="connsiteX4" fmla="*/ 0 w 1713151"/>
              <a:gd name="connsiteY4" fmla="*/ 0 h 1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51" h="136800">
                <a:moveTo>
                  <a:pt x="0" y="0"/>
                </a:moveTo>
                <a:lnTo>
                  <a:pt x="1713151" y="0"/>
                </a:lnTo>
                <a:lnTo>
                  <a:pt x="1636951" y="136800"/>
                </a:lnTo>
                <a:lnTo>
                  <a:pt x="0" y="136800"/>
                </a:lnTo>
                <a:lnTo>
                  <a:pt x="0" y="0"/>
                </a:lnTo>
                <a:close/>
              </a:path>
            </a:pathLst>
          </a:cu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pic>
        <p:nvPicPr>
          <p:cNvPr id="3074" name="Picture 2" descr="C:\Users\adeponti\Downloads\SAAFlogo_English_White.png"/>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82" r:id="rId2"/>
    <p:sldLayoutId id="2147483663" r:id="rId3"/>
    <p:sldLayoutId id="2147483664" r:id="rId4"/>
    <p:sldLayoutId id="2147483678" r:id="rId5"/>
    <p:sldLayoutId id="2147483712" r:id="rId6"/>
    <p:sldLayoutId id="2147483675" r:id="rId7"/>
    <p:sldLayoutId id="2147483665" r:id="rId8"/>
    <p:sldLayoutId id="2147483674" r:id="rId9"/>
    <p:sldLayoutId id="2147483681" r:id="rId10"/>
    <p:sldLayoutId id="2147483676" r:id="rId11"/>
    <p:sldLayoutId id="2147483677" r:id="rId12"/>
    <p:sldLayoutId id="2147483666" r:id="rId13"/>
    <p:sldLayoutId id="2147483667" r:id="rId14"/>
    <p:sldLayoutId id="2147483672" r:id="rId15"/>
    <p:sldLayoutId id="2147483669" r:id="rId16"/>
    <p:sldLayoutId id="2147483683" r:id="rId17"/>
    <p:sldLayoutId id="2147483711" r:id="rId18"/>
    <p:sldLayoutId id="2147483670" r:id="rId19"/>
    <p:sldLayoutId id="2147483671" r:id="rId20"/>
    <p:sldLayoutId id="2147483680" r:id="rId21"/>
    <p:sldLayoutId id="2147483713" r:id="rId22"/>
    <p:sldLayoutId id="2147483715" r:id="rId23"/>
    <p:sldLayoutId id="2147483720" r:id="rId24"/>
    <p:sldLayoutId id="2147483721" r:id="rId25"/>
    <p:sldLayoutId id="2147483722" r:id="rId26"/>
  </p:sldLayoutIdLst>
  <p:hf sldNum="0" hdr="0" dt="0"/>
  <p:txStyles>
    <p:titleStyle>
      <a:lvl1pPr algn="l" rtl="0" eaLnBrk="1" fontAlgn="base" hangingPunct="1">
        <a:spcBef>
          <a:spcPct val="0"/>
        </a:spcBef>
        <a:spcAft>
          <a:spcPct val="0"/>
        </a:spcAft>
        <a:defRPr sz="2800" b="0">
          <a:solidFill>
            <a:schemeClr val="accent1"/>
          </a:solidFill>
          <a:latin typeface="+mn-lt"/>
          <a:ea typeface="Arial" pitchFamily="34" charset="0"/>
          <a:cs typeface="Arial" pitchFamily="34" charset="0"/>
        </a:defRPr>
      </a:lvl1pPr>
      <a:lvl2pPr algn="l" rtl="0" eaLnBrk="1" fontAlgn="base" hangingPunct="1">
        <a:spcBef>
          <a:spcPct val="0"/>
        </a:spcBef>
        <a:spcAft>
          <a:spcPct val="0"/>
        </a:spcAft>
        <a:defRPr sz="3200" b="1">
          <a:solidFill>
            <a:schemeClr val="tx2"/>
          </a:solidFill>
          <a:latin typeface="Trebuchet MS" pitchFamily="34" charset="0"/>
          <a:ea typeface="Lucida Sans Unicode" pitchFamily="34" charset="0"/>
          <a:cs typeface="Lucida Sans Unicode" pitchFamily="34" charset="0"/>
        </a:defRPr>
      </a:lvl2pPr>
      <a:lvl3pPr algn="l" rtl="0" eaLnBrk="1" fontAlgn="base" hangingPunct="1">
        <a:spcBef>
          <a:spcPct val="0"/>
        </a:spcBef>
        <a:spcAft>
          <a:spcPct val="0"/>
        </a:spcAft>
        <a:defRPr sz="3200" b="1">
          <a:solidFill>
            <a:schemeClr val="tx2"/>
          </a:solidFill>
          <a:latin typeface="Trebuchet MS" pitchFamily="34" charset="0"/>
          <a:ea typeface="Lucida Sans Unicode" pitchFamily="34" charset="0"/>
          <a:cs typeface="Lucida Sans Unicode" pitchFamily="34" charset="0"/>
        </a:defRPr>
      </a:lvl3pPr>
      <a:lvl4pPr algn="l" rtl="0" eaLnBrk="1" fontAlgn="base" hangingPunct="1">
        <a:spcBef>
          <a:spcPct val="0"/>
        </a:spcBef>
        <a:spcAft>
          <a:spcPct val="0"/>
        </a:spcAft>
        <a:defRPr sz="3200" b="1">
          <a:solidFill>
            <a:schemeClr val="tx2"/>
          </a:solidFill>
          <a:latin typeface="Trebuchet MS" pitchFamily="34" charset="0"/>
          <a:ea typeface="Lucida Sans Unicode" pitchFamily="34" charset="0"/>
          <a:cs typeface="Lucida Sans Unicode" pitchFamily="34" charset="0"/>
        </a:defRPr>
      </a:lvl4pPr>
      <a:lvl5pPr algn="l" rtl="0" eaLnBrk="1" fontAlgn="base" hangingPunct="1">
        <a:spcBef>
          <a:spcPct val="0"/>
        </a:spcBef>
        <a:spcAft>
          <a:spcPct val="0"/>
        </a:spcAft>
        <a:defRPr sz="3200" b="1">
          <a:solidFill>
            <a:schemeClr val="tx2"/>
          </a:solidFill>
          <a:latin typeface="Trebuchet MS" pitchFamily="34" charset="0"/>
          <a:ea typeface="Lucida Sans Unicode" pitchFamily="34" charset="0"/>
          <a:cs typeface="Lucida Sans Unicode" pitchFamily="34" charset="0"/>
        </a:defRPr>
      </a:lvl5pPr>
      <a:lvl6pPr marL="457200" algn="l" rtl="0" eaLnBrk="1" fontAlgn="base" hangingPunct="1">
        <a:spcBef>
          <a:spcPct val="0"/>
        </a:spcBef>
        <a:spcAft>
          <a:spcPct val="0"/>
        </a:spcAft>
        <a:defRPr sz="3200" b="1">
          <a:solidFill>
            <a:schemeClr val="tx2"/>
          </a:solidFill>
          <a:latin typeface="Trebuchet MS" pitchFamily="34" charset="0"/>
          <a:cs typeface="Lucida Sans Unicode" pitchFamily="34" charset="0"/>
        </a:defRPr>
      </a:lvl6pPr>
      <a:lvl7pPr marL="914400" algn="l" rtl="0" eaLnBrk="1" fontAlgn="base" hangingPunct="1">
        <a:spcBef>
          <a:spcPct val="0"/>
        </a:spcBef>
        <a:spcAft>
          <a:spcPct val="0"/>
        </a:spcAft>
        <a:defRPr sz="3200" b="1">
          <a:solidFill>
            <a:schemeClr val="tx2"/>
          </a:solidFill>
          <a:latin typeface="Trebuchet MS" pitchFamily="34" charset="0"/>
          <a:cs typeface="Lucida Sans Unicode" pitchFamily="34" charset="0"/>
        </a:defRPr>
      </a:lvl7pPr>
      <a:lvl8pPr marL="1371600" algn="l" rtl="0" eaLnBrk="1" fontAlgn="base" hangingPunct="1">
        <a:spcBef>
          <a:spcPct val="0"/>
        </a:spcBef>
        <a:spcAft>
          <a:spcPct val="0"/>
        </a:spcAft>
        <a:defRPr sz="3200" b="1">
          <a:solidFill>
            <a:schemeClr val="tx2"/>
          </a:solidFill>
          <a:latin typeface="Trebuchet MS" pitchFamily="34" charset="0"/>
          <a:cs typeface="Lucida Sans Unicode" pitchFamily="34" charset="0"/>
        </a:defRPr>
      </a:lvl8pPr>
      <a:lvl9pPr marL="1828800" algn="l" rtl="0" eaLnBrk="1" fontAlgn="base" hangingPunct="1">
        <a:spcBef>
          <a:spcPct val="0"/>
        </a:spcBef>
        <a:spcAft>
          <a:spcPct val="0"/>
        </a:spcAft>
        <a:defRPr sz="3200" b="1">
          <a:solidFill>
            <a:schemeClr val="tx2"/>
          </a:solidFill>
          <a:latin typeface="Trebuchet MS" pitchFamily="34" charset="0"/>
          <a:cs typeface="Lucida Sans Unicode" pitchFamily="34" charset="0"/>
        </a:defRPr>
      </a:lvl9pPr>
    </p:titleStyle>
    <p:bodyStyle>
      <a:lvl1pPr marL="0" indent="0" algn="l" rtl="0" eaLnBrk="1" fontAlgn="base" hangingPunct="1">
        <a:spcBef>
          <a:spcPts val="600"/>
        </a:spcBef>
        <a:spcAft>
          <a:spcPct val="0"/>
        </a:spcAft>
        <a:buClr>
          <a:schemeClr val="tx2"/>
        </a:buClr>
        <a:buSzPct val="90000"/>
        <a:buFontTx/>
        <a:buNone/>
        <a:defRPr sz="1800" baseline="0">
          <a:solidFill>
            <a:schemeClr val="tx1"/>
          </a:solidFill>
          <a:latin typeface="+mn-lt"/>
          <a:ea typeface="Arial" pitchFamily="34" charset="0"/>
          <a:cs typeface="Arial" pitchFamily="34" charset="0"/>
        </a:defRPr>
      </a:lvl1pPr>
      <a:lvl2pPr marL="360000" indent="0" algn="l" rtl="0" eaLnBrk="1" fontAlgn="base" hangingPunct="1">
        <a:spcBef>
          <a:spcPts val="600"/>
        </a:spcBef>
        <a:spcAft>
          <a:spcPct val="0"/>
        </a:spcAft>
        <a:buClr>
          <a:schemeClr val="tx2"/>
        </a:buClr>
        <a:buSzPct val="90000"/>
        <a:buFontTx/>
        <a:buNone/>
        <a:defRPr sz="1500">
          <a:solidFill>
            <a:schemeClr val="tx1"/>
          </a:solidFill>
          <a:latin typeface="+mn-lt"/>
          <a:ea typeface="Arial" pitchFamily="34" charset="0"/>
          <a:cs typeface="Arial" pitchFamily="34" charset="0"/>
        </a:defRPr>
      </a:lvl2pPr>
      <a:lvl3pPr marL="540000" indent="-180000" algn="l" rtl="0" eaLnBrk="1" fontAlgn="base" hangingPunct="1">
        <a:spcBef>
          <a:spcPts val="600"/>
        </a:spcBef>
        <a:spcAft>
          <a:spcPct val="0"/>
        </a:spcAft>
        <a:buClr>
          <a:schemeClr val="tx1">
            <a:lumMod val="20000"/>
            <a:lumOff val="80000"/>
          </a:schemeClr>
        </a:buClr>
        <a:buSzPct val="120000"/>
        <a:buFont typeface="Wingdings" pitchFamily="2" charset="2"/>
        <a:buChar char="§"/>
        <a:defRPr sz="1500">
          <a:solidFill>
            <a:schemeClr val="tx1"/>
          </a:solidFill>
          <a:latin typeface="+mn-lt"/>
          <a:ea typeface="Arial" pitchFamily="34" charset="0"/>
          <a:cs typeface="Arial" pitchFamily="34" charset="0"/>
        </a:defRPr>
      </a:lvl3pPr>
      <a:lvl4pPr marL="720000" indent="0" algn="l" rtl="0" eaLnBrk="1" fontAlgn="base" hangingPunct="1">
        <a:spcBef>
          <a:spcPts val="600"/>
        </a:spcBef>
        <a:spcAft>
          <a:spcPct val="0"/>
        </a:spcAft>
        <a:buClr>
          <a:schemeClr val="tx2"/>
        </a:buClr>
        <a:buSzPct val="90000"/>
        <a:buFontTx/>
        <a:buNone/>
        <a:defRPr sz="1400">
          <a:solidFill>
            <a:schemeClr val="tx1"/>
          </a:solidFill>
          <a:latin typeface="+mn-lt"/>
          <a:ea typeface="Arial" pitchFamily="34" charset="0"/>
          <a:cs typeface="Arial" pitchFamily="34" charset="0"/>
        </a:defRPr>
      </a:lvl4pPr>
      <a:lvl5pPr marL="1080000" indent="0" algn="l" rtl="0" eaLnBrk="1" fontAlgn="base" hangingPunct="1">
        <a:spcBef>
          <a:spcPts val="600"/>
        </a:spcBef>
        <a:spcAft>
          <a:spcPct val="0"/>
        </a:spcAft>
        <a:buClr>
          <a:schemeClr val="tx2"/>
        </a:buClr>
        <a:buSzPct val="90000"/>
        <a:buFontTx/>
        <a:buNone/>
        <a:defRPr sz="1200">
          <a:solidFill>
            <a:schemeClr val="tx1"/>
          </a:solidFill>
          <a:latin typeface="+mn-lt"/>
          <a:ea typeface="Arial" pitchFamily="34" charset="0"/>
          <a:cs typeface="Arial" pitchFamily="34" charset="0"/>
        </a:defRPr>
      </a:lvl5pPr>
      <a:lvl6pPr marL="2438400" indent="-228600" algn="l" rtl="0" eaLnBrk="1" fontAlgn="base" hangingPunct="1">
        <a:spcBef>
          <a:spcPct val="20000"/>
        </a:spcBef>
        <a:spcAft>
          <a:spcPct val="0"/>
        </a:spcAft>
        <a:buClr>
          <a:schemeClr val="tx2"/>
        </a:buClr>
        <a:buSzPct val="90000"/>
        <a:buFont typeface="Wingdings" pitchFamily="2" charset="2"/>
        <a:buChar char="n"/>
        <a:defRPr sz="1400">
          <a:solidFill>
            <a:schemeClr val="tx1"/>
          </a:solidFill>
          <a:latin typeface="+mn-lt"/>
          <a:cs typeface="+mn-cs"/>
        </a:defRPr>
      </a:lvl6pPr>
      <a:lvl7pPr marL="2895600" indent="-228600" algn="l" rtl="0" eaLnBrk="1" fontAlgn="base" hangingPunct="1">
        <a:spcBef>
          <a:spcPct val="20000"/>
        </a:spcBef>
        <a:spcAft>
          <a:spcPct val="0"/>
        </a:spcAft>
        <a:buClr>
          <a:schemeClr val="tx2"/>
        </a:buClr>
        <a:buSzPct val="90000"/>
        <a:buFont typeface="Wingdings" pitchFamily="2" charset="2"/>
        <a:buChar char="n"/>
        <a:defRPr sz="1400">
          <a:solidFill>
            <a:schemeClr val="tx1"/>
          </a:solidFill>
          <a:latin typeface="+mn-lt"/>
          <a:cs typeface="+mn-cs"/>
        </a:defRPr>
      </a:lvl7pPr>
      <a:lvl8pPr marL="3352800" indent="-228600" algn="l" rtl="0" eaLnBrk="1" fontAlgn="base" hangingPunct="1">
        <a:spcBef>
          <a:spcPct val="20000"/>
        </a:spcBef>
        <a:spcAft>
          <a:spcPct val="0"/>
        </a:spcAft>
        <a:buClr>
          <a:schemeClr val="tx2"/>
        </a:buClr>
        <a:buSzPct val="90000"/>
        <a:buFont typeface="Wingdings" pitchFamily="2" charset="2"/>
        <a:buChar char="n"/>
        <a:defRPr sz="1400">
          <a:solidFill>
            <a:schemeClr val="tx1"/>
          </a:solidFill>
          <a:latin typeface="+mn-lt"/>
          <a:cs typeface="+mn-cs"/>
        </a:defRPr>
      </a:lvl8pPr>
      <a:lvl9pPr marL="3810000" indent="-228600" algn="l" rtl="0" eaLnBrk="1" fontAlgn="base" hangingPunct="1">
        <a:spcBef>
          <a:spcPct val="20000"/>
        </a:spcBef>
        <a:spcAft>
          <a:spcPct val="0"/>
        </a:spcAft>
        <a:buClr>
          <a:schemeClr val="tx2"/>
        </a:buClr>
        <a:buSzPct val="90000"/>
        <a:buFont typeface="Wingdings" pitchFamily="2" charset="2"/>
        <a:buChar char="n"/>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0" y="6444335"/>
            <a:ext cx="9144000" cy="4287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7" name="Freeform 6"/>
          <p:cNvSpPr/>
          <p:nvPr userDrawn="1"/>
        </p:nvSpPr>
        <p:spPr bwMode="auto">
          <a:xfrm>
            <a:off x="-6277" y="6444334"/>
            <a:ext cx="437817" cy="504393"/>
          </a:xfrm>
          <a:custGeom>
            <a:avLst/>
            <a:gdLst>
              <a:gd name="connsiteX0" fmla="*/ 0 w 782535"/>
              <a:gd name="connsiteY0" fmla="*/ 382543 h 765085"/>
              <a:gd name="connsiteX1" fmla="*/ 117737 w 782535"/>
              <a:gd name="connsiteY1" fmla="*/ 109012 h 765085"/>
              <a:gd name="connsiteX2" fmla="*/ 391269 w 782535"/>
              <a:gd name="connsiteY2" fmla="*/ 1 h 765085"/>
              <a:gd name="connsiteX3" fmla="*/ 664800 w 782535"/>
              <a:gd name="connsiteY3" fmla="*/ 109013 h 765085"/>
              <a:gd name="connsiteX4" fmla="*/ 782536 w 782535"/>
              <a:gd name="connsiteY4" fmla="*/ 382545 h 765085"/>
              <a:gd name="connsiteX5" fmla="*/ 664799 w 782535"/>
              <a:gd name="connsiteY5" fmla="*/ 656076 h 765085"/>
              <a:gd name="connsiteX6" fmla="*/ 391268 w 782535"/>
              <a:gd name="connsiteY6" fmla="*/ 765088 h 765085"/>
              <a:gd name="connsiteX7" fmla="*/ 117737 w 782535"/>
              <a:gd name="connsiteY7" fmla="*/ 656076 h 765085"/>
              <a:gd name="connsiteX8" fmla="*/ 1 w 782535"/>
              <a:gd name="connsiteY8" fmla="*/ 382544 h 765085"/>
              <a:gd name="connsiteX9" fmla="*/ 0 w 782535"/>
              <a:gd name="connsiteY9" fmla="*/ 382543 h 765085"/>
              <a:gd name="connsiteX0" fmla="*/ 0 w 782536"/>
              <a:gd name="connsiteY0" fmla="*/ 382542 h 701664"/>
              <a:gd name="connsiteX1" fmla="*/ 117737 w 782536"/>
              <a:gd name="connsiteY1" fmla="*/ 109011 h 701664"/>
              <a:gd name="connsiteX2" fmla="*/ 391269 w 782536"/>
              <a:gd name="connsiteY2" fmla="*/ 0 h 701664"/>
              <a:gd name="connsiteX3" fmla="*/ 664800 w 782536"/>
              <a:gd name="connsiteY3" fmla="*/ 109012 h 701664"/>
              <a:gd name="connsiteX4" fmla="*/ 782536 w 782536"/>
              <a:gd name="connsiteY4" fmla="*/ 382544 h 701664"/>
              <a:gd name="connsiteX5" fmla="*/ 664799 w 782536"/>
              <a:gd name="connsiteY5" fmla="*/ 656075 h 701664"/>
              <a:gd name="connsiteX6" fmla="*/ 117737 w 782536"/>
              <a:gd name="connsiteY6" fmla="*/ 656075 h 701664"/>
              <a:gd name="connsiteX7" fmla="*/ 1 w 782536"/>
              <a:gd name="connsiteY7" fmla="*/ 382543 h 701664"/>
              <a:gd name="connsiteX8" fmla="*/ 0 w 782536"/>
              <a:gd name="connsiteY8" fmla="*/ 382542 h 701664"/>
              <a:gd name="connsiteX0" fmla="*/ 0 w 827936"/>
              <a:gd name="connsiteY0" fmla="*/ 382542 h 701664"/>
              <a:gd name="connsiteX1" fmla="*/ 117737 w 827936"/>
              <a:gd name="connsiteY1" fmla="*/ 109011 h 701664"/>
              <a:gd name="connsiteX2" fmla="*/ 391269 w 827936"/>
              <a:gd name="connsiteY2" fmla="*/ 0 h 701664"/>
              <a:gd name="connsiteX3" fmla="*/ 664800 w 827936"/>
              <a:gd name="connsiteY3" fmla="*/ 109012 h 701664"/>
              <a:gd name="connsiteX4" fmla="*/ 782536 w 827936"/>
              <a:gd name="connsiteY4" fmla="*/ 382544 h 701664"/>
              <a:gd name="connsiteX5" fmla="*/ 392399 w 827936"/>
              <a:gd name="connsiteY5" fmla="*/ 504393 h 701664"/>
              <a:gd name="connsiteX6" fmla="*/ 117737 w 827936"/>
              <a:gd name="connsiteY6" fmla="*/ 656075 h 701664"/>
              <a:gd name="connsiteX7" fmla="*/ 1 w 827936"/>
              <a:gd name="connsiteY7" fmla="*/ 382543 h 701664"/>
              <a:gd name="connsiteX8" fmla="*/ 0 w 827936"/>
              <a:gd name="connsiteY8" fmla="*/ 382542 h 701664"/>
              <a:gd name="connsiteX0" fmla="*/ 0 w 827936"/>
              <a:gd name="connsiteY0" fmla="*/ 382542 h 701664"/>
              <a:gd name="connsiteX1" fmla="*/ 391269 w 827936"/>
              <a:gd name="connsiteY1" fmla="*/ 0 h 701664"/>
              <a:gd name="connsiteX2" fmla="*/ 664800 w 827936"/>
              <a:gd name="connsiteY2" fmla="*/ 109012 h 701664"/>
              <a:gd name="connsiteX3" fmla="*/ 782536 w 827936"/>
              <a:gd name="connsiteY3" fmla="*/ 382544 h 701664"/>
              <a:gd name="connsiteX4" fmla="*/ 392399 w 827936"/>
              <a:gd name="connsiteY4" fmla="*/ 504393 h 701664"/>
              <a:gd name="connsiteX5" fmla="*/ 117737 w 827936"/>
              <a:gd name="connsiteY5" fmla="*/ 656075 h 701664"/>
              <a:gd name="connsiteX6" fmla="*/ 1 w 827936"/>
              <a:gd name="connsiteY6" fmla="*/ 382543 h 701664"/>
              <a:gd name="connsiteX7" fmla="*/ 0 w 827936"/>
              <a:gd name="connsiteY7" fmla="*/ 382542 h 701664"/>
              <a:gd name="connsiteX0" fmla="*/ 1 w 827936"/>
              <a:gd name="connsiteY0" fmla="*/ 382543 h 701664"/>
              <a:gd name="connsiteX1" fmla="*/ 391269 w 827936"/>
              <a:gd name="connsiteY1" fmla="*/ 0 h 701664"/>
              <a:gd name="connsiteX2" fmla="*/ 664800 w 827936"/>
              <a:gd name="connsiteY2" fmla="*/ 109012 h 701664"/>
              <a:gd name="connsiteX3" fmla="*/ 782536 w 827936"/>
              <a:gd name="connsiteY3" fmla="*/ 382544 h 701664"/>
              <a:gd name="connsiteX4" fmla="*/ 392399 w 827936"/>
              <a:gd name="connsiteY4" fmla="*/ 504393 h 701664"/>
              <a:gd name="connsiteX5" fmla="*/ 117737 w 827936"/>
              <a:gd name="connsiteY5" fmla="*/ 656075 h 701664"/>
              <a:gd name="connsiteX6" fmla="*/ 1 w 827936"/>
              <a:gd name="connsiteY6" fmla="*/ 382543 h 701664"/>
              <a:gd name="connsiteX0" fmla="*/ 188 w 710387"/>
              <a:gd name="connsiteY0" fmla="*/ 656075 h 701664"/>
              <a:gd name="connsiteX1" fmla="*/ 273720 w 710387"/>
              <a:gd name="connsiteY1" fmla="*/ 0 h 701664"/>
              <a:gd name="connsiteX2" fmla="*/ 547251 w 710387"/>
              <a:gd name="connsiteY2" fmla="*/ 109012 h 701664"/>
              <a:gd name="connsiteX3" fmla="*/ 664987 w 710387"/>
              <a:gd name="connsiteY3" fmla="*/ 382544 h 701664"/>
              <a:gd name="connsiteX4" fmla="*/ 274850 w 710387"/>
              <a:gd name="connsiteY4" fmla="*/ 504393 h 701664"/>
              <a:gd name="connsiteX5" fmla="*/ 188 w 710387"/>
              <a:gd name="connsiteY5" fmla="*/ 656075 h 701664"/>
              <a:gd name="connsiteX0" fmla="*/ 114797 w 546337"/>
              <a:gd name="connsiteY0" fmla="*/ 270030 h 549981"/>
              <a:gd name="connsiteX1" fmla="*/ 109670 w 546337"/>
              <a:gd name="connsiteY1" fmla="*/ 0 h 549981"/>
              <a:gd name="connsiteX2" fmla="*/ 383201 w 546337"/>
              <a:gd name="connsiteY2" fmla="*/ 109012 h 549981"/>
              <a:gd name="connsiteX3" fmla="*/ 500937 w 546337"/>
              <a:gd name="connsiteY3" fmla="*/ 382544 h 549981"/>
              <a:gd name="connsiteX4" fmla="*/ 110800 w 546337"/>
              <a:gd name="connsiteY4" fmla="*/ 504393 h 549981"/>
              <a:gd name="connsiteX5" fmla="*/ 114797 w 546337"/>
              <a:gd name="connsiteY5" fmla="*/ 270030 h 549981"/>
              <a:gd name="connsiteX0" fmla="*/ 114797 w 546337"/>
              <a:gd name="connsiteY0" fmla="*/ 270030 h 549981"/>
              <a:gd name="connsiteX1" fmla="*/ 109670 w 546337"/>
              <a:gd name="connsiteY1" fmla="*/ 0 h 549981"/>
              <a:gd name="connsiteX2" fmla="*/ 383201 w 546337"/>
              <a:gd name="connsiteY2" fmla="*/ 109012 h 549981"/>
              <a:gd name="connsiteX3" fmla="*/ 500937 w 546337"/>
              <a:gd name="connsiteY3" fmla="*/ 382544 h 549981"/>
              <a:gd name="connsiteX4" fmla="*/ 110800 w 546337"/>
              <a:gd name="connsiteY4" fmla="*/ 504393 h 549981"/>
              <a:gd name="connsiteX5" fmla="*/ 114797 w 546337"/>
              <a:gd name="connsiteY5" fmla="*/ 270030 h 549981"/>
              <a:gd name="connsiteX0" fmla="*/ 114797 w 546337"/>
              <a:gd name="connsiteY0" fmla="*/ 270030 h 549981"/>
              <a:gd name="connsiteX1" fmla="*/ 109670 w 546337"/>
              <a:gd name="connsiteY1" fmla="*/ 0 h 549981"/>
              <a:gd name="connsiteX2" fmla="*/ 383201 w 546337"/>
              <a:gd name="connsiteY2" fmla="*/ 109012 h 549981"/>
              <a:gd name="connsiteX3" fmla="*/ 500937 w 546337"/>
              <a:gd name="connsiteY3" fmla="*/ 382544 h 549981"/>
              <a:gd name="connsiteX4" fmla="*/ 110800 w 546337"/>
              <a:gd name="connsiteY4" fmla="*/ 504393 h 549981"/>
              <a:gd name="connsiteX5" fmla="*/ 114797 w 546337"/>
              <a:gd name="connsiteY5" fmla="*/ 270030 h 549981"/>
              <a:gd name="connsiteX0" fmla="*/ 6277 w 437817"/>
              <a:gd name="connsiteY0" fmla="*/ 270030 h 504393"/>
              <a:gd name="connsiteX1" fmla="*/ 1150 w 437817"/>
              <a:gd name="connsiteY1" fmla="*/ 0 h 504393"/>
              <a:gd name="connsiteX2" fmla="*/ 274681 w 437817"/>
              <a:gd name="connsiteY2" fmla="*/ 109012 h 504393"/>
              <a:gd name="connsiteX3" fmla="*/ 392417 w 437817"/>
              <a:gd name="connsiteY3" fmla="*/ 382544 h 504393"/>
              <a:gd name="connsiteX4" fmla="*/ 2280 w 437817"/>
              <a:gd name="connsiteY4" fmla="*/ 504393 h 504393"/>
              <a:gd name="connsiteX5" fmla="*/ 6277 w 437817"/>
              <a:gd name="connsiteY5" fmla="*/ 270030 h 5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17" h="504393">
                <a:moveTo>
                  <a:pt x="6277" y="270030"/>
                </a:moveTo>
                <a:cubicBezTo>
                  <a:pt x="6089" y="185965"/>
                  <a:pt x="5223" y="138607"/>
                  <a:pt x="1150" y="0"/>
                </a:cubicBezTo>
                <a:cubicBezTo>
                  <a:pt x="103393" y="0"/>
                  <a:pt x="201574" y="39129"/>
                  <a:pt x="274681" y="109012"/>
                </a:cubicBezTo>
                <a:cubicBezTo>
                  <a:pt x="349974" y="180985"/>
                  <a:pt x="437817" y="316647"/>
                  <a:pt x="392417" y="382544"/>
                </a:cubicBezTo>
                <a:cubicBezTo>
                  <a:pt x="347017" y="448441"/>
                  <a:pt x="77574" y="432421"/>
                  <a:pt x="2280" y="504393"/>
                </a:cubicBezTo>
                <a:cubicBezTo>
                  <a:pt x="0" y="350006"/>
                  <a:pt x="6545" y="389842"/>
                  <a:pt x="6277" y="270030"/>
                </a:cubicBezTo>
                <a:close/>
              </a:path>
            </a:pathLst>
          </a:cu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sp>
        <p:nvSpPr>
          <p:cNvPr id="1027" name="Body"/>
          <p:cNvSpPr>
            <a:spLocks noGrp="1" noChangeArrowheads="1"/>
          </p:cNvSpPr>
          <p:nvPr>
            <p:ph type="body" idx="1"/>
          </p:nvPr>
        </p:nvSpPr>
        <p:spPr bwMode="auto">
          <a:xfrm>
            <a:off x="4617005" y="1600200"/>
            <a:ext cx="4131708" cy="47085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ltLang="en-US" dirty="0"/>
              <a:t>Haz clic para editar los estilos de texto maestro</a:t>
            </a:r>
          </a:p>
          <a:p>
            <a:pPr lvl="1"/>
            <a:r>
              <a:rPr lang="en-US" altLang="en-US" dirty="0"/>
              <a:t>Segundo nivel</a:t>
            </a:r>
          </a:p>
          <a:p>
            <a:pPr lvl="2"/>
            <a:r>
              <a:rPr lang="en-US" altLang="en-US" dirty="0"/>
              <a:t>Tercer nivel</a:t>
            </a:r>
          </a:p>
          <a:p>
            <a:pPr lvl="3"/>
            <a:r>
              <a:rPr lang="en-US" altLang="en-US" dirty="0"/>
              <a:t>Cuarto nivel</a:t>
            </a:r>
          </a:p>
          <a:p>
            <a:pPr lvl="4"/>
            <a:r>
              <a:rPr lang="en-US" altLang="en-US" dirty="0"/>
              <a:t>Quinto nivel</a:t>
            </a:r>
          </a:p>
        </p:txBody>
      </p:sp>
      <p:sp>
        <p:nvSpPr>
          <p:cNvPr id="8" name="TextBox 7"/>
          <p:cNvSpPr txBox="1">
            <a:spLocks noChangeAspect="1"/>
          </p:cNvSpPr>
          <p:nvPr userDrawn="1"/>
        </p:nvSpPr>
        <p:spPr>
          <a:xfrm>
            <a:off x="-1" y="652680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sp>
        <p:nvSpPr>
          <p:cNvPr id="11" name="Rectangle 10"/>
          <p:cNvSpPr/>
          <p:nvPr userDrawn="1"/>
        </p:nvSpPr>
        <p:spPr bwMode="auto">
          <a:xfrm>
            <a:off x="0" y="0"/>
            <a:ext cx="1141200" cy="136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1026" name="Head"/>
          <p:cNvSpPr>
            <a:spLocks noGrp="1" noChangeArrowheads="1"/>
          </p:cNvSpPr>
          <p:nvPr>
            <p:ph type="title"/>
          </p:nvPr>
        </p:nvSpPr>
        <p:spPr bwMode="auto">
          <a:xfrm>
            <a:off x="386535" y="2663915"/>
            <a:ext cx="3020870" cy="12668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Titular</a:t>
            </a:r>
            <a:endParaRPr lang="en-US" altLang="en-US" dirty="0"/>
          </a:p>
        </p:txBody>
      </p:sp>
      <p:sp>
        <p:nvSpPr>
          <p:cNvPr id="23563" name="Footer"/>
          <p:cNvSpPr>
            <a:spLocks noGrp="1" noChangeArrowheads="1"/>
          </p:cNvSpPr>
          <p:nvPr>
            <p:ph type="ftr" sz="quarter" idx="3"/>
          </p:nvPr>
        </p:nvSpPr>
        <p:spPr bwMode="auto">
          <a:xfrm>
            <a:off x="386536" y="6354325"/>
            <a:ext cx="2115234" cy="431285"/>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r>
              <a:rPr lang="en-GB"/>
              <a:t>Algunas posibles muestras presentadas</a:t>
            </a:r>
            <a:endParaRPr lang="en-GB" dirty="0"/>
          </a:p>
        </p:txBody>
      </p:sp>
      <p:sp>
        <p:nvSpPr>
          <p:cNvPr id="15" name="Freeform 14"/>
          <p:cNvSpPr/>
          <p:nvPr userDrawn="1"/>
        </p:nvSpPr>
        <p:spPr bwMode="auto">
          <a:xfrm>
            <a:off x="-6277" y="6444335"/>
            <a:ext cx="437817" cy="504393"/>
          </a:xfrm>
          <a:custGeom>
            <a:avLst/>
            <a:gdLst>
              <a:gd name="connsiteX0" fmla="*/ 0 w 782535"/>
              <a:gd name="connsiteY0" fmla="*/ 382543 h 765085"/>
              <a:gd name="connsiteX1" fmla="*/ 117737 w 782535"/>
              <a:gd name="connsiteY1" fmla="*/ 109012 h 765085"/>
              <a:gd name="connsiteX2" fmla="*/ 391269 w 782535"/>
              <a:gd name="connsiteY2" fmla="*/ 1 h 765085"/>
              <a:gd name="connsiteX3" fmla="*/ 664800 w 782535"/>
              <a:gd name="connsiteY3" fmla="*/ 109013 h 765085"/>
              <a:gd name="connsiteX4" fmla="*/ 782536 w 782535"/>
              <a:gd name="connsiteY4" fmla="*/ 382545 h 765085"/>
              <a:gd name="connsiteX5" fmla="*/ 664799 w 782535"/>
              <a:gd name="connsiteY5" fmla="*/ 656076 h 765085"/>
              <a:gd name="connsiteX6" fmla="*/ 391268 w 782535"/>
              <a:gd name="connsiteY6" fmla="*/ 765088 h 765085"/>
              <a:gd name="connsiteX7" fmla="*/ 117737 w 782535"/>
              <a:gd name="connsiteY7" fmla="*/ 656076 h 765085"/>
              <a:gd name="connsiteX8" fmla="*/ 1 w 782535"/>
              <a:gd name="connsiteY8" fmla="*/ 382544 h 765085"/>
              <a:gd name="connsiteX9" fmla="*/ 0 w 782535"/>
              <a:gd name="connsiteY9" fmla="*/ 382543 h 765085"/>
              <a:gd name="connsiteX0" fmla="*/ 0 w 782536"/>
              <a:gd name="connsiteY0" fmla="*/ 382542 h 701664"/>
              <a:gd name="connsiteX1" fmla="*/ 117737 w 782536"/>
              <a:gd name="connsiteY1" fmla="*/ 109011 h 701664"/>
              <a:gd name="connsiteX2" fmla="*/ 391269 w 782536"/>
              <a:gd name="connsiteY2" fmla="*/ 0 h 701664"/>
              <a:gd name="connsiteX3" fmla="*/ 664800 w 782536"/>
              <a:gd name="connsiteY3" fmla="*/ 109012 h 701664"/>
              <a:gd name="connsiteX4" fmla="*/ 782536 w 782536"/>
              <a:gd name="connsiteY4" fmla="*/ 382544 h 701664"/>
              <a:gd name="connsiteX5" fmla="*/ 664799 w 782536"/>
              <a:gd name="connsiteY5" fmla="*/ 656075 h 701664"/>
              <a:gd name="connsiteX6" fmla="*/ 117737 w 782536"/>
              <a:gd name="connsiteY6" fmla="*/ 656075 h 701664"/>
              <a:gd name="connsiteX7" fmla="*/ 1 w 782536"/>
              <a:gd name="connsiteY7" fmla="*/ 382543 h 701664"/>
              <a:gd name="connsiteX8" fmla="*/ 0 w 782536"/>
              <a:gd name="connsiteY8" fmla="*/ 382542 h 701664"/>
              <a:gd name="connsiteX0" fmla="*/ 0 w 827936"/>
              <a:gd name="connsiteY0" fmla="*/ 382542 h 701664"/>
              <a:gd name="connsiteX1" fmla="*/ 117737 w 827936"/>
              <a:gd name="connsiteY1" fmla="*/ 109011 h 701664"/>
              <a:gd name="connsiteX2" fmla="*/ 391269 w 827936"/>
              <a:gd name="connsiteY2" fmla="*/ 0 h 701664"/>
              <a:gd name="connsiteX3" fmla="*/ 664800 w 827936"/>
              <a:gd name="connsiteY3" fmla="*/ 109012 h 701664"/>
              <a:gd name="connsiteX4" fmla="*/ 782536 w 827936"/>
              <a:gd name="connsiteY4" fmla="*/ 382544 h 701664"/>
              <a:gd name="connsiteX5" fmla="*/ 392399 w 827936"/>
              <a:gd name="connsiteY5" fmla="*/ 504393 h 701664"/>
              <a:gd name="connsiteX6" fmla="*/ 117737 w 827936"/>
              <a:gd name="connsiteY6" fmla="*/ 656075 h 701664"/>
              <a:gd name="connsiteX7" fmla="*/ 1 w 827936"/>
              <a:gd name="connsiteY7" fmla="*/ 382543 h 701664"/>
              <a:gd name="connsiteX8" fmla="*/ 0 w 827936"/>
              <a:gd name="connsiteY8" fmla="*/ 382542 h 701664"/>
              <a:gd name="connsiteX0" fmla="*/ 0 w 827936"/>
              <a:gd name="connsiteY0" fmla="*/ 382542 h 701664"/>
              <a:gd name="connsiteX1" fmla="*/ 391269 w 827936"/>
              <a:gd name="connsiteY1" fmla="*/ 0 h 701664"/>
              <a:gd name="connsiteX2" fmla="*/ 664800 w 827936"/>
              <a:gd name="connsiteY2" fmla="*/ 109012 h 701664"/>
              <a:gd name="connsiteX3" fmla="*/ 782536 w 827936"/>
              <a:gd name="connsiteY3" fmla="*/ 382544 h 701664"/>
              <a:gd name="connsiteX4" fmla="*/ 392399 w 827936"/>
              <a:gd name="connsiteY4" fmla="*/ 504393 h 701664"/>
              <a:gd name="connsiteX5" fmla="*/ 117737 w 827936"/>
              <a:gd name="connsiteY5" fmla="*/ 656075 h 701664"/>
              <a:gd name="connsiteX6" fmla="*/ 1 w 827936"/>
              <a:gd name="connsiteY6" fmla="*/ 382543 h 701664"/>
              <a:gd name="connsiteX7" fmla="*/ 0 w 827936"/>
              <a:gd name="connsiteY7" fmla="*/ 382542 h 701664"/>
              <a:gd name="connsiteX0" fmla="*/ 1 w 827936"/>
              <a:gd name="connsiteY0" fmla="*/ 382543 h 701664"/>
              <a:gd name="connsiteX1" fmla="*/ 391269 w 827936"/>
              <a:gd name="connsiteY1" fmla="*/ 0 h 701664"/>
              <a:gd name="connsiteX2" fmla="*/ 664800 w 827936"/>
              <a:gd name="connsiteY2" fmla="*/ 109012 h 701664"/>
              <a:gd name="connsiteX3" fmla="*/ 782536 w 827936"/>
              <a:gd name="connsiteY3" fmla="*/ 382544 h 701664"/>
              <a:gd name="connsiteX4" fmla="*/ 392399 w 827936"/>
              <a:gd name="connsiteY4" fmla="*/ 504393 h 701664"/>
              <a:gd name="connsiteX5" fmla="*/ 117737 w 827936"/>
              <a:gd name="connsiteY5" fmla="*/ 656075 h 701664"/>
              <a:gd name="connsiteX6" fmla="*/ 1 w 827936"/>
              <a:gd name="connsiteY6" fmla="*/ 382543 h 701664"/>
              <a:gd name="connsiteX0" fmla="*/ 188 w 710387"/>
              <a:gd name="connsiteY0" fmla="*/ 656075 h 701664"/>
              <a:gd name="connsiteX1" fmla="*/ 273720 w 710387"/>
              <a:gd name="connsiteY1" fmla="*/ 0 h 701664"/>
              <a:gd name="connsiteX2" fmla="*/ 547251 w 710387"/>
              <a:gd name="connsiteY2" fmla="*/ 109012 h 701664"/>
              <a:gd name="connsiteX3" fmla="*/ 664987 w 710387"/>
              <a:gd name="connsiteY3" fmla="*/ 382544 h 701664"/>
              <a:gd name="connsiteX4" fmla="*/ 274850 w 710387"/>
              <a:gd name="connsiteY4" fmla="*/ 504393 h 701664"/>
              <a:gd name="connsiteX5" fmla="*/ 188 w 710387"/>
              <a:gd name="connsiteY5" fmla="*/ 656075 h 701664"/>
              <a:gd name="connsiteX0" fmla="*/ 114797 w 546337"/>
              <a:gd name="connsiteY0" fmla="*/ 270030 h 549981"/>
              <a:gd name="connsiteX1" fmla="*/ 109670 w 546337"/>
              <a:gd name="connsiteY1" fmla="*/ 0 h 549981"/>
              <a:gd name="connsiteX2" fmla="*/ 383201 w 546337"/>
              <a:gd name="connsiteY2" fmla="*/ 109012 h 549981"/>
              <a:gd name="connsiteX3" fmla="*/ 500937 w 546337"/>
              <a:gd name="connsiteY3" fmla="*/ 382544 h 549981"/>
              <a:gd name="connsiteX4" fmla="*/ 110800 w 546337"/>
              <a:gd name="connsiteY4" fmla="*/ 504393 h 549981"/>
              <a:gd name="connsiteX5" fmla="*/ 114797 w 546337"/>
              <a:gd name="connsiteY5" fmla="*/ 270030 h 549981"/>
              <a:gd name="connsiteX0" fmla="*/ 114797 w 546337"/>
              <a:gd name="connsiteY0" fmla="*/ 270030 h 549981"/>
              <a:gd name="connsiteX1" fmla="*/ 109670 w 546337"/>
              <a:gd name="connsiteY1" fmla="*/ 0 h 549981"/>
              <a:gd name="connsiteX2" fmla="*/ 383201 w 546337"/>
              <a:gd name="connsiteY2" fmla="*/ 109012 h 549981"/>
              <a:gd name="connsiteX3" fmla="*/ 500937 w 546337"/>
              <a:gd name="connsiteY3" fmla="*/ 382544 h 549981"/>
              <a:gd name="connsiteX4" fmla="*/ 110800 w 546337"/>
              <a:gd name="connsiteY4" fmla="*/ 504393 h 549981"/>
              <a:gd name="connsiteX5" fmla="*/ 114797 w 546337"/>
              <a:gd name="connsiteY5" fmla="*/ 270030 h 549981"/>
              <a:gd name="connsiteX0" fmla="*/ 114797 w 546337"/>
              <a:gd name="connsiteY0" fmla="*/ 270030 h 549981"/>
              <a:gd name="connsiteX1" fmla="*/ 109670 w 546337"/>
              <a:gd name="connsiteY1" fmla="*/ 0 h 549981"/>
              <a:gd name="connsiteX2" fmla="*/ 383201 w 546337"/>
              <a:gd name="connsiteY2" fmla="*/ 109012 h 549981"/>
              <a:gd name="connsiteX3" fmla="*/ 500937 w 546337"/>
              <a:gd name="connsiteY3" fmla="*/ 382544 h 549981"/>
              <a:gd name="connsiteX4" fmla="*/ 110800 w 546337"/>
              <a:gd name="connsiteY4" fmla="*/ 504393 h 549981"/>
              <a:gd name="connsiteX5" fmla="*/ 114797 w 546337"/>
              <a:gd name="connsiteY5" fmla="*/ 270030 h 549981"/>
              <a:gd name="connsiteX0" fmla="*/ 6277 w 437817"/>
              <a:gd name="connsiteY0" fmla="*/ 270030 h 504393"/>
              <a:gd name="connsiteX1" fmla="*/ 1150 w 437817"/>
              <a:gd name="connsiteY1" fmla="*/ 0 h 504393"/>
              <a:gd name="connsiteX2" fmla="*/ 274681 w 437817"/>
              <a:gd name="connsiteY2" fmla="*/ 109012 h 504393"/>
              <a:gd name="connsiteX3" fmla="*/ 392417 w 437817"/>
              <a:gd name="connsiteY3" fmla="*/ 382544 h 504393"/>
              <a:gd name="connsiteX4" fmla="*/ 2280 w 437817"/>
              <a:gd name="connsiteY4" fmla="*/ 504393 h 504393"/>
              <a:gd name="connsiteX5" fmla="*/ 6277 w 437817"/>
              <a:gd name="connsiteY5" fmla="*/ 270030 h 5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17" h="504393">
                <a:moveTo>
                  <a:pt x="6277" y="270030"/>
                </a:moveTo>
                <a:cubicBezTo>
                  <a:pt x="6089" y="185965"/>
                  <a:pt x="5223" y="138607"/>
                  <a:pt x="1150" y="0"/>
                </a:cubicBezTo>
                <a:cubicBezTo>
                  <a:pt x="103393" y="0"/>
                  <a:pt x="201574" y="39129"/>
                  <a:pt x="274681" y="109012"/>
                </a:cubicBezTo>
                <a:cubicBezTo>
                  <a:pt x="349974" y="180985"/>
                  <a:pt x="437817" y="316647"/>
                  <a:pt x="392417" y="382544"/>
                </a:cubicBezTo>
                <a:cubicBezTo>
                  <a:pt x="347017" y="448441"/>
                  <a:pt x="77574" y="432421"/>
                  <a:pt x="2280" y="504393"/>
                </a:cubicBezTo>
                <a:cubicBezTo>
                  <a:pt x="0" y="350006"/>
                  <a:pt x="6545" y="389842"/>
                  <a:pt x="6277" y="270030"/>
                </a:cubicBezTo>
                <a:close/>
              </a:path>
            </a:pathLst>
          </a:cu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sp>
        <p:nvSpPr>
          <p:cNvPr id="16" name="TextBox 15"/>
          <p:cNvSpPr txBox="1">
            <a:spLocks noChangeAspect="1"/>
          </p:cNvSpPr>
          <p:nvPr userDrawn="1"/>
        </p:nvSpPr>
        <p:spPr>
          <a:xfrm>
            <a:off x="-1" y="6526801"/>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sp>
        <p:nvSpPr>
          <p:cNvPr id="13" name="Freeform 12"/>
          <p:cNvSpPr/>
          <p:nvPr userDrawn="1"/>
        </p:nvSpPr>
        <p:spPr>
          <a:xfrm rot="20627121" flipV="1">
            <a:off x="-1007629" y="-602160"/>
            <a:ext cx="6885487" cy="7408159"/>
          </a:xfrm>
          <a:custGeom>
            <a:avLst/>
            <a:gdLst>
              <a:gd name="connsiteX0" fmla="*/ 0 w 9679995"/>
              <a:gd name="connsiteY0" fmla="*/ 12906660 h 12906660"/>
              <a:gd name="connsiteX1" fmla="*/ 0 w 9679995"/>
              <a:gd name="connsiteY1" fmla="*/ 0 h 12906660"/>
              <a:gd name="connsiteX2" fmla="*/ 9679995 w 9679995"/>
              <a:gd name="connsiteY2" fmla="*/ 12906660 h 12906660"/>
              <a:gd name="connsiteX3" fmla="*/ 0 w 9679995"/>
              <a:gd name="connsiteY3" fmla="*/ 12906660 h 12906660"/>
              <a:gd name="connsiteX0" fmla="*/ 0 w 7719191"/>
              <a:gd name="connsiteY0" fmla="*/ 12906660 h 12906660"/>
              <a:gd name="connsiteX1" fmla="*/ 0 w 7719191"/>
              <a:gd name="connsiteY1" fmla="*/ 0 h 12906660"/>
              <a:gd name="connsiteX2" fmla="*/ 7719191 w 7719191"/>
              <a:gd name="connsiteY2" fmla="*/ 10338789 h 12906660"/>
              <a:gd name="connsiteX3" fmla="*/ 0 w 7719191"/>
              <a:gd name="connsiteY3" fmla="*/ 12906660 h 12906660"/>
              <a:gd name="connsiteX0" fmla="*/ 2100971 w 7719191"/>
              <a:gd name="connsiteY0" fmla="*/ 11347272 h 11347272"/>
              <a:gd name="connsiteX1" fmla="*/ 0 w 7719191"/>
              <a:gd name="connsiteY1" fmla="*/ 0 h 11347272"/>
              <a:gd name="connsiteX2" fmla="*/ 7719191 w 7719191"/>
              <a:gd name="connsiteY2" fmla="*/ 10338789 h 11347272"/>
              <a:gd name="connsiteX3" fmla="*/ 2100971 w 7719191"/>
              <a:gd name="connsiteY3" fmla="*/ 11347272 h 11347272"/>
              <a:gd name="connsiteX0" fmla="*/ 1858748 w 7719191"/>
              <a:gd name="connsiteY0" fmla="*/ 12060982 h 12060982"/>
              <a:gd name="connsiteX1" fmla="*/ 0 w 7719191"/>
              <a:gd name="connsiteY1" fmla="*/ 0 h 12060982"/>
              <a:gd name="connsiteX2" fmla="*/ 7719191 w 7719191"/>
              <a:gd name="connsiteY2" fmla="*/ 10338789 h 12060982"/>
              <a:gd name="connsiteX3" fmla="*/ 1858748 w 7719191"/>
              <a:gd name="connsiteY3" fmla="*/ 12060982 h 12060982"/>
              <a:gd name="connsiteX0" fmla="*/ 2010311 w 7870754"/>
              <a:gd name="connsiteY0" fmla="*/ 7396272 h 7396272"/>
              <a:gd name="connsiteX1" fmla="*/ 0 w 7870754"/>
              <a:gd name="connsiteY1" fmla="*/ 0 h 7396272"/>
              <a:gd name="connsiteX2" fmla="*/ 7870754 w 7870754"/>
              <a:gd name="connsiteY2" fmla="*/ 5674079 h 7396272"/>
              <a:gd name="connsiteX3" fmla="*/ 2010311 w 7870754"/>
              <a:gd name="connsiteY3" fmla="*/ 7396272 h 7396272"/>
              <a:gd name="connsiteX0" fmla="*/ 2049951 w 7910394"/>
              <a:gd name="connsiteY0" fmla="*/ 7400296 h 7400296"/>
              <a:gd name="connsiteX1" fmla="*/ 39640 w 7910394"/>
              <a:gd name="connsiteY1" fmla="*/ 4024 h 7400296"/>
              <a:gd name="connsiteX2" fmla="*/ 0 w 7910394"/>
              <a:gd name="connsiteY2" fmla="*/ 0 h 7400296"/>
              <a:gd name="connsiteX3" fmla="*/ 7910394 w 7910394"/>
              <a:gd name="connsiteY3" fmla="*/ 5678103 h 7400296"/>
              <a:gd name="connsiteX4" fmla="*/ 2049951 w 7910394"/>
              <a:gd name="connsiteY4" fmla="*/ 7400296 h 7400296"/>
              <a:gd name="connsiteX0" fmla="*/ 2466259 w 7910394"/>
              <a:gd name="connsiteY0" fmla="*/ 5180887 h 5678103"/>
              <a:gd name="connsiteX1" fmla="*/ 39640 w 7910394"/>
              <a:gd name="connsiteY1" fmla="*/ 4024 h 5678103"/>
              <a:gd name="connsiteX2" fmla="*/ 0 w 7910394"/>
              <a:gd name="connsiteY2" fmla="*/ 0 h 5678103"/>
              <a:gd name="connsiteX3" fmla="*/ 7910394 w 7910394"/>
              <a:gd name="connsiteY3" fmla="*/ 5678103 h 5678103"/>
              <a:gd name="connsiteX4" fmla="*/ 2466259 w 7910394"/>
              <a:gd name="connsiteY4" fmla="*/ 5180887 h 5678103"/>
              <a:gd name="connsiteX0" fmla="*/ 1792517 w 7910394"/>
              <a:gd name="connsiteY0" fmla="*/ 6623465 h 6623465"/>
              <a:gd name="connsiteX1" fmla="*/ 39640 w 7910394"/>
              <a:gd name="connsiteY1" fmla="*/ 4024 h 6623465"/>
              <a:gd name="connsiteX2" fmla="*/ 0 w 7910394"/>
              <a:gd name="connsiteY2" fmla="*/ 0 h 6623465"/>
              <a:gd name="connsiteX3" fmla="*/ 7910394 w 7910394"/>
              <a:gd name="connsiteY3" fmla="*/ 5678103 h 6623465"/>
              <a:gd name="connsiteX4" fmla="*/ 1792517 w 7910394"/>
              <a:gd name="connsiteY4" fmla="*/ 6623465 h 6623465"/>
              <a:gd name="connsiteX0" fmla="*/ 1792517 w 4831211"/>
              <a:gd name="connsiteY0" fmla="*/ 6623465 h 6623465"/>
              <a:gd name="connsiteX1" fmla="*/ 39640 w 4831211"/>
              <a:gd name="connsiteY1" fmla="*/ 4024 h 6623465"/>
              <a:gd name="connsiteX2" fmla="*/ 0 w 4831211"/>
              <a:gd name="connsiteY2" fmla="*/ 0 h 6623465"/>
              <a:gd name="connsiteX3" fmla="*/ 4831211 w 4831211"/>
              <a:gd name="connsiteY3" fmla="*/ 5744257 h 6623465"/>
              <a:gd name="connsiteX4" fmla="*/ 1792517 w 4831211"/>
              <a:gd name="connsiteY4" fmla="*/ 6623465 h 6623465"/>
              <a:gd name="connsiteX0" fmla="*/ 1752877 w 4791571"/>
              <a:gd name="connsiteY0" fmla="*/ 6776991 h 6776991"/>
              <a:gd name="connsiteX1" fmla="*/ 0 w 4791571"/>
              <a:gd name="connsiteY1" fmla="*/ 157550 h 6776991"/>
              <a:gd name="connsiteX2" fmla="*/ 409359 w 4791571"/>
              <a:gd name="connsiteY2" fmla="*/ 0 h 6776991"/>
              <a:gd name="connsiteX3" fmla="*/ 4791571 w 4791571"/>
              <a:gd name="connsiteY3" fmla="*/ 5897783 h 6776991"/>
              <a:gd name="connsiteX4" fmla="*/ 1752877 w 4791571"/>
              <a:gd name="connsiteY4" fmla="*/ 6776991 h 6776991"/>
              <a:gd name="connsiteX0" fmla="*/ 3667195 w 6705889"/>
              <a:gd name="connsiteY0" fmla="*/ 6776991 h 6776991"/>
              <a:gd name="connsiteX1" fmla="*/ 0 w 6705889"/>
              <a:gd name="connsiteY1" fmla="*/ 683515 h 6776991"/>
              <a:gd name="connsiteX2" fmla="*/ 2323677 w 6705889"/>
              <a:gd name="connsiteY2" fmla="*/ 0 h 6776991"/>
              <a:gd name="connsiteX3" fmla="*/ 6705889 w 6705889"/>
              <a:gd name="connsiteY3" fmla="*/ 5897783 h 6776991"/>
              <a:gd name="connsiteX4" fmla="*/ 3667195 w 6705889"/>
              <a:gd name="connsiteY4" fmla="*/ 6776991 h 6776991"/>
              <a:gd name="connsiteX0" fmla="*/ 1946624 w 6705889"/>
              <a:gd name="connsiteY0" fmla="*/ 7286890 h 7286890"/>
              <a:gd name="connsiteX1" fmla="*/ 0 w 6705889"/>
              <a:gd name="connsiteY1" fmla="*/ 683515 h 7286890"/>
              <a:gd name="connsiteX2" fmla="*/ 2323677 w 6705889"/>
              <a:gd name="connsiteY2" fmla="*/ 0 h 7286890"/>
              <a:gd name="connsiteX3" fmla="*/ 6705889 w 6705889"/>
              <a:gd name="connsiteY3" fmla="*/ 5897783 h 7286890"/>
              <a:gd name="connsiteX4" fmla="*/ 1946624 w 6705889"/>
              <a:gd name="connsiteY4" fmla="*/ 7286890 h 7286890"/>
              <a:gd name="connsiteX0" fmla="*/ 1870968 w 6705889"/>
              <a:gd name="connsiteY0" fmla="*/ 7194765 h 7194765"/>
              <a:gd name="connsiteX1" fmla="*/ 0 w 6705889"/>
              <a:gd name="connsiteY1" fmla="*/ 683515 h 7194765"/>
              <a:gd name="connsiteX2" fmla="*/ 2323677 w 6705889"/>
              <a:gd name="connsiteY2" fmla="*/ 0 h 7194765"/>
              <a:gd name="connsiteX3" fmla="*/ 6705889 w 6705889"/>
              <a:gd name="connsiteY3" fmla="*/ 5897783 h 7194765"/>
              <a:gd name="connsiteX4" fmla="*/ 1870968 w 6705889"/>
              <a:gd name="connsiteY4" fmla="*/ 7194765 h 7194765"/>
              <a:gd name="connsiteX0" fmla="*/ 1808174 w 6705889"/>
              <a:gd name="connsiteY0" fmla="*/ 7192931 h 7192931"/>
              <a:gd name="connsiteX1" fmla="*/ 0 w 6705889"/>
              <a:gd name="connsiteY1" fmla="*/ 683515 h 7192931"/>
              <a:gd name="connsiteX2" fmla="*/ 2323677 w 6705889"/>
              <a:gd name="connsiteY2" fmla="*/ 0 h 7192931"/>
              <a:gd name="connsiteX3" fmla="*/ 6705889 w 6705889"/>
              <a:gd name="connsiteY3" fmla="*/ 5897783 h 7192931"/>
              <a:gd name="connsiteX4" fmla="*/ 1808174 w 6705889"/>
              <a:gd name="connsiteY4" fmla="*/ 7192931 h 7192931"/>
              <a:gd name="connsiteX0" fmla="*/ 1822966 w 6705889"/>
              <a:gd name="connsiteY0" fmla="*/ 7200825 h 7200825"/>
              <a:gd name="connsiteX1" fmla="*/ 0 w 6705889"/>
              <a:gd name="connsiteY1" fmla="*/ 683515 h 7200825"/>
              <a:gd name="connsiteX2" fmla="*/ 2323677 w 6705889"/>
              <a:gd name="connsiteY2" fmla="*/ 0 h 7200825"/>
              <a:gd name="connsiteX3" fmla="*/ 6705889 w 6705889"/>
              <a:gd name="connsiteY3" fmla="*/ 5897783 h 7200825"/>
              <a:gd name="connsiteX4" fmla="*/ 1822966 w 6705889"/>
              <a:gd name="connsiteY4" fmla="*/ 7200825 h 7200825"/>
              <a:gd name="connsiteX0" fmla="*/ 1836656 w 6705889"/>
              <a:gd name="connsiteY0" fmla="*/ 7200982 h 7200982"/>
              <a:gd name="connsiteX1" fmla="*/ 0 w 6705889"/>
              <a:gd name="connsiteY1" fmla="*/ 683515 h 7200982"/>
              <a:gd name="connsiteX2" fmla="*/ 2323677 w 6705889"/>
              <a:gd name="connsiteY2" fmla="*/ 0 h 7200982"/>
              <a:gd name="connsiteX3" fmla="*/ 6705889 w 6705889"/>
              <a:gd name="connsiteY3" fmla="*/ 5897783 h 7200982"/>
              <a:gd name="connsiteX4" fmla="*/ 1836656 w 6705889"/>
              <a:gd name="connsiteY4" fmla="*/ 7200982 h 7200982"/>
              <a:gd name="connsiteX0" fmla="*/ 1836656 w 6821263"/>
              <a:gd name="connsiteY0" fmla="*/ 7200982 h 7200982"/>
              <a:gd name="connsiteX1" fmla="*/ 0 w 6821263"/>
              <a:gd name="connsiteY1" fmla="*/ 683515 h 7200982"/>
              <a:gd name="connsiteX2" fmla="*/ 2323677 w 6821263"/>
              <a:gd name="connsiteY2" fmla="*/ 0 h 7200982"/>
              <a:gd name="connsiteX3" fmla="*/ 6821263 w 6821263"/>
              <a:gd name="connsiteY3" fmla="*/ 6076838 h 7200982"/>
              <a:gd name="connsiteX4" fmla="*/ 1836656 w 6821263"/>
              <a:gd name="connsiteY4" fmla="*/ 7200982 h 7200982"/>
              <a:gd name="connsiteX0" fmla="*/ 1803398 w 6821263"/>
              <a:gd name="connsiteY0" fmla="*/ 7406485 h 7406485"/>
              <a:gd name="connsiteX1" fmla="*/ 0 w 6821263"/>
              <a:gd name="connsiteY1" fmla="*/ 683515 h 7406485"/>
              <a:gd name="connsiteX2" fmla="*/ 2323677 w 6821263"/>
              <a:gd name="connsiteY2" fmla="*/ 0 h 7406485"/>
              <a:gd name="connsiteX3" fmla="*/ 6821263 w 6821263"/>
              <a:gd name="connsiteY3" fmla="*/ 6076838 h 7406485"/>
              <a:gd name="connsiteX4" fmla="*/ 1803398 w 6821263"/>
              <a:gd name="connsiteY4" fmla="*/ 7406485 h 7406485"/>
              <a:gd name="connsiteX0" fmla="*/ 1938517 w 6956382"/>
              <a:gd name="connsiteY0" fmla="*/ 7406485 h 7406485"/>
              <a:gd name="connsiteX1" fmla="*/ 0 w 6956382"/>
              <a:gd name="connsiteY1" fmla="*/ 708879 h 7406485"/>
              <a:gd name="connsiteX2" fmla="*/ 2458796 w 6956382"/>
              <a:gd name="connsiteY2" fmla="*/ 0 h 7406485"/>
              <a:gd name="connsiteX3" fmla="*/ 6956382 w 6956382"/>
              <a:gd name="connsiteY3" fmla="*/ 6076838 h 7406485"/>
              <a:gd name="connsiteX4" fmla="*/ 1938517 w 6956382"/>
              <a:gd name="connsiteY4" fmla="*/ 7406485 h 7406485"/>
              <a:gd name="connsiteX0" fmla="*/ 1952423 w 6956382"/>
              <a:gd name="connsiteY0" fmla="*/ 7408159 h 7408159"/>
              <a:gd name="connsiteX1" fmla="*/ 0 w 6956382"/>
              <a:gd name="connsiteY1" fmla="*/ 708879 h 7408159"/>
              <a:gd name="connsiteX2" fmla="*/ 2458796 w 6956382"/>
              <a:gd name="connsiteY2" fmla="*/ 0 h 7408159"/>
              <a:gd name="connsiteX3" fmla="*/ 6956382 w 6956382"/>
              <a:gd name="connsiteY3" fmla="*/ 6076838 h 7408159"/>
              <a:gd name="connsiteX4" fmla="*/ 1952423 w 6956382"/>
              <a:gd name="connsiteY4" fmla="*/ 7408159 h 7408159"/>
              <a:gd name="connsiteX0" fmla="*/ 1952423 w 6972167"/>
              <a:gd name="connsiteY0" fmla="*/ 7408159 h 7408159"/>
              <a:gd name="connsiteX1" fmla="*/ 0 w 6972167"/>
              <a:gd name="connsiteY1" fmla="*/ 708879 h 7408159"/>
              <a:gd name="connsiteX2" fmla="*/ 2458796 w 6972167"/>
              <a:gd name="connsiteY2" fmla="*/ 0 h 7408159"/>
              <a:gd name="connsiteX3" fmla="*/ 6972167 w 6972167"/>
              <a:gd name="connsiteY3" fmla="*/ 6091703 h 7408159"/>
              <a:gd name="connsiteX4" fmla="*/ 1952423 w 6972167"/>
              <a:gd name="connsiteY4" fmla="*/ 7408159 h 7408159"/>
              <a:gd name="connsiteX0" fmla="*/ 1952423 w 6987638"/>
              <a:gd name="connsiteY0" fmla="*/ 7408159 h 7408159"/>
              <a:gd name="connsiteX1" fmla="*/ 0 w 6987638"/>
              <a:gd name="connsiteY1" fmla="*/ 708879 h 7408159"/>
              <a:gd name="connsiteX2" fmla="*/ 2458796 w 6987638"/>
              <a:gd name="connsiteY2" fmla="*/ 0 h 7408159"/>
              <a:gd name="connsiteX3" fmla="*/ 6987638 w 6987638"/>
              <a:gd name="connsiteY3" fmla="*/ 6104364 h 7408159"/>
              <a:gd name="connsiteX4" fmla="*/ 1952423 w 6987638"/>
              <a:gd name="connsiteY4" fmla="*/ 7408159 h 7408159"/>
              <a:gd name="connsiteX0" fmla="*/ 1952423 w 7005239"/>
              <a:gd name="connsiteY0" fmla="*/ 7408159 h 7408159"/>
              <a:gd name="connsiteX1" fmla="*/ 0 w 7005239"/>
              <a:gd name="connsiteY1" fmla="*/ 708879 h 7408159"/>
              <a:gd name="connsiteX2" fmla="*/ 2458796 w 7005239"/>
              <a:gd name="connsiteY2" fmla="*/ 0 h 7408159"/>
              <a:gd name="connsiteX3" fmla="*/ 7005239 w 7005239"/>
              <a:gd name="connsiteY3" fmla="*/ 6131974 h 7408159"/>
              <a:gd name="connsiteX4" fmla="*/ 1952423 w 7005239"/>
              <a:gd name="connsiteY4" fmla="*/ 7408159 h 7408159"/>
              <a:gd name="connsiteX0" fmla="*/ 1952423 w 6885487"/>
              <a:gd name="connsiteY0" fmla="*/ 7408159 h 7408159"/>
              <a:gd name="connsiteX1" fmla="*/ 0 w 6885487"/>
              <a:gd name="connsiteY1" fmla="*/ 708879 h 7408159"/>
              <a:gd name="connsiteX2" fmla="*/ 2458796 w 6885487"/>
              <a:gd name="connsiteY2" fmla="*/ 0 h 7408159"/>
              <a:gd name="connsiteX3" fmla="*/ 6885487 w 6885487"/>
              <a:gd name="connsiteY3" fmla="*/ 5958898 h 7408159"/>
              <a:gd name="connsiteX4" fmla="*/ 1952423 w 6885487"/>
              <a:gd name="connsiteY4" fmla="*/ 7408159 h 740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487" h="7408159">
                <a:moveTo>
                  <a:pt x="1952423" y="7408159"/>
                </a:moveTo>
                <a:lnTo>
                  <a:pt x="0" y="708879"/>
                </a:lnTo>
                <a:lnTo>
                  <a:pt x="2458796" y="0"/>
                </a:lnTo>
                <a:lnTo>
                  <a:pt x="6885487" y="5958898"/>
                </a:lnTo>
                <a:lnTo>
                  <a:pt x="1952423" y="7408159"/>
                </a:lnTo>
                <a:close/>
              </a:path>
            </a:pathLst>
          </a:custGeom>
          <a:gradFill flip="none" rotWithShape="1">
            <a:gsLst>
              <a:gs pos="42000">
                <a:srgbClr val="8F53A1"/>
              </a:gs>
              <a:gs pos="0">
                <a:srgbClr val="C6A4D0"/>
              </a:gs>
            </a:gsLst>
            <a:lin ang="192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86" r:id="rId1"/>
    <p:sldLayoutId id="2147483691" r:id="rId2"/>
    <p:sldLayoutId id="2147483693" r:id="rId3"/>
    <p:sldLayoutId id="2147483709" r:id="rId4"/>
    <p:sldLayoutId id="2147483710" r:id="rId5"/>
    <p:sldLayoutId id="2147483714" r:id="rId6"/>
    <p:sldLayoutId id="2147483719" r:id="rId7"/>
  </p:sldLayoutIdLst>
  <p:hf sldNum="0" hdr="0" dt="0"/>
  <p:txStyles>
    <p:titleStyle>
      <a:lvl1pPr algn="ctr" rtl="0" eaLnBrk="1" fontAlgn="base" hangingPunct="1">
        <a:spcBef>
          <a:spcPct val="0"/>
        </a:spcBef>
        <a:spcAft>
          <a:spcPct val="0"/>
        </a:spcAft>
        <a:defRPr sz="2800" b="0">
          <a:solidFill>
            <a:schemeClr val="bg1"/>
          </a:solidFill>
          <a:latin typeface="Arial" pitchFamily="34" charset="0"/>
          <a:ea typeface="Arial" pitchFamily="34" charset="0"/>
          <a:cs typeface="Arial" pitchFamily="34" charset="0"/>
        </a:defRPr>
      </a:lvl1pPr>
      <a:lvl2pPr algn="l" rtl="0" eaLnBrk="1" fontAlgn="base" hangingPunct="1">
        <a:spcBef>
          <a:spcPct val="0"/>
        </a:spcBef>
        <a:spcAft>
          <a:spcPct val="0"/>
        </a:spcAft>
        <a:defRPr sz="3200" b="1">
          <a:solidFill>
            <a:schemeClr val="tx2"/>
          </a:solidFill>
          <a:latin typeface="Trebuchet MS" pitchFamily="34" charset="0"/>
          <a:ea typeface="Lucida Sans Unicode" pitchFamily="34" charset="0"/>
          <a:cs typeface="Lucida Sans Unicode" pitchFamily="34" charset="0"/>
        </a:defRPr>
      </a:lvl2pPr>
      <a:lvl3pPr algn="l" rtl="0" eaLnBrk="1" fontAlgn="base" hangingPunct="1">
        <a:spcBef>
          <a:spcPct val="0"/>
        </a:spcBef>
        <a:spcAft>
          <a:spcPct val="0"/>
        </a:spcAft>
        <a:defRPr sz="3200" b="1">
          <a:solidFill>
            <a:schemeClr val="tx2"/>
          </a:solidFill>
          <a:latin typeface="Trebuchet MS" pitchFamily="34" charset="0"/>
          <a:ea typeface="Lucida Sans Unicode" pitchFamily="34" charset="0"/>
          <a:cs typeface="Lucida Sans Unicode" pitchFamily="34" charset="0"/>
        </a:defRPr>
      </a:lvl3pPr>
      <a:lvl4pPr algn="l" rtl="0" eaLnBrk="1" fontAlgn="base" hangingPunct="1">
        <a:spcBef>
          <a:spcPct val="0"/>
        </a:spcBef>
        <a:spcAft>
          <a:spcPct val="0"/>
        </a:spcAft>
        <a:defRPr sz="3200" b="1">
          <a:solidFill>
            <a:schemeClr val="tx2"/>
          </a:solidFill>
          <a:latin typeface="Trebuchet MS" pitchFamily="34" charset="0"/>
          <a:ea typeface="Lucida Sans Unicode" pitchFamily="34" charset="0"/>
          <a:cs typeface="Lucida Sans Unicode" pitchFamily="34" charset="0"/>
        </a:defRPr>
      </a:lvl4pPr>
      <a:lvl5pPr algn="l" rtl="0" eaLnBrk="1" fontAlgn="base" hangingPunct="1">
        <a:spcBef>
          <a:spcPct val="0"/>
        </a:spcBef>
        <a:spcAft>
          <a:spcPct val="0"/>
        </a:spcAft>
        <a:defRPr sz="3200" b="1">
          <a:solidFill>
            <a:schemeClr val="tx2"/>
          </a:solidFill>
          <a:latin typeface="Trebuchet MS" pitchFamily="34" charset="0"/>
          <a:ea typeface="Lucida Sans Unicode" pitchFamily="34" charset="0"/>
          <a:cs typeface="Lucida Sans Unicode" pitchFamily="34" charset="0"/>
        </a:defRPr>
      </a:lvl5pPr>
      <a:lvl6pPr marL="457200" algn="l" rtl="0" eaLnBrk="1" fontAlgn="base" hangingPunct="1">
        <a:spcBef>
          <a:spcPct val="0"/>
        </a:spcBef>
        <a:spcAft>
          <a:spcPct val="0"/>
        </a:spcAft>
        <a:defRPr sz="3200" b="1">
          <a:solidFill>
            <a:schemeClr val="tx2"/>
          </a:solidFill>
          <a:latin typeface="Trebuchet MS" pitchFamily="34" charset="0"/>
          <a:cs typeface="Lucida Sans Unicode" pitchFamily="34" charset="0"/>
        </a:defRPr>
      </a:lvl6pPr>
      <a:lvl7pPr marL="914400" algn="l" rtl="0" eaLnBrk="1" fontAlgn="base" hangingPunct="1">
        <a:spcBef>
          <a:spcPct val="0"/>
        </a:spcBef>
        <a:spcAft>
          <a:spcPct val="0"/>
        </a:spcAft>
        <a:defRPr sz="3200" b="1">
          <a:solidFill>
            <a:schemeClr val="tx2"/>
          </a:solidFill>
          <a:latin typeface="Trebuchet MS" pitchFamily="34" charset="0"/>
          <a:cs typeface="Lucida Sans Unicode" pitchFamily="34" charset="0"/>
        </a:defRPr>
      </a:lvl7pPr>
      <a:lvl8pPr marL="1371600" algn="l" rtl="0" eaLnBrk="1" fontAlgn="base" hangingPunct="1">
        <a:spcBef>
          <a:spcPct val="0"/>
        </a:spcBef>
        <a:spcAft>
          <a:spcPct val="0"/>
        </a:spcAft>
        <a:defRPr sz="3200" b="1">
          <a:solidFill>
            <a:schemeClr val="tx2"/>
          </a:solidFill>
          <a:latin typeface="Trebuchet MS" pitchFamily="34" charset="0"/>
          <a:cs typeface="Lucida Sans Unicode" pitchFamily="34" charset="0"/>
        </a:defRPr>
      </a:lvl8pPr>
      <a:lvl9pPr marL="1828800" algn="l" rtl="0" eaLnBrk="1" fontAlgn="base" hangingPunct="1">
        <a:spcBef>
          <a:spcPct val="0"/>
        </a:spcBef>
        <a:spcAft>
          <a:spcPct val="0"/>
        </a:spcAft>
        <a:defRPr sz="3200" b="1">
          <a:solidFill>
            <a:schemeClr val="tx2"/>
          </a:solidFill>
          <a:latin typeface="Trebuchet MS" pitchFamily="34" charset="0"/>
          <a:cs typeface="Lucida Sans Unicode" pitchFamily="34" charset="0"/>
        </a:defRPr>
      </a:lvl9pPr>
    </p:titleStyle>
    <p:bodyStyle>
      <a:lvl1pPr marL="0" indent="0" algn="l" rtl="0" eaLnBrk="1" fontAlgn="base" hangingPunct="1">
        <a:spcBef>
          <a:spcPts val="600"/>
        </a:spcBef>
        <a:spcAft>
          <a:spcPct val="0"/>
        </a:spcAft>
        <a:buClr>
          <a:schemeClr val="tx2"/>
        </a:buClr>
        <a:buSzPct val="90000"/>
        <a:buFontTx/>
        <a:buNone/>
        <a:defRPr sz="1800" baseline="0">
          <a:solidFill>
            <a:schemeClr val="tx1"/>
          </a:solidFill>
          <a:latin typeface="Arial" pitchFamily="34" charset="0"/>
          <a:ea typeface="Arial" pitchFamily="34" charset="0"/>
          <a:cs typeface="Arial" pitchFamily="34" charset="0"/>
        </a:defRPr>
      </a:lvl1pPr>
      <a:lvl2pPr marL="360000" indent="0" algn="l" rtl="0" eaLnBrk="1" fontAlgn="base" hangingPunct="1">
        <a:spcBef>
          <a:spcPts val="600"/>
        </a:spcBef>
        <a:spcAft>
          <a:spcPct val="0"/>
        </a:spcAft>
        <a:buClr>
          <a:schemeClr val="tx2"/>
        </a:buClr>
        <a:buSzPct val="90000"/>
        <a:buFontTx/>
        <a:buNone/>
        <a:defRPr sz="1600">
          <a:solidFill>
            <a:schemeClr val="tx1"/>
          </a:solidFill>
          <a:latin typeface="Arial" pitchFamily="34" charset="0"/>
          <a:ea typeface="Arial" pitchFamily="34" charset="0"/>
          <a:cs typeface="Arial" pitchFamily="34" charset="0"/>
        </a:defRPr>
      </a:lvl2pPr>
      <a:lvl3pPr marL="540000" indent="-180000" algn="l" rtl="0" eaLnBrk="1" fontAlgn="base" hangingPunct="1">
        <a:spcBef>
          <a:spcPts val="600"/>
        </a:spcBef>
        <a:spcAft>
          <a:spcPct val="0"/>
        </a:spcAft>
        <a:buClr>
          <a:schemeClr val="tx1">
            <a:lumMod val="20000"/>
            <a:lumOff val="80000"/>
          </a:schemeClr>
        </a:buClr>
        <a:buSzPct val="120000"/>
        <a:buFont typeface="Wingdings" pitchFamily="2" charset="2"/>
        <a:buChar char="§"/>
        <a:defRPr sz="1600">
          <a:solidFill>
            <a:schemeClr val="tx1"/>
          </a:solidFill>
          <a:latin typeface="Arial" pitchFamily="34" charset="0"/>
          <a:ea typeface="Arial" pitchFamily="34" charset="0"/>
          <a:cs typeface="Arial" pitchFamily="34" charset="0"/>
        </a:defRPr>
      </a:lvl3pPr>
      <a:lvl4pPr marL="720000" indent="0" algn="l" rtl="0" eaLnBrk="1" fontAlgn="base" hangingPunct="1">
        <a:spcBef>
          <a:spcPts val="600"/>
        </a:spcBef>
        <a:spcAft>
          <a:spcPct val="0"/>
        </a:spcAft>
        <a:buClr>
          <a:schemeClr val="tx2"/>
        </a:buClr>
        <a:buSzPct val="90000"/>
        <a:buFontTx/>
        <a:buNone/>
        <a:defRPr sz="1400">
          <a:solidFill>
            <a:schemeClr val="tx1"/>
          </a:solidFill>
          <a:latin typeface="Arial" pitchFamily="34" charset="0"/>
          <a:ea typeface="Arial" pitchFamily="34" charset="0"/>
          <a:cs typeface="Arial" pitchFamily="34" charset="0"/>
        </a:defRPr>
      </a:lvl4pPr>
      <a:lvl5pPr marL="1080000" indent="0" algn="l" rtl="0" eaLnBrk="1" fontAlgn="base" hangingPunct="1">
        <a:spcBef>
          <a:spcPts val="600"/>
        </a:spcBef>
        <a:spcAft>
          <a:spcPct val="0"/>
        </a:spcAft>
        <a:buClr>
          <a:schemeClr val="tx2"/>
        </a:buClr>
        <a:buSzPct val="90000"/>
        <a:buFontTx/>
        <a:buNone/>
        <a:defRPr sz="1200">
          <a:solidFill>
            <a:schemeClr val="tx1"/>
          </a:solidFill>
          <a:latin typeface="Arial" pitchFamily="34" charset="0"/>
          <a:ea typeface="Arial" pitchFamily="34" charset="0"/>
          <a:cs typeface="Arial" pitchFamily="34" charset="0"/>
        </a:defRPr>
      </a:lvl5pPr>
      <a:lvl6pPr marL="2438400" indent="-228600" algn="l" rtl="0" eaLnBrk="1" fontAlgn="base" hangingPunct="1">
        <a:spcBef>
          <a:spcPct val="20000"/>
        </a:spcBef>
        <a:spcAft>
          <a:spcPct val="0"/>
        </a:spcAft>
        <a:buClr>
          <a:schemeClr val="tx2"/>
        </a:buClr>
        <a:buSzPct val="90000"/>
        <a:buFont typeface="Wingdings" pitchFamily="2" charset="2"/>
        <a:buChar char="n"/>
        <a:defRPr sz="1400">
          <a:solidFill>
            <a:schemeClr val="tx1"/>
          </a:solidFill>
          <a:latin typeface="+mn-lt"/>
          <a:cs typeface="+mn-cs"/>
        </a:defRPr>
      </a:lvl6pPr>
      <a:lvl7pPr marL="2895600" indent="-228600" algn="l" rtl="0" eaLnBrk="1" fontAlgn="base" hangingPunct="1">
        <a:spcBef>
          <a:spcPct val="20000"/>
        </a:spcBef>
        <a:spcAft>
          <a:spcPct val="0"/>
        </a:spcAft>
        <a:buClr>
          <a:schemeClr val="tx2"/>
        </a:buClr>
        <a:buSzPct val="90000"/>
        <a:buFont typeface="Wingdings" pitchFamily="2" charset="2"/>
        <a:buChar char="n"/>
        <a:defRPr sz="1400">
          <a:solidFill>
            <a:schemeClr val="tx1"/>
          </a:solidFill>
          <a:latin typeface="+mn-lt"/>
          <a:cs typeface="+mn-cs"/>
        </a:defRPr>
      </a:lvl7pPr>
      <a:lvl8pPr marL="3352800" indent="-228600" algn="l" rtl="0" eaLnBrk="1" fontAlgn="base" hangingPunct="1">
        <a:spcBef>
          <a:spcPct val="20000"/>
        </a:spcBef>
        <a:spcAft>
          <a:spcPct val="0"/>
        </a:spcAft>
        <a:buClr>
          <a:schemeClr val="tx2"/>
        </a:buClr>
        <a:buSzPct val="90000"/>
        <a:buFont typeface="Wingdings" pitchFamily="2" charset="2"/>
        <a:buChar char="n"/>
        <a:defRPr sz="1400">
          <a:solidFill>
            <a:schemeClr val="tx1"/>
          </a:solidFill>
          <a:latin typeface="+mn-lt"/>
          <a:cs typeface="+mn-cs"/>
        </a:defRPr>
      </a:lvl8pPr>
      <a:lvl9pPr marL="3810000" indent="-228600" algn="l" rtl="0" eaLnBrk="1" fontAlgn="base" hangingPunct="1">
        <a:spcBef>
          <a:spcPct val="20000"/>
        </a:spcBef>
        <a:spcAft>
          <a:spcPct val="0"/>
        </a:spcAft>
        <a:buClr>
          <a:schemeClr val="tx2"/>
        </a:buClr>
        <a:buSzPct val="90000"/>
        <a:buFont typeface="Wingdings" pitchFamily="2" charset="2"/>
        <a:buChar char="n"/>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Haga clic para editar el estilo del título maestro</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Haz clic para editar los estilos de texto maestro</a:t>
            </a:r>
          </a:p>
          <a:p>
            <a:pPr lvl="1" eaLnBrk="1" latinLnBrk="0" hangingPunct="1"/>
            <a:r>
              <a:rPr kumimoji="0" lang="en-US"/>
              <a:t>Segundo nivel</a:t>
            </a:r>
          </a:p>
          <a:p>
            <a:pPr lvl="2" eaLnBrk="1" latinLnBrk="0" hangingPunct="1"/>
            <a:r>
              <a:rPr kumimoji="0" lang="en-US"/>
              <a:t>Tercer nivel</a:t>
            </a:r>
          </a:p>
          <a:p>
            <a:pPr lvl="3" eaLnBrk="1" latinLnBrk="0" hangingPunct="1"/>
            <a:r>
              <a:rPr kumimoji="0" lang="en-US"/>
              <a:t>Cuarto nivel</a:t>
            </a:r>
          </a:p>
          <a:p>
            <a:pPr lvl="4" eaLnBrk="1" latinLnBrk="0" hangingPunct="1"/>
            <a:r>
              <a:rPr kumimoji="0" lang="en-US"/>
              <a:t>Quinto nivel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5/7/2020</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GB">
                <a:solidFill>
                  <a:srgbClr val="BFBFBF"/>
                </a:solidFill>
              </a:rPr>
              <a:t>Fondo de Acción para el Aborto Seguro</a:t>
            </a:r>
            <a:endParaRPr lang="en-GB"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eaLnBrk="1" latinLnBrk="0" hangingPunct="1"/>
            <a:fld id="{69E29E33-B620-47F9-BB04-8846C2A5AFCC}" type="slidenum">
              <a:rPr kumimoji="0" lang="en-US" smtClean="0"/>
              <a:pPr eaLnBrk="1" latinLnBrk="0" hangingPunct="1"/>
              <a:t>‹Nº›</a:t>
            </a:fld>
            <a:endParaRPr kumimoji="0" lang="en-US" dirty="0">
              <a:solidFill>
                <a:schemeClr val="tx1">
                  <a:shade val="50000"/>
                </a:schemeClr>
              </a:solidFill>
            </a:endParaRPr>
          </a:p>
        </p:txBody>
      </p:sp>
      <p:sp>
        <p:nvSpPr>
          <p:cNvPr id="7" name="Rectangle 6"/>
          <p:cNvSpPr/>
          <p:nvPr userDrawn="1"/>
        </p:nvSpPr>
        <p:spPr bwMode="auto">
          <a:xfrm>
            <a:off x="0" y="6444335"/>
            <a:ext cx="9144000" cy="428784"/>
          </a:xfrm>
          <a:prstGeom prst="rect">
            <a:avLst/>
          </a:pr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sp>
        <p:nvSpPr>
          <p:cNvPr id="8" name="Manual Input 12"/>
          <p:cNvSpPr/>
          <p:nvPr userDrawn="1"/>
        </p:nvSpPr>
        <p:spPr bwMode="auto">
          <a:xfrm rot="16200000" flipV="1">
            <a:off x="76200" y="6324600"/>
            <a:ext cx="381000" cy="533400"/>
          </a:xfrm>
          <a:prstGeom prst="flowChartManualInput">
            <a:avLst/>
          </a:prstGeom>
          <a:solidFill>
            <a:schemeClr val="accent1">
              <a:lumMod val="40000"/>
              <a:lumOff val="60000"/>
            </a:schemeClr>
          </a:solidFill>
          <a:ln w="9525" cap="flat" cmpd="sng" algn="ctr">
            <a:solidFill>
              <a:schemeClr val="bg1">
                <a:lumMod val="75000"/>
              </a:schemeClr>
            </a:solidFill>
            <a:prstDash val="solid"/>
            <a:round/>
            <a:headEnd type="none" w="med" len="med"/>
            <a:tailEnd type="none" w="med" len="med"/>
          </a:ln>
          <a:effectLst>
            <a:outerShdw blurRad="50800" dist="38100" dir="10800000" algn="l">
              <a:srgbClr val="000000">
                <a:alpha val="43000"/>
              </a:srgbClr>
            </a:outerShdw>
            <a:reflection stA="0" endPos="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TextBox 8"/>
          <p:cNvSpPr txBox="1">
            <a:spLocks noChangeAspect="1"/>
          </p:cNvSpPr>
          <p:nvPr userDrawn="1"/>
        </p:nvSpPr>
        <p:spPr>
          <a:xfrm>
            <a:off x="-1" y="6435570"/>
            <a:ext cx="341531" cy="270030"/>
          </a:xfrm>
          <a:prstGeom prst="rect">
            <a:avLst/>
          </a:prstGeom>
          <a:noFill/>
        </p:spPr>
        <p:txBody>
          <a:bodyPr wrap="square" lIns="0" tIns="0" rIns="0" bIns="0" rtlCol="0" anchor="b" anchorCtr="0">
            <a:noAutofit/>
          </a:bodyPr>
          <a:lstStyle/>
          <a:p>
            <a:pPr algn="ctr"/>
            <a:fld id="{E6E71F02-C446-4B22-8DD9-6BE7A536516A}" type="slidenum">
              <a:rPr lang="en-GB" sz="1000" smtClean="0">
                <a:solidFill>
                  <a:schemeClr val="tx1"/>
                </a:solidFill>
              </a:rPr>
              <a:pPr algn="ctr"/>
              <a:t>‹Nº›</a:t>
            </a:fld>
            <a:endParaRPr lang="en-GB" sz="1000" dirty="0">
              <a:solidFill>
                <a:schemeClr val="tx1"/>
              </a:solidFill>
            </a:endParaRPr>
          </a:p>
        </p:txBody>
      </p:sp>
      <p:sp>
        <p:nvSpPr>
          <p:cNvPr id="10" name="Freeform 9"/>
          <p:cNvSpPr/>
          <p:nvPr userDrawn="1"/>
        </p:nvSpPr>
        <p:spPr bwMode="auto">
          <a:xfrm>
            <a:off x="0" y="0"/>
            <a:ext cx="1141200" cy="136800"/>
          </a:xfrm>
          <a:custGeom>
            <a:avLst/>
            <a:gdLst>
              <a:gd name="connsiteX0" fmla="*/ 0 w 1141200"/>
              <a:gd name="connsiteY0" fmla="*/ 0 h 136800"/>
              <a:gd name="connsiteX1" fmla="*/ 1141200 w 1141200"/>
              <a:gd name="connsiteY1" fmla="*/ 0 h 136800"/>
              <a:gd name="connsiteX2" fmla="*/ 1141200 w 1141200"/>
              <a:gd name="connsiteY2" fmla="*/ 136800 h 136800"/>
              <a:gd name="connsiteX3" fmla="*/ 0 w 1141200"/>
              <a:gd name="connsiteY3" fmla="*/ 136800 h 136800"/>
              <a:gd name="connsiteX4" fmla="*/ 0 w 1141200"/>
              <a:gd name="connsiteY4" fmla="*/ 0 h 136800"/>
              <a:gd name="connsiteX0" fmla="*/ 0 w 1141200"/>
              <a:gd name="connsiteY0" fmla="*/ 0 h 136800"/>
              <a:gd name="connsiteX1" fmla="*/ 1141200 w 1141200"/>
              <a:gd name="connsiteY1" fmla="*/ 0 h 136800"/>
              <a:gd name="connsiteX2" fmla="*/ 1141200 w 1141200"/>
              <a:gd name="connsiteY2" fmla="*/ 136800 h 136800"/>
              <a:gd name="connsiteX3" fmla="*/ 0 w 1141200"/>
              <a:gd name="connsiteY3" fmla="*/ 136800 h 136800"/>
              <a:gd name="connsiteX4" fmla="*/ 0 w 1141200"/>
              <a:gd name="connsiteY4" fmla="*/ 0 h 136800"/>
              <a:gd name="connsiteX0" fmla="*/ 0 w 1141200"/>
              <a:gd name="connsiteY0" fmla="*/ 0 h 136800"/>
              <a:gd name="connsiteX1" fmla="*/ 1141200 w 1141200"/>
              <a:gd name="connsiteY1" fmla="*/ 0 h 136800"/>
              <a:gd name="connsiteX2" fmla="*/ 1065000 w 1141200"/>
              <a:gd name="connsiteY2" fmla="*/ 136800 h 136800"/>
              <a:gd name="connsiteX3" fmla="*/ 0 w 1141200"/>
              <a:gd name="connsiteY3" fmla="*/ 136800 h 136800"/>
              <a:gd name="connsiteX4" fmla="*/ 0 w 1141200"/>
              <a:gd name="connsiteY4" fmla="*/ 0 h 136800"/>
              <a:gd name="connsiteX0" fmla="*/ 0 w 1141200"/>
              <a:gd name="connsiteY0" fmla="*/ 0 h 136800"/>
              <a:gd name="connsiteX1" fmla="*/ 1141200 w 1141200"/>
              <a:gd name="connsiteY1" fmla="*/ 0 h 136800"/>
              <a:gd name="connsiteX2" fmla="*/ 1065000 w 1141200"/>
              <a:gd name="connsiteY2" fmla="*/ 136800 h 136800"/>
              <a:gd name="connsiteX3" fmla="*/ 0 w 1141200"/>
              <a:gd name="connsiteY3" fmla="*/ 136800 h 136800"/>
              <a:gd name="connsiteX4" fmla="*/ 0 w 1141200"/>
              <a:gd name="connsiteY4" fmla="*/ 0 h 136800"/>
              <a:gd name="connsiteX0" fmla="*/ 0 w 1141200"/>
              <a:gd name="connsiteY0" fmla="*/ 0 h 136800"/>
              <a:gd name="connsiteX1" fmla="*/ 1141200 w 1141200"/>
              <a:gd name="connsiteY1" fmla="*/ 0 h 136800"/>
              <a:gd name="connsiteX2" fmla="*/ 1065000 w 1141200"/>
              <a:gd name="connsiteY2" fmla="*/ 136800 h 136800"/>
              <a:gd name="connsiteX3" fmla="*/ 0 w 1141200"/>
              <a:gd name="connsiteY3" fmla="*/ 136800 h 136800"/>
              <a:gd name="connsiteX4" fmla="*/ 0 w 1141200"/>
              <a:gd name="connsiteY4" fmla="*/ 0 h 136800"/>
              <a:gd name="connsiteX0" fmla="*/ 571951 w 1713151"/>
              <a:gd name="connsiteY0" fmla="*/ 0 h 136800"/>
              <a:gd name="connsiteX1" fmla="*/ 1713151 w 1713151"/>
              <a:gd name="connsiteY1" fmla="*/ 0 h 136800"/>
              <a:gd name="connsiteX2" fmla="*/ 1636951 w 1713151"/>
              <a:gd name="connsiteY2" fmla="*/ 136800 h 136800"/>
              <a:gd name="connsiteX3" fmla="*/ 0 w 1713151"/>
              <a:gd name="connsiteY3" fmla="*/ 136800 h 136800"/>
              <a:gd name="connsiteX4" fmla="*/ 571951 w 1713151"/>
              <a:gd name="connsiteY4" fmla="*/ 0 h 136800"/>
              <a:gd name="connsiteX0" fmla="*/ 0 w 1713151"/>
              <a:gd name="connsiteY0" fmla="*/ 0 h 136800"/>
              <a:gd name="connsiteX1" fmla="*/ 1713151 w 1713151"/>
              <a:gd name="connsiteY1" fmla="*/ 0 h 136800"/>
              <a:gd name="connsiteX2" fmla="*/ 1636951 w 1713151"/>
              <a:gd name="connsiteY2" fmla="*/ 136800 h 136800"/>
              <a:gd name="connsiteX3" fmla="*/ 0 w 1713151"/>
              <a:gd name="connsiteY3" fmla="*/ 136800 h 136800"/>
              <a:gd name="connsiteX4" fmla="*/ 0 w 1713151"/>
              <a:gd name="connsiteY4" fmla="*/ 0 h 1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51" h="136800">
                <a:moveTo>
                  <a:pt x="0" y="0"/>
                </a:moveTo>
                <a:lnTo>
                  <a:pt x="1713151" y="0"/>
                </a:lnTo>
                <a:lnTo>
                  <a:pt x="1636951" y="136800"/>
                </a:lnTo>
                <a:lnTo>
                  <a:pt x="0" y="136800"/>
                </a:lnTo>
                <a:lnTo>
                  <a:pt x="0" y="0"/>
                </a:lnTo>
                <a:close/>
              </a:path>
            </a:pathLst>
          </a:cu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pic>
        <p:nvPicPr>
          <p:cNvPr id="11" name="Picture 2" descr="C:\Users\adeponti\Downloads\SAAFlogo_English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15113" y="6458664"/>
            <a:ext cx="1196625" cy="396639"/>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s://www.who.int/news-room/commentaries/detail/the-use-of-non-steroidal-anti-inflammatory-drugs-(nsaids)-in-patients-with-covid-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ppf.org/blogs/what-you-need-know-about-pregnancy-and-covid-19"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apps.who.int/iris/bitstream/handle/10665/325480/9789241550550-eng.pdf" TargetMode="External"/><Relationship Id="rId2" Type="http://schemas.openxmlformats.org/officeDocument/2006/relationships/hyperlink" Target="https://www.rcog.org.uk/globalassets/documents/guidelines/2020-04-01-coronavirus-covid-19-infection-and-abortion-care.pdf" TargetMode="External"/><Relationship Id="rId1" Type="http://schemas.openxmlformats.org/officeDocument/2006/relationships/slideLayout" Target="../slideLayouts/slideLayout1.xml"/><Relationship Id="rId6" Type="http://schemas.openxmlformats.org/officeDocument/2006/relationships/hyperlink" Target="https://www.who.int/reproductivehealth/publications/unsafe_abortion/clinical-practice-safe-abortion/en/" TargetMode="External"/><Relationship Id="rId5" Type="http://schemas.openxmlformats.org/officeDocument/2006/relationships/hyperlink" Target="https://apps.who.int/iris/bitstream/handle/10665/70914/9789241548434_eng.pdf;j" TargetMode="External"/><Relationship Id="rId4" Type="http://schemas.openxmlformats.org/officeDocument/2006/relationships/hyperlink" Target="file:///C:\Users\Rodica\Downloads\9789241550406-eng.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www.who.int/news-room/q-a-detail/contraception-family-planning-and-covid-19"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medab.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hyperlink" Target="https://ippf-covid19.org/wp-content/uploads/2020/04/Infection-Prevention-and-Control-COVID-19-IPPF-guidance.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ww.avort.md/prin_telemedicina/home.html"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ippf-covid19.org/technical-guidance/" TargetMode="External"/><Relationship Id="rId7" Type="http://schemas.openxmlformats.org/officeDocument/2006/relationships/image" Target="../media/image21.png"/><Relationship Id="rId2" Type="http://schemas.openxmlformats.org/officeDocument/2006/relationships/hyperlink" Target="https://ippf.workplace.com/groups/384727612043051/" TargetMode="External"/><Relationship Id="rId1" Type="http://schemas.openxmlformats.org/officeDocument/2006/relationships/slideLayout" Target="../slideLayouts/slideLayout7.xml"/><Relationship Id="rId6" Type="http://schemas.openxmlformats.org/officeDocument/2006/relationships/hyperlink" Target="https://www.howtouseabortionpill.org/" TargetMode="External"/><Relationship Id="rId5" Type="http://schemas.openxmlformats.org/officeDocument/2006/relationships/hyperlink" Target="https://www.medab.org/" TargetMode="External"/><Relationship Id="rId4" Type="http://schemas.openxmlformats.org/officeDocument/2006/relationships/hyperlink" Target="https://www.safeaccesshub.or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martairfilters.com/en/blog/disinfect-clean-n95-mask-virus-coronavir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rot="20627121" flipV="1">
            <a:off x="-1060550" y="-607228"/>
            <a:ext cx="6952994" cy="7455951"/>
          </a:xfrm>
          <a:custGeom>
            <a:avLst/>
            <a:gdLst>
              <a:gd name="connsiteX0" fmla="*/ 0 w 9679995"/>
              <a:gd name="connsiteY0" fmla="*/ 12906660 h 12906660"/>
              <a:gd name="connsiteX1" fmla="*/ 0 w 9679995"/>
              <a:gd name="connsiteY1" fmla="*/ 0 h 12906660"/>
              <a:gd name="connsiteX2" fmla="*/ 9679995 w 9679995"/>
              <a:gd name="connsiteY2" fmla="*/ 12906660 h 12906660"/>
              <a:gd name="connsiteX3" fmla="*/ 0 w 9679995"/>
              <a:gd name="connsiteY3" fmla="*/ 12906660 h 12906660"/>
              <a:gd name="connsiteX0" fmla="*/ 0 w 7719191"/>
              <a:gd name="connsiteY0" fmla="*/ 12906660 h 12906660"/>
              <a:gd name="connsiteX1" fmla="*/ 0 w 7719191"/>
              <a:gd name="connsiteY1" fmla="*/ 0 h 12906660"/>
              <a:gd name="connsiteX2" fmla="*/ 7719191 w 7719191"/>
              <a:gd name="connsiteY2" fmla="*/ 10338789 h 12906660"/>
              <a:gd name="connsiteX3" fmla="*/ 0 w 7719191"/>
              <a:gd name="connsiteY3" fmla="*/ 12906660 h 12906660"/>
              <a:gd name="connsiteX0" fmla="*/ 2100971 w 7719191"/>
              <a:gd name="connsiteY0" fmla="*/ 11347272 h 11347272"/>
              <a:gd name="connsiteX1" fmla="*/ 0 w 7719191"/>
              <a:gd name="connsiteY1" fmla="*/ 0 h 11347272"/>
              <a:gd name="connsiteX2" fmla="*/ 7719191 w 7719191"/>
              <a:gd name="connsiteY2" fmla="*/ 10338789 h 11347272"/>
              <a:gd name="connsiteX3" fmla="*/ 2100971 w 7719191"/>
              <a:gd name="connsiteY3" fmla="*/ 11347272 h 11347272"/>
              <a:gd name="connsiteX0" fmla="*/ 1858748 w 7719191"/>
              <a:gd name="connsiteY0" fmla="*/ 12060982 h 12060982"/>
              <a:gd name="connsiteX1" fmla="*/ 0 w 7719191"/>
              <a:gd name="connsiteY1" fmla="*/ 0 h 12060982"/>
              <a:gd name="connsiteX2" fmla="*/ 7719191 w 7719191"/>
              <a:gd name="connsiteY2" fmla="*/ 10338789 h 12060982"/>
              <a:gd name="connsiteX3" fmla="*/ 1858748 w 7719191"/>
              <a:gd name="connsiteY3" fmla="*/ 12060982 h 12060982"/>
              <a:gd name="connsiteX0" fmla="*/ 2010311 w 7870754"/>
              <a:gd name="connsiteY0" fmla="*/ 7396272 h 7396272"/>
              <a:gd name="connsiteX1" fmla="*/ 0 w 7870754"/>
              <a:gd name="connsiteY1" fmla="*/ 0 h 7396272"/>
              <a:gd name="connsiteX2" fmla="*/ 7870754 w 7870754"/>
              <a:gd name="connsiteY2" fmla="*/ 5674079 h 7396272"/>
              <a:gd name="connsiteX3" fmla="*/ 2010311 w 7870754"/>
              <a:gd name="connsiteY3" fmla="*/ 7396272 h 7396272"/>
              <a:gd name="connsiteX0" fmla="*/ 2049951 w 7910394"/>
              <a:gd name="connsiteY0" fmla="*/ 7400296 h 7400296"/>
              <a:gd name="connsiteX1" fmla="*/ 39640 w 7910394"/>
              <a:gd name="connsiteY1" fmla="*/ 4024 h 7400296"/>
              <a:gd name="connsiteX2" fmla="*/ 0 w 7910394"/>
              <a:gd name="connsiteY2" fmla="*/ 0 h 7400296"/>
              <a:gd name="connsiteX3" fmla="*/ 7910394 w 7910394"/>
              <a:gd name="connsiteY3" fmla="*/ 5678103 h 7400296"/>
              <a:gd name="connsiteX4" fmla="*/ 2049951 w 7910394"/>
              <a:gd name="connsiteY4" fmla="*/ 7400296 h 7400296"/>
              <a:gd name="connsiteX0" fmla="*/ 2466259 w 7910394"/>
              <a:gd name="connsiteY0" fmla="*/ 5180887 h 5678103"/>
              <a:gd name="connsiteX1" fmla="*/ 39640 w 7910394"/>
              <a:gd name="connsiteY1" fmla="*/ 4024 h 5678103"/>
              <a:gd name="connsiteX2" fmla="*/ 0 w 7910394"/>
              <a:gd name="connsiteY2" fmla="*/ 0 h 5678103"/>
              <a:gd name="connsiteX3" fmla="*/ 7910394 w 7910394"/>
              <a:gd name="connsiteY3" fmla="*/ 5678103 h 5678103"/>
              <a:gd name="connsiteX4" fmla="*/ 2466259 w 7910394"/>
              <a:gd name="connsiteY4" fmla="*/ 5180887 h 5678103"/>
              <a:gd name="connsiteX0" fmla="*/ 1792517 w 7910394"/>
              <a:gd name="connsiteY0" fmla="*/ 6623465 h 6623465"/>
              <a:gd name="connsiteX1" fmla="*/ 39640 w 7910394"/>
              <a:gd name="connsiteY1" fmla="*/ 4024 h 6623465"/>
              <a:gd name="connsiteX2" fmla="*/ 0 w 7910394"/>
              <a:gd name="connsiteY2" fmla="*/ 0 h 6623465"/>
              <a:gd name="connsiteX3" fmla="*/ 7910394 w 7910394"/>
              <a:gd name="connsiteY3" fmla="*/ 5678103 h 6623465"/>
              <a:gd name="connsiteX4" fmla="*/ 1792517 w 7910394"/>
              <a:gd name="connsiteY4" fmla="*/ 6623465 h 6623465"/>
              <a:gd name="connsiteX0" fmla="*/ 1792517 w 4831211"/>
              <a:gd name="connsiteY0" fmla="*/ 6623465 h 6623465"/>
              <a:gd name="connsiteX1" fmla="*/ 39640 w 4831211"/>
              <a:gd name="connsiteY1" fmla="*/ 4024 h 6623465"/>
              <a:gd name="connsiteX2" fmla="*/ 0 w 4831211"/>
              <a:gd name="connsiteY2" fmla="*/ 0 h 6623465"/>
              <a:gd name="connsiteX3" fmla="*/ 4831211 w 4831211"/>
              <a:gd name="connsiteY3" fmla="*/ 5744257 h 6623465"/>
              <a:gd name="connsiteX4" fmla="*/ 1792517 w 4831211"/>
              <a:gd name="connsiteY4" fmla="*/ 6623465 h 6623465"/>
              <a:gd name="connsiteX0" fmla="*/ 1752877 w 4791571"/>
              <a:gd name="connsiteY0" fmla="*/ 6776991 h 6776991"/>
              <a:gd name="connsiteX1" fmla="*/ 0 w 4791571"/>
              <a:gd name="connsiteY1" fmla="*/ 157550 h 6776991"/>
              <a:gd name="connsiteX2" fmla="*/ 409359 w 4791571"/>
              <a:gd name="connsiteY2" fmla="*/ 0 h 6776991"/>
              <a:gd name="connsiteX3" fmla="*/ 4791571 w 4791571"/>
              <a:gd name="connsiteY3" fmla="*/ 5897783 h 6776991"/>
              <a:gd name="connsiteX4" fmla="*/ 1752877 w 4791571"/>
              <a:gd name="connsiteY4" fmla="*/ 6776991 h 6776991"/>
              <a:gd name="connsiteX0" fmla="*/ 3667195 w 6705889"/>
              <a:gd name="connsiteY0" fmla="*/ 6776991 h 6776991"/>
              <a:gd name="connsiteX1" fmla="*/ 0 w 6705889"/>
              <a:gd name="connsiteY1" fmla="*/ 683515 h 6776991"/>
              <a:gd name="connsiteX2" fmla="*/ 2323677 w 6705889"/>
              <a:gd name="connsiteY2" fmla="*/ 0 h 6776991"/>
              <a:gd name="connsiteX3" fmla="*/ 6705889 w 6705889"/>
              <a:gd name="connsiteY3" fmla="*/ 5897783 h 6776991"/>
              <a:gd name="connsiteX4" fmla="*/ 3667195 w 6705889"/>
              <a:gd name="connsiteY4" fmla="*/ 6776991 h 6776991"/>
              <a:gd name="connsiteX0" fmla="*/ 1946624 w 6705889"/>
              <a:gd name="connsiteY0" fmla="*/ 7286890 h 7286890"/>
              <a:gd name="connsiteX1" fmla="*/ 0 w 6705889"/>
              <a:gd name="connsiteY1" fmla="*/ 683515 h 7286890"/>
              <a:gd name="connsiteX2" fmla="*/ 2323677 w 6705889"/>
              <a:gd name="connsiteY2" fmla="*/ 0 h 7286890"/>
              <a:gd name="connsiteX3" fmla="*/ 6705889 w 6705889"/>
              <a:gd name="connsiteY3" fmla="*/ 5897783 h 7286890"/>
              <a:gd name="connsiteX4" fmla="*/ 1946624 w 6705889"/>
              <a:gd name="connsiteY4" fmla="*/ 7286890 h 7286890"/>
              <a:gd name="connsiteX0" fmla="*/ 1870968 w 6705889"/>
              <a:gd name="connsiteY0" fmla="*/ 7194765 h 7194765"/>
              <a:gd name="connsiteX1" fmla="*/ 0 w 6705889"/>
              <a:gd name="connsiteY1" fmla="*/ 683515 h 7194765"/>
              <a:gd name="connsiteX2" fmla="*/ 2323677 w 6705889"/>
              <a:gd name="connsiteY2" fmla="*/ 0 h 7194765"/>
              <a:gd name="connsiteX3" fmla="*/ 6705889 w 6705889"/>
              <a:gd name="connsiteY3" fmla="*/ 5897783 h 7194765"/>
              <a:gd name="connsiteX4" fmla="*/ 1870968 w 6705889"/>
              <a:gd name="connsiteY4" fmla="*/ 7194765 h 7194765"/>
              <a:gd name="connsiteX0" fmla="*/ 1808174 w 6705889"/>
              <a:gd name="connsiteY0" fmla="*/ 7192931 h 7192931"/>
              <a:gd name="connsiteX1" fmla="*/ 0 w 6705889"/>
              <a:gd name="connsiteY1" fmla="*/ 683515 h 7192931"/>
              <a:gd name="connsiteX2" fmla="*/ 2323677 w 6705889"/>
              <a:gd name="connsiteY2" fmla="*/ 0 h 7192931"/>
              <a:gd name="connsiteX3" fmla="*/ 6705889 w 6705889"/>
              <a:gd name="connsiteY3" fmla="*/ 5897783 h 7192931"/>
              <a:gd name="connsiteX4" fmla="*/ 1808174 w 6705889"/>
              <a:gd name="connsiteY4" fmla="*/ 7192931 h 7192931"/>
              <a:gd name="connsiteX0" fmla="*/ 1822966 w 6705889"/>
              <a:gd name="connsiteY0" fmla="*/ 7200825 h 7200825"/>
              <a:gd name="connsiteX1" fmla="*/ 0 w 6705889"/>
              <a:gd name="connsiteY1" fmla="*/ 683515 h 7200825"/>
              <a:gd name="connsiteX2" fmla="*/ 2323677 w 6705889"/>
              <a:gd name="connsiteY2" fmla="*/ 0 h 7200825"/>
              <a:gd name="connsiteX3" fmla="*/ 6705889 w 6705889"/>
              <a:gd name="connsiteY3" fmla="*/ 5897783 h 7200825"/>
              <a:gd name="connsiteX4" fmla="*/ 1822966 w 6705889"/>
              <a:gd name="connsiteY4" fmla="*/ 7200825 h 7200825"/>
              <a:gd name="connsiteX0" fmla="*/ 1836656 w 6705889"/>
              <a:gd name="connsiteY0" fmla="*/ 7200982 h 7200982"/>
              <a:gd name="connsiteX1" fmla="*/ 0 w 6705889"/>
              <a:gd name="connsiteY1" fmla="*/ 683515 h 7200982"/>
              <a:gd name="connsiteX2" fmla="*/ 2323677 w 6705889"/>
              <a:gd name="connsiteY2" fmla="*/ 0 h 7200982"/>
              <a:gd name="connsiteX3" fmla="*/ 6705889 w 6705889"/>
              <a:gd name="connsiteY3" fmla="*/ 5897783 h 7200982"/>
              <a:gd name="connsiteX4" fmla="*/ 1836656 w 6705889"/>
              <a:gd name="connsiteY4" fmla="*/ 7200982 h 7200982"/>
              <a:gd name="connsiteX0" fmla="*/ 1836656 w 6821263"/>
              <a:gd name="connsiteY0" fmla="*/ 7200982 h 7200982"/>
              <a:gd name="connsiteX1" fmla="*/ 0 w 6821263"/>
              <a:gd name="connsiteY1" fmla="*/ 683515 h 7200982"/>
              <a:gd name="connsiteX2" fmla="*/ 2323677 w 6821263"/>
              <a:gd name="connsiteY2" fmla="*/ 0 h 7200982"/>
              <a:gd name="connsiteX3" fmla="*/ 6821263 w 6821263"/>
              <a:gd name="connsiteY3" fmla="*/ 6076838 h 7200982"/>
              <a:gd name="connsiteX4" fmla="*/ 1836656 w 6821263"/>
              <a:gd name="connsiteY4" fmla="*/ 7200982 h 7200982"/>
              <a:gd name="connsiteX0" fmla="*/ 1803398 w 6821263"/>
              <a:gd name="connsiteY0" fmla="*/ 7406485 h 7406485"/>
              <a:gd name="connsiteX1" fmla="*/ 0 w 6821263"/>
              <a:gd name="connsiteY1" fmla="*/ 683515 h 7406485"/>
              <a:gd name="connsiteX2" fmla="*/ 2323677 w 6821263"/>
              <a:gd name="connsiteY2" fmla="*/ 0 h 7406485"/>
              <a:gd name="connsiteX3" fmla="*/ 6821263 w 6821263"/>
              <a:gd name="connsiteY3" fmla="*/ 6076838 h 7406485"/>
              <a:gd name="connsiteX4" fmla="*/ 1803398 w 6821263"/>
              <a:gd name="connsiteY4" fmla="*/ 7406485 h 7406485"/>
              <a:gd name="connsiteX0" fmla="*/ 1938517 w 6956382"/>
              <a:gd name="connsiteY0" fmla="*/ 7406485 h 7406485"/>
              <a:gd name="connsiteX1" fmla="*/ 0 w 6956382"/>
              <a:gd name="connsiteY1" fmla="*/ 708879 h 7406485"/>
              <a:gd name="connsiteX2" fmla="*/ 2458796 w 6956382"/>
              <a:gd name="connsiteY2" fmla="*/ 0 h 7406485"/>
              <a:gd name="connsiteX3" fmla="*/ 6956382 w 6956382"/>
              <a:gd name="connsiteY3" fmla="*/ 6076838 h 7406485"/>
              <a:gd name="connsiteX4" fmla="*/ 1938517 w 6956382"/>
              <a:gd name="connsiteY4" fmla="*/ 7406485 h 7406485"/>
              <a:gd name="connsiteX0" fmla="*/ 1952423 w 6956382"/>
              <a:gd name="connsiteY0" fmla="*/ 7408159 h 7408159"/>
              <a:gd name="connsiteX1" fmla="*/ 0 w 6956382"/>
              <a:gd name="connsiteY1" fmla="*/ 708879 h 7408159"/>
              <a:gd name="connsiteX2" fmla="*/ 2458796 w 6956382"/>
              <a:gd name="connsiteY2" fmla="*/ 0 h 7408159"/>
              <a:gd name="connsiteX3" fmla="*/ 6956382 w 6956382"/>
              <a:gd name="connsiteY3" fmla="*/ 6076838 h 7408159"/>
              <a:gd name="connsiteX4" fmla="*/ 1952423 w 6956382"/>
              <a:gd name="connsiteY4" fmla="*/ 7408159 h 7408159"/>
              <a:gd name="connsiteX0" fmla="*/ 1952423 w 6972167"/>
              <a:gd name="connsiteY0" fmla="*/ 7408159 h 7408159"/>
              <a:gd name="connsiteX1" fmla="*/ 0 w 6972167"/>
              <a:gd name="connsiteY1" fmla="*/ 708879 h 7408159"/>
              <a:gd name="connsiteX2" fmla="*/ 2458796 w 6972167"/>
              <a:gd name="connsiteY2" fmla="*/ 0 h 7408159"/>
              <a:gd name="connsiteX3" fmla="*/ 6972167 w 6972167"/>
              <a:gd name="connsiteY3" fmla="*/ 6091703 h 7408159"/>
              <a:gd name="connsiteX4" fmla="*/ 1952423 w 6972167"/>
              <a:gd name="connsiteY4" fmla="*/ 7408159 h 7408159"/>
              <a:gd name="connsiteX0" fmla="*/ 1952423 w 6987638"/>
              <a:gd name="connsiteY0" fmla="*/ 7408159 h 7408159"/>
              <a:gd name="connsiteX1" fmla="*/ 0 w 6987638"/>
              <a:gd name="connsiteY1" fmla="*/ 708879 h 7408159"/>
              <a:gd name="connsiteX2" fmla="*/ 2458796 w 6987638"/>
              <a:gd name="connsiteY2" fmla="*/ 0 h 7408159"/>
              <a:gd name="connsiteX3" fmla="*/ 6987638 w 6987638"/>
              <a:gd name="connsiteY3" fmla="*/ 6104364 h 7408159"/>
              <a:gd name="connsiteX4" fmla="*/ 1952423 w 6987638"/>
              <a:gd name="connsiteY4" fmla="*/ 7408159 h 7408159"/>
              <a:gd name="connsiteX0" fmla="*/ 1952423 w 7005239"/>
              <a:gd name="connsiteY0" fmla="*/ 7408159 h 7408159"/>
              <a:gd name="connsiteX1" fmla="*/ 0 w 7005239"/>
              <a:gd name="connsiteY1" fmla="*/ 708879 h 7408159"/>
              <a:gd name="connsiteX2" fmla="*/ 2458796 w 7005239"/>
              <a:gd name="connsiteY2" fmla="*/ 0 h 7408159"/>
              <a:gd name="connsiteX3" fmla="*/ 7005239 w 7005239"/>
              <a:gd name="connsiteY3" fmla="*/ 6131974 h 7408159"/>
              <a:gd name="connsiteX4" fmla="*/ 1952423 w 7005239"/>
              <a:gd name="connsiteY4" fmla="*/ 7408159 h 7408159"/>
              <a:gd name="connsiteX0" fmla="*/ 1952423 w 6885487"/>
              <a:gd name="connsiteY0" fmla="*/ 7408159 h 7408159"/>
              <a:gd name="connsiteX1" fmla="*/ 0 w 6885487"/>
              <a:gd name="connsiteY1" fmla="*/ 708879 h 7408159"/>
              <a:gd name="connsiteX2" fmla="*/ 2458796 w 6885487"/>
              <a:gd name="connsiteY2" fmla="*/ 0 h 7408159"/>
              <a:gd name="connsiteX3" fmla="*/ 6885487 w 6885487"/>
              <a:gd name="connsiteY3" fmla="*/ 5958898 h 7408159"/>
              <a:gd name="connsiteX4" fmla="*/ 1952423 w 6885487"/>
              <a:gd name="connsiteY4" fmla="*/ 7408159 h 740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487" h="7408159">
                <a:moveTo>
                  <a:pt x="1952423" y="7408159"/>
                </a:moveTo>
                <a:lnTo>
                  <a:pt x="0" y="708879"/>
                </a:lnTo>
                <a:lnTo>
                  <a:pt x="2458796" y="0"/>
                </a:lnTo>
                <a:lnTo>
                  <a:pt x="6885487" y="5958898"/>
                </a:lnTo>
                <a:lnTo>
                  <a:pt x="1952423" y="7408159"/>
                </a:lnTo>
                <a:close/>
              </a:path>
            </a:pathLst>
          </a:custGeom>
          <a:gradFill flip="none" rotWithShape="1">
            <a:gsLst>
              <a:gs pos="42000">
                <a:srgbClr val="8F53A1"/>
              </a:gs>
              <a:gs pos="0">
                <a:srgbClr val="C6A4D0"/>
              </a:gs>
            </a:gsLst>
            <a:lin ang="192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5" name="Title 4"/>
          <p:cNvSpPr>
            <a:spLocks noGrp="1"/>
          </p:cNvSpPr>
          <p:nvPr>
            <p:ph type="ctrTitle" idx="4294967295"/>
          </p:nvPr>
        </p:nvSpPr>
        <p:spPr>
          <a:xfrm>
            <a:off x="0" y="990600"/>
            <a:ext cx="4481990" cy="2133600"/>
          </a:xfrm>
        </p:spPr>
        <p:txBody>
          <a:bodyPr/>
          <a:lstStyle/>
          <a:p>
            <a:pPr>
              <a:lnSpc>
                <a:spcPts val="3900"/>
              </a:lnSpc>
            </a:pPr>
            <a:r>
              <a:rPr lang="en-GB" sz="3800" dirty="0">
                <a:solidFill>
                  <a:schemeClr val="bg1"/>
                </a:solidFill>
              </a:rPr>
              <a:t>Proporcionar servicios de aborto clínico durante la pandemia de </a:t>
            </a:r>
            <a:r>
              <a:rPr lang="en-GB" sz="3800">
                <a:solidFill>
                  <a:schemeClr val="bg1"/>
                </a:solidFill>
              </a:rPr>
              <a:t>Covid-19 - Preguntas y respuestas</a:t>
            </a:r>
            <a:endParaRPr lang="en-GB" sz="3800" dirty="0">
              <a:solidFill>
                <a:schemeClr val="bg1"/>
              </a:solidFill>
            </a:endParaRPr>
          </a:p>
        </p:txBody>
      </p:sp>
      <p:sp>
        <p:nvSpPr>
          <p:cNvPr id="28" name="Manual Input 27"/>
          <p:cNvSpPr/>
          <p:nvPr/>
        </p:nvSpPr>
        <p:spPr bwMode="auto">
          <a:xfrm rot="5400000" flipH="1">
            <a:off x="1327331" y="3168465"/>
            <a:ext cx="1740889" cy="3938356"/>
          </a:xfrm>
          <a:prstGeom prst="flowChartManualInput">
            <a:avLst/>
          </a:prstGeom>
          <a:solidFill>
            <a:schemeClr val="tx1">
              <a:lumMod val="50000"/>
              <a:alpha val="20000"/>
            </a:schemeClr>
          </a:solidFill>
          <a:ln w="9525" cap="flat" cmpd="sng" algn="ctr">
            <a:noFill/>
            <a:prstDash val="solid"/>
            <a:round/>
            <a:headEnd type="none" w="med" len="med"/>
            <a:tailEnd type="none" w="med" len="med"/>
          </a:ln>
          <a:effectLst>
            <a:outerShdw blurRad="63500" sx="102000" sy="102000" algn="ctr">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a typeface="ＭＳ Ｐゴシック" pitchFamily="1" charset="-128"/>
            </a:endParaRPr>
          </a:p>
        </p:txBody>
      </p:sp>
      <p:sp>
        <p:nvSpPr>
          <p:cNvPr id="6" name="Subtitle 5"/>
          <p:cNvSpPr>
            <a:spLocks noGrp="1"/>
          </p:cNvSpPr>
          <p:nvPr>
            <p:ph type="subTitle" idx="4294967295"/>
          </p:nvPr>
        </p:nvSpPr>
        <p:spPr>
          <a:xfrm>
            <a:off x="381000" y="4419600"/>
            <a:ext cx="3470920" cy="1524000"/>
          </a:xfrm>
        </p:spPr>
        <p:txBody>
          <a:bodyPr/>
          <a:lstStyle/>
          <a:p>
            <a:r>
              <a:rPr lang="en-GB" sz="2800" b="1" dirty="0">
                <a:solidFill>
                  <a:schemeClr val="bg1"/>
                </a:solidFill>
              </a:rPr>
              <a:t>La Dra. Rodica Comendant</a:t>
            </a:r>
          </a:p>
          <a:p>
            <a:r>
              <a:rPr lang="en-GB" sz="2800">
                <a:solidFill>
                  <a:schemeClr val="bg1"/>
                </a:solidFill>
              </a:rPr>
              <a:t> 1 de </a:t>
            </a:r>
            <a:r>
              <a:rPr lang="en-GB" sz="2800" dirty="0">
                <a:solidFill>
                  <a:schemeClr val="bg1"/>
                </a:solidFill>
              </a:rPr>
              <a:t>mayo de 2020</a:t>
            </a:r>
            <a:endParaRPr lang="en-GB" sz="2800" b="1" dirty="0">
              <a:solidFill>
                <a:schemeClr val="bg1"/>
              </a:solidFill>
            </a:endParaRPr>
          </a:p>
          <a:p>
            <a:endParaRPr lang="en-GB" sz="1100" dirty="0">
              <a:solidFill>
                <a:schemeClr val="bg1"/>
              </a:solidFill>
            </a:endParaRPr>
          </a:p>
        </p:txBody>
      </p:sp>
      <p:sp>
        <p:nvSpPr>
          <p:cNvPr id="24" name="Freeform 23"/>
          <p:cNvSpPr/>
          <p:nvPr/>
        </p:nvSpPr>
        <p:spPr bwMode="auto">
          <a:xfrm>
            <a:off x="7772400" y="6248400"/>
            <a:ext cx="1447800" cy="428784"/>
          </a:xfrm>
          <a:custGeom>
            <a:avLst/>
            <a:gdLst>
              <a:gd name="connsiteX0" fmla="*/ 0 w 1295400"/>
              <a:gd name="connsiteY0" fmla="*/ 0 h 428784"/>
              <a:gd name="connsiteX1" fmla="*/ 1295400 w 1295400"/>
              <a:gd name="connsiteY1" fmla="*/ 0 h 428784"/>
              <a:gd name="connsiteX2" fmla="*/ 1295400 w 1295400"/>
              <a:gd name="connsiteY2" fmla="*/ 428784 h 428784"/>
              <a:gd name="connsiteX3" fmla="*/ 0 w 1295400"/>
              <a:gd name="connsiteY3" fmla="*/ 428784 h 428784"/>
              <a:gd name="connsiteX4" fmla="*/ 0 w 1295400"/>
              <a:gd name="connsiteY4" fmla="*/ 0 h 428784"/>
              <a:gd name="connsiteX0" fmla="*/ 152400 w 1447800"/>
              <a:gd name="connsiteY0" fmla="*/ 0 h 428784"/>
              <a:gd name="connsiteX1" fmla="*/ 1447800 w 1447800"/>
              <a:gd name="connsiteY1" fmla="*/ 0 h 428784"/>
              <a:gd name="connsiteX2" fmla="*/ 1447800 w 1447800"/>
              <a:gd name="connsiteY2" fmla="*/ 428784 h 428784"/>
              <a:gd name="connsiteX3" fmla="*/ 0 w 1447800"/>
              <a:gd name="connsiteY3" fmla="*/ 428784 h 428784"/>
              <a:gd name="connsiteX4" fmla="*/ 152400 w 1447800"/>
              <a:gd name="connsiteY4" fmla="*/ 0 h 428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428784">
                <a:moveTo>
                  <a:pt x="152400" y="0"/>
                </a:moveTo>
                <a:lnTo>
                  <a:pt x="1447800" y="0"/>
                </a:lnTo>
                <a:lnTo>
                  <a:pt x="1447800" y="428784"/>
                </a:lnTo>
                <a:lnTo>
                  <a:pt x="0" y="428784"/>
                </a:lnTo>
                <a:lnTo>
                  <a:pt x="152400" y="0"/>
                </a:lnTo>
                <a:close/>
              </a:path>
            </a:pathLst>
          </a:custGeom>
          <a:solidFill>
            <a:srgbClr val="8F53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pic>
        <p:nvPicPr>
          <p:cNvPr id="1030" name="Picture 6" descr="C:\Users\adeponti\Downloads\SAAFlogo_English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104" y="6248400"/>
            <a:ext cx="1170392" cy="3879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597" y="6248400"/>
            <a:ext cx="3038258" cy="584775"/>
          </a:xfrm>
          <a:prstGeom prst="rect">
            <a:avLst/>
          </a:prstGeom>
          <a:noFill/>
        </p:spPr>
        <p:txBody>
          <a:bodyPr wrap="square" rtlCol="0">
            <a:spAutoFit/>
          </a:bodyPr>
          <a:lstStyle/>
          <a:p>
            <a:r>
              <a:rPr lang="en-GB" sz="1400" dirty="0">
                <a:solidFill>
                  <a:schemeClr val="bg1"/>
                </a:solidFill>
              </a:rPr>
              <a:t>WWW.SAAFUND.ORG @saafund</a:t>
            </a:r>
          </a:p>
          <a:p>
            <a:endParaRPr lang="en-GB" dirty="0"/>
          </a:p>
        </p:txBody>
      </p:sp>
      <p:pic>
        <p:nvPicPr>
          <p:cNvPr id="9" name="Picture Placeholder 8"/>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2769" b="2769"/>
          <a:stretch>
            <a:fillRect/>
          </a:stretch>
        </p:blipFill>
        <p:spPr>
          <a:xfrm>
            <a:off x="2937283" y="15904"/>
            <a:ext cx="7137400"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08920"/>
            <a:ext cx="7071320" cy="691480"/>
          </a:xfrm>
        </p:spPr>
        <p:txBody>
          <a:bodyPr/>
          <a:lstStyle/>
          <a:p>
            <a:r>
              <a:rPr lang="en-GB" sz="3600" dirty="0"/>
              <a:t>¿Otras preguntas sobre la seguridad del personal?</a:t>
            </a:r>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235443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04" y="4055227"/>
            <a:ext cx="3020870" cy="1266825"/>
          </a:xfrm>
        </p:spPr>
        <p:txBody>
          <a:bodyPr/>
          <a:lstStyle/>
          <a:p>
            <a:r>
              <a:rPr lang="pt-BR" dirty="0"/>
              <a:t>La seguridad de los clientes</a:t>
            </a:r>
            <a:endParaRPr lang="en-GB" dirty="0"/>
          </a:p>
        </p:txBody>
      </p:sp>
      <p:sp>
        <p:nvSpPr>
          <p:cNvPr id="7" name="Footer"/>
          <p:cNvSpPr>
            <a:spLocks noGrp="1" noChangeArrowheads="1"/>
          </p:cNvSpPr>
          <p:nvPr>
            <p:ph type="ftr" sz="quarter" idx="3"/>
          </p:nvPr>
        </p:nvSpPr>
        <p:spPr bwMode="auto">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100" dirty="0">
                <a:solidFill>
                  <a:srgbClr val="BFBFBF"/>
                </a:solidFill>
                <a:latin typeface="Calibri" panose="020F0502020204030204"/>
              </a:rPr>
              <a:t>FONDO DE ACCIÓN PARA EL ABORTO SEGURO </a:t>
            </a:r>
            <a:endParaRPr lang="en-GB" sz="1100" dirty="0">
              <a:solidFill>
                <a:prstClr val="white"/>
              </a:solidFill>
              <a:latin typeface="Calibri" panose="020F0502020204030204"/>
            </a:endParaRPr>
          </a:p>
        </p:txBody>
      </p:sp>
      <p:sp>
        <p:nvSpPr>
          <p:cNvPr id="2" name="Content Placeholder 1"/>
          <p:cNvSpPr>
            <a:spLocks noGrp="1"/>
          </p:cNvSpPr>
          <p:nvPr>
            <p:ph sz="half" idx="2"/>
          </p:nvPr>
        </p:nvSpPr>
        <p:spPr/>
        <p:txBody>
          <a:bodyPr/>
          <a:lstStyle/>
          <a:p>
            <a:r>
              <a:rPr lang="en-GB" sz="4400" dirty="0"/>
              <a:t>¿Cómo mantener a sus clientes a salvo?</a:t>
            </a:r>
          </a:p>
        </p:txBody>
      </p:sp>
      <p:pic>
        <p:nvPicPr>
          <p:cNvPr id="11" name="Picture Placeholder 10"/>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439" b="439"/>
          <a:stretch>
            <a:fillRect/>
          </a:stretch>
        </p:blipFill>
        <p:spPr>
          <a:xfrm>
            <a:off x="486636" y="837537"/>
            <a:ext cx="2669935" cy="2669721"/>
          </a:xfrm>
        </p:spPr>
      </p:pic>
    </p:spTree>
    <p:extLst>
      <p:ext uri="{BB962C8B-B14F-4D97-AF65-F5344CB8AC3E}">
        <p14:creationId xmlns:p14="http://schemas.microsoft.com/office/powerpoint/2010/main" val="273968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1" y="908720"/>
            <a:ext cx="8511479" cy="5400005"/>
          </a:xfrm>
        </p:spPr>
        <p:txBody>
          <a:bodyPr/>
          <a:lstStyle/>
          <a:p>
            <a:r>
              <a:rPr lang="en-GB" i="1" dirty="0"/>
              <a:t>- ¿Es seguro el ibuprofeno en tiempos de esta pandemia para manejar el dolor relacionado con el aborto? </a:t>
            </a:r>
          </a:p>
          <a:p>
            <a:r>
              <a:rPr lang="en-GB" sz="2000" dirty="0">
                <a:solidFill>
                  <a:schemeClr val="accent3">
                    <a:lumMod val="75000"/>
                  </a:schemeClr>
                </a:solidFill>
              </a:rPr>
              <a:t>Sí, es seguro. En el caso del C-19 había algunas preocupaciones sobre el uso de Ibuprofeno para enfermedades respiratorias agudas - la OMS ha hecho una revisión </a:t>
            </a:r>
            <a:r>
              <a:rPr lang="en-GB" sz="2000" dirty="0">
                <a:solidFill>
                  <a:schemeClr val="accent3">
                    <a:lumMod val="75000"/>
                  </a:schemeClr>
                </a:solidFill>
                <a:hlinkClick r:id="rId2"/>
              </a:rPr>
              <a:t>ahora</a:t>
            </a:r>
            <a:r>
              <a:rPr lang="en-GB" sz="2000" dirty="0">
                <a:solidFill>
                  <a:schemeClr val="accent3">
                    <a:lumMod val="75000"/>
                  </a:schemeClr>
                </a:solidFill>
              </a:rPr>
              <a:t> que muestra evidencia indirecta de que no hay riesgo adicional. </a:t>
            </a:r>
          </a:p>
          <a:p>
            <a:r>
              <a:rPr lang="en-GB" sz="2000" dirty="0">
                <a:solidFill>
                  <a:schemeClr val="accent3">
                    <a:lumMod val="75000"/>
                  </a:schemeClr>
                </a:solidFill>
              </a:rPr>
              <a:t>Puede seguir utilizando el ibuprofeno para el tratamiento del dolor relacionado con el aborto, dado que la probabilidad de tratar a una mujer infectada por el virus C-19 para el aborto puede ser moderada en el mejor de los casos y a la luz de esta nueva revisión de la OMS.</a:t>
            </a:r>
          </a:p>
          <a:p>
            <a:r>
              <a:rPr lang="en-GB" i="1" dirty="0"/>
              <a:t>- Si no, ¿qué más podríamos usar?</a:t>
            </a:r>
          </a:p>
          <a:p>
            <a:r>
              <a:rPr lang="en-GB" sz="2000" dirty="0">
                <a:solidFill>
                  <a:schemeClr val="accent3">
                    <a:lumMod val="75000"/>
                  </a:schemeClr>
                </a:solidFill>
              </a:rPr>
              <a:t>También puedes recomendar el paracetamol.</a:t>
            </a:r>
          </a:p>
          <a:p>
            <a:endParaRPr lang="en-GB" i="1" dirty="0"/>
          </a:p>
          <a:p>
            <a:endParaRPr lang="en-GB" i="1" dirty="0"/>
          </a:p>
          <a:p>
            <a:endParaRPr lang="en-GB" i="1" dirty="0"/>
          </a:p>
        </p:txBody>
      </p:sp>
      <p:sp>
        <p:nvSpPr>
          <p:cNvPr id="7" name="Footer"/>
          <p:cNvSpPr>
            <a:spLocks noGrp="1" noChangeArrowheads="1"/>
          </p:cNvSpPr>
          <p:nvPr>
            <p:ph type="ftr" sz="quarter" idx="4294967295"/>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050" b="1" dirty="0">
                <a:solidFill>
                  <a:srgbClr val="BFBFBF"/>
                </a:solidFill>
                <a:latin typeface="Calibri" panose="020F0502020204030204"/>
              </a:rPr>
              <a:t>FONDO DE ACCIÓN PARA EL ABORTO SEGURO </a:t>
            </a:r>
            <a:endParaRPr lang="en-GB" sz="1050" b="1" dirty="0">
              <a:solidFill>
                <a:prstClr val="white"/>
              </a:solidFill>
              <a:latin typeface="Calibri" panose="020F0502020204030204"/>
            </a:endParaRPr>
          </a:p>
        </p:txBody>
      </p:sp>
    </p:spTree>
    <p:extLst>
      <p:ext uri="{BB962C8B-B14F-4D97-AF65-F5344CB8AC3E}">
        <p14:creationId xmlns:p14="http://schemas.microsoft.com/office/powerpoint/2010/main" val="162132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98976" y="1600201"/>
            <a:ext cx="8201979" cy="4529100"/>
          </a:xfrm>
        </p:spPr>
        <p:txBody>
          <a:bodyPr/>
          <a:lstStyle/>
          <a:p>
            <a:r>
              <a:rPr lang="en-GB" i="1" dirty="0"/>
              <a:t>¿Cómo podemos minimizar los riesgos para los clientes mientras reciben los servicios?</a:t>
            </a:r>
          </a:p>
          <a:p>
            <a:r>
              <a:rPr lang="en-GB" sz="2000" dirty="0">
                <a:solidFill>
                  <a:schemeClr val="accent3">
                    <a:lumMod val="75000"/>
                  </a:schemeClr>
                </a:solidFill>
              </a:rPr>
              <a:t>Proporcionarlos a distancia si es posible. </a:t>
            </a:r>
          </a:p>
          <a:p>
            <a:r>
              <a:rPr lang="en-GB" sz="2000" dirty="0">
                <a:solidFill>
                  <a:schemeClr val="accent3">
                    <a:lumMod val="75000"/>
                  </a:schemeClr>
                </a:solidFill>
              </a:rPr>
              <a:t>Cuando no es posible, la clave es un buen CIP: examinar a los clientes que llegan a la clínica, seguir el lavado de manos según lo prescrito (entre los pacientes y adicionalmente según sea necesario para su cuidado), desinfección frecuente de las superficies y manejo apropiado de los desechos.</a:t>
            </a:r>
          </a:p>
          <a:p>
            <a:r>
              <a:rPr lang="en-GB" i="1" dirty="0"/>
              <a:t>- ¿Las mujeres embarazadas corren un riesgo especial si contraen el virus? </a:t>
            </a:r>
          </a:p>
          <a:p>
            <a:r>
              <a:rPr lang="en-GB" sz="2000" dirty="0">
                <a:solidFill>
                  <a:schemeClr val="accent3">
                    <a:lumMod val="75000"/>
                  </a:schemeClr>
                </a:solidFill>
              </a:rPr>
              <a:t>No hay datos que indiquen que las mujeres embarazadas corren un mayor riesgo. Vea la información de la IPPF </a:t>
            </a:r>
            <a:r>
              <a:rPr lang="en-GB" sz="2000" dirty="0">
                <a:solidFill>
                  <a:schemeClr val="accent3">
                    <a:lumMod val="75000"/>
                  </a:schemeClr>
                </a:solidFill>
                <a:hlinkClick r:id="rId3"/>
              </a:rPr>
              <a:t>aquí</a:t>
            </a:r>
            <a:r>
              <a:rPr lang="en-GB" sz="2000" dirty="0">
                <a:solidFill>
                  <a:schemeClr val="accent3">
                    <a:lumMod val="75000"/>
                  </a:schemeClr>
                </a:solidFill>
              </a:rPr>
              <a:t>. </a:t>
            </a:r>
          </a:p>
          <a:p>
            <a:endParaRPr lang="en-GB" i="1" dirty="0"/>
          </a:p>
          <a:p>
            <a:endParaRPr lang="en-GB" i="1" dirty="0"/>
          </a:p>
        </p:txBody>
      </p:sp>
      <p:sp>
        <p:nvSpPr>
          <p:cNvPr id="7" name="Footer"/>
          <p:cNvSpPr>
            <a:spLocks noGrp="1" noChangeArrowheads="1"/>
          </p:cNvSpPr>
          <p:nvPr>
            <p:ph type="ftr" sz="quarter" idx="10"/>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050" b="1" dirty="0">
                <a:solidFill>
                  <a:srgbClr val="BFBFBF"/>
                </a:solidFill>
                <a:latin typeface="Calibri" panose="020F0502020204030204"/>
              </a:rPr>
              <a:t>FONDO DE ACCIÓN PARA EL ABORTO SEGURO </a:t>
            </a:r>
            <a:endParaRPr lang="en-GB" sz="1050" b="1" dirty="0">
              <a:solidFill>
                <a:prstClr val="white"/>
              </a:solidFill>
              <a:latin typeface="Calibri" panose="020F0502020204030204"/>
            </a:endParaRPr>
          </a:p>
        </p:txBody>
      </p:sp>
    </p:spTree>
    <p:extLst>
      <p:ext uri="{BB962C8B-B14F-4D97-AF65-F5344CB8AC3E}">
        <p14:creationId xmlns:p14="http://schemas.microsoft.com/office/powerpoint/2010/main" val="22369369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08920"/>
            <a:ext cx="7071320" cy="691480"/>
          </a:xfrm>
        </p:spPr>
        <p:txBody>
          <a:bodyPr/>
          <a:lstStyle/>
          <a:p>
            <a:r>
              <a:rPr lang="en-GB" sz="3600" dirty="0"/>
              <a:t>¿Otras preguntas sobre la seguridad del cliente?</a:t>
            </a:r>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3534188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6565" y="3357632"/>
            <a:ext cx="3020870" cy="1266825"/>
          </a:xfrm>
        </p:spPr>
        <p:txBody>
          <a:bodyPr/>
          <a:lstStyle/>
          <a:p>
            <a:r>
              <a:rPr lang="pt-BR" dirty="0"/>
              <a:t>Telemedicina y Aborto con medicamentos</a:t>
            </a:r>
            <a:endParaRPr lang="en-GB" dirty="0"/>
          </a:p>
        </p:txBody>
      </p:sp>
      <p:sp>
        <p:nvSpPr>
          <p:cNvPr id="7" name="Footer"/>
          <p:cNvSpPr>
            <a:spLocks noGrp="1" noChangeArrowheads="1"/>
          </p:cNvSpPr>
          <p:nvPr>
            <p:ph type="ftr" sz="quarter" idx="3"/>
          </p:nvPr>
        </p:nvSpPr>
        <p:spPr bwMode="auto">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100" dirty="0">
                <a:solidFill>
                  <a:srgbClr val="BFBFBF"/>
                </a:solidFill>
                <a:latin typeface="Calibri" panose="020F0502020204030204"/>
              </a:rPr>
              <a:t>FONDO DE ACCIÓN PARA EL ABORTO SEGURO </a:t>
            </a:r>
            <a:endParaRPr lang="en-GB" sz="1100" dirty="0">
              <a:solidFill>
                <a:prstClr val="white"/>
              </a:solidFill>
              <a:latin typeface="Calibri" panose="020F0502020204030204"/>
            </a:endParaRPr>
          </a:p>
        </p:txBody>
      </p:sp>
      <p:sp>
        <p:nvSpPr>
          <p:cNvPr id="2" name="Content Placeholder 1"/>
          <p:cNvSpPr>
            <a:spLocks noGrp="1"/>
          </p:cNvSpPr>
          <p:nvPr>
            <p:ph sz="half" idx="2"/>
          </p:nvPr>
        </p:nvSpPr>
        <p:spPr/>
        <p:txBody>
          <a:bodyPr/>
          <a:lstStyle/>
          <a:p>
            <a:r>
              <a:rPr lang="en-GB" sz="4400" dirty="0"/>
              <a:t>Preguntas clínicas sobre la provisión de </a:t>
            </a:r>
            <a:r>
              <a:rPr lang="en-GB" sz="4400" dirty="0" err="1"/>
              <a:t>Aborto</a:t>
            </a:r>
            <a:r>
              <a:rPr lang="en-GB" sz="4400" dirty="0"/>
              <a:t> con </a:t>
            </a:r>
            <a:r>
              <a:rPr lang="en-GB" sz="4400" dirty="0" err="1"/>
              <a:t>medicamentos</a:t>
            </a:r>
            <a:endParaRPr lang="en-GB" sz="4400" dirty="0"/>
          </a:p>
        </p:txBody>
      </p:sp>
      <p:pic>
        <p:nvPicPr>
          <p:cNvPr id="9" name="Picture Placeholder 8"/>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845" b="845"/>
          <a:stretch>
            <a:fillRect/>
          </a:stretch>
        </p:blipFill>
        <p:spPr>
          <a:xfrm>
            <a:off x="656565" y="368660"/>
            <a:ext cx="3513401" cy="3513120"/>
          </a:xfrm>
        </p:spPr>
      </p:pic>
    </p:spTree>
    <p:extLst>
      <p:ext uri="{BB962C8B-B14F-4D97-AF65-F5344CB8AC3E}">
        <p14:creationId xmlns:p14="http://schemas.microsoft.com/office/powerpoint/2010/main" val="2394223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ru-RU" sz="2400" b="1" dirty="0"/>
              <a:t>Argumentos de que el MA puede ser ofrecido a distancia, a través de la telemedicina</a:t>
            </a:r>
            <a:br>
              <a:rPr lang="ru-RU" altLang="ru-RU" sz="4000" dirty="0"/>
            </a:br>
            <a:endParaRPr lang="ru-RU" altLang="ru-RU" sz="4000" dirty="0"/>
          </a:p>
        </p:txBody>
      </p:sp>
      <p:sp>
        <p:nvSpPr>
          <p:cNvPr id="6147" name="Rectangle 3"/>
          <p:cNvSpPr>
            <a:spLocks noGrp="1" noChangeArrowheads="1"/>
          </p:cNvSpPr>
          <p:nvPr>
            <p:ph type="body" idx="1"/>
          </p:nvPr>
        </p:nvSpPr>
        <p:spPr>
          <a:xfrm>
            <a:off x="431540" y="1358770"/>
            <a:ext cx="8229600" cy="5256584"/>
          </a:xfrm>
        </p:spPr>
        <p:txBody>
          <a:bodyPr/>
          <a:lstStyle/>
          <a:p>
            <a:pPr lvl="0"/>
            <a:r>
              <a:rPr lang="en-US" sz="1800" b="1" dirty="0"/>
              <a:t>Coronavirus (COVID-19) y atención del aborto, información para profesionales de la salud </a:t>
            </a:r>
            <a:r>
              <a:rPr lang="en-US" sz="1800" u="sng" dirty="0">
                <a:hlinkClick r:id="rId2"/>
              </a:rPr>
              <a:t>https://www.rcog.org.uk/globalassets/documents/guidelines/2020-04-01-coronavirus-covid-19-infection-and-abortion-care.pdf</a:t>
            </a:r>
            <a:endParaRPr lang="en-US" sz="1800" dirty="0"/>
          </a:p>
          <a:p>
            <a:pPr lvl="0"/>
            <a:r>
              <a:rPr lang="en-US" sz="1800" b="1" dirty="0"/>
              <a:t>Guía consolidada de la OMS sobre las intervenciones de autocuidado de la salud salud y los derechos sexuales y reproductivos, 2019 </a:t>
            </a:r>
            <a:r>
              <a:rPr lang="en-US" sz="1800" u="sng" dirty="0">
                <a:hlinkClick r:id="rId3"/>
              </a:rPr>
              <a:t>https://apps.who.int/iris/bitstream/handle/10665/325480/9789241550550-eng.pdf</a:t>
            </a:r>
            <a:endParaRPr lang="en-US" sz="1800" dirty="0"/>
          </a:p>
          <a:p>
            <a:pPr lvl="0"/>
            <a:r>
              <a:rPr lang="en-US" sz="1800" b="1" dirty="0"/>
              <a:t>WHO Medical management of abortion, 2019 </a:t>
            </a:r>
            <a:r>
              <a:rPr lang="en-US" sz="1800" u="sng" dirty="0">
                <a:hlinkClick r:id="rId4"/>
              </a:rPr>
              <a:t>file:///C:/Users/Rodica/Downloads/9789241550406-esp.pdf</a:t>
            </a:r>
            <a:endParaRPr lang="en-US" sz="1800" dirty="0"/>
          </a:p>
          <a:p>
            <a:pPr lvl="0"/>
            <a:r>
              <a:rPr lang="en-US" sz="1800" b="1" dirty="0"/>
              <a:t>Aborto sin riesgos: orientación técnica y normativa para los sistemas de salud Segunda edición, 2012 </a:t>
            </a:r>
            <a:r>
              <a:rPr lang="en-US" sz="1800" u="sng" dirty="0">
                <a:hlinkClick r:id="rId5"/>
              </a:rPr>
              <a:t>https://apps.who.int/iris/bitstream/handle/10665/70914/9789241548434_eng.pdf;j</a:t>
            </a:r>
            <a:endParaRPr lang="en-US" sz="1800" dirty="0"/>
          </a:p>
          <a:p>
            <a:pPr lvl="0"/>
            <a:r>
              <a:rPr lang="en-US" sz="1800" b="1" dirty="0"/>
              <a:t>OMS Manual de práctica clínica para el aborto seguro </a:t>
            </a:r>
            <a:r>
              <a:rPr lang="en-US" sz="1800" u="sng" dirty="0">
                <a:hlinkClick r:id="rId6"/>
              </a:rPr>
              <a:t>https://www.who.int/reproductivehealth/publications/unsafe_abortion/clinical-practice-safe-abortion/en/</a:t>
            </a:r>
            <a:endParaRPr lang="en-US" sz="1800" dirty="0"/>
          </a:p>
          <a:p>
            <a:pPr eaLnBrk="1" hangingPunct="1">
              <a:lnSpc>
                <a:spcPct val="90000"/>
              </a:lnSpc>
              <a:buFontTx/>
              <a:buNone/>
            </a:pPr>
            <a:endParaRPr lang="en-US" altLang="ru-RU" sz="1800" dirty="0"/>
          </a:p>
        </p:txBody>
      </p:sp>
    </p:spTree>
    <p:extLst>
      <p:ext uri="{BB962C8B-B14F-4D97-AF65-F5344CB8AC3E}">
        <p14:creationId xmlns:p14="http://schemas.microsoft.com/office/powerpoint/2010/main" val="233978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ru-RU" sz="4000" dirty="0" err="1"/>
              <a:t>Aborto</a:t>
            </a:r>
            <a:r>
              <a:rPr lang="en-US" altLang="ru-RU" sz="4000" dirty="0"/>
              <a:t> con </a:t>
            </a:r>
            <a:r>
              <a:rPr lang="en-US" altLang="ru-RU" sz="4000" dirty="0" err="1"/>
              <a:t>medicamentos</a:t>
            </a:r>
            <a:r>
              <a:rPr lang="en-US" altLang="ru-RU" sz="4000" dirty="0"/>
              <a:t> </a:t>
            </a:r>
            <a:br>
              <a:rPr lang="en-US" altLang="ru-RU" dirty="0"/>
            </a:br>
            <a:r>
              <a:rPr lang="en-US" altLang="ru-RU" dirty="0" err="1"/>
              <a:t>Definición</a:t>
            </a:r>
            <a:endParaRPr lang="en-US" altLang="ru-RU" dirty="0"/>
          </a:p>
        </p:txBody>
      </p:sp>
      <p:sp>
        <p:nvSpPr>
          <p:cNvPr id="8195" name="Rectangle 3"/>
          <p:cNvSpPr>
            <a:spLocks noGrp="1" noChangeArrowheads="1"/>
          </p:cNvSpPr>
          <p:nvPr>
            <p:ph type="body" idx="1"/>
          </p:nvPr>
        </p:nvSpPr>
        <p:spPr/>
        <p:txBody>
          <a:bodyPr/>
          <a:lstStyle/>
          <a:p>
            <a:pPr eaLnBrk="1" hangingPunct="1">
              <a:buFontTx/>
              <a:buNone/>
            </a:pPr>
            <a:r>
              <a:rPr lang="en-US" altLang="ru-RU" sz="3600" dirty="0"/>
              <a:t>Un </a:t>
            </a:r>
            <a:r>
              <a:rPr lang="en-US" altLang="ru-RU" sz="3600" dirty="0" err="1"/>
              <a:t>Aborto</a:t>
            </a:r>
            <a:r>
              <a:rPr lang="en-US" altLang="ru-RU" sz="3600" dirty="0"/>
              <a:t> con </a:t>
            </a:r>
            <a:r>
              <a:rPr lang="en-US" altLang="ru-RU" sz="3600" dirty="0" err="1"/>
              <a:t>medicamentos</a:t>
            </a:r>
            <a:r>
              <a:rPr lang="en-US" altLang="ru-RU" sz="3600" dirty="0"/>
              <a:t> es..:</a:t>
            </a:r>
          </a:p>
          <a:p>
            <a:pPr eaLnBrk="1" hangingPunct="1">
              <a:buFontTx/>
              <a:buNone/>
            </a:pPr>
            <a:r>
              <a:rPr lang="en-US" altLang="ru-RU" sz="3600" dirty="0"/>
              <a:t>Una terminación del embarazo, inducida por drogas y sin uso de evacuación quirúrgica.</a:t>
            </a:r>
          </a:p>
          <a:p>
            <a:pPr eaLnBrk="1" hangingPunct="1">
              <a:buFontTx/>
              <a:buNone/>
            </a:pPr>
            <a:endParaRPr lang="en-US" altLang="ru-RU" sz="3600" dirty="0"/>
          </a:p>
        </p:txBody>
      </p:sp>
    </p:spTree>
    <p:extLst>
      <p:ext uri="{BB962C8B-B14F-4D97-AF65-F5344CB8AC3E}">
        <p14:creationId xmlns:p14="http://schemas.microsoft.com/office/powerpoint/2010/main" val="32246639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404813"/>
            <a:ext cx="8229600" cy="1143000"/>
          </a:xfrm>
        </p:spPr>
        <p:txBody>
          <a:bodyPr/>
          <a:lstStyle/>
          <a:p>
            <a:r>
              <a:rPr lang="en-US" altLang="ru-RU" b="1">
                <a:solidFill>
                  <a:srgbClr val="0000CC"/>
                </a:solidFill>
                <a:latin typeface="Arial" charset="0"/>
              </a:rPr>
              <a:t>Registro de Mife en &gt; 68 países</a:t>
            </a:r>
            <a:br>
              <a:rPr lang="en-US" altLang="ru-RU" b="1">
                <a:solidFill>
                  <a:srgbClr val="0000CC"/>
                </a:solidFill>
                <a:latin typeface="Arial" charset="0"/>
              </a:rPr>
            </a:br>
            <a:endParaRPr lang="en-US"/>
          </a:p>
        </p:txBody>
      </p:sp>
      <p:sp>
        <p:nvSpPr>
          <p:cNvPr id="2" name="Content Placeholder 1"/>
          <p:cNvSpPr>
            <a:spLocks noGrp="1"/>
          </p:cNvSpPr>
          <p:nvPr>
            <p:ph idx="1"/>
          </p:nvPr>
        </p:nvSpPr>
        <p:spPr/>
        <p:txBody>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3585916133"/>
              </p:ext>
            </p:extLst>
          </p:nvPr>
        </p:nvGraphicFramePr>
        <p:xfrm>
          <a:off x="381001" y="404813"/>
          <a:ext cx="8010890" cy="5850650"/>
        </p:xfrm>
        <a:graphic>
          <a:graphicData uri="http://schemas.openxmlformats.org/presentationml/2006/ole">
            <mc:AlternateContent xmlns:mc="http://schemas.openxmlformats.org/markup-compatibility/2006">
              <mc:Choice xmlns:v="urn:schemas-microsoft-com:vml" Requires="v">
                <p:oleObj spid="_x0000_s1029" name="Acrobat Document" r:id="rId3" imgW="6857592" imgH="5143474" progId="AcroExch.Document.DC">
                  <p:embed/>
                </p:oleObj>
              </mc:Choice>
              <mc:Fallback>
                <p:oleObj name="Acrobat Document" r:id="rId3" imgW="6857592" imgH="5143474" progId="AcroExch.Document.DC">
                  <p:embed/>
                  <p:pic>
                    <p:nvPicPr>
                      <p:cNvPr id="5" name="Object 4"/>
                      <p:cNvPicPr/>
                      <p:nvPr/>
                    </p:nvPicPr>
                    <p:blipFill>
                      <a:blip r:embed="rId4"/>
                      <a:stretch>
                        <a:fillRect/>
                      </a:stretch>
                    </p:blipFill>
                    <p:spPr>
                      <a:xfrm>
                        <a:off x="381001" y="404813"/>
                        <a:ext cx="8010890" cy="5850650"/>
                      </a:xfrm>
                      <a:prstGeom prst="rect">
                        <a:avLst/>
                      </a:prstGeom>
                    </p:spPr>
                  </p:pic>
                </p:oleObj>
              </mc:Fallback>
            </mc:AlternateContent>
          </a:graphicData>
        </a:graphic>
      </p:graphicFrame>
    </p:spTree>
    <p:extLst>
      <p:ext uri="{BB962C8B-B14F-4D97-AF65-F5344CB8AC3E}">
        <p14:creationId xmlns:p14="http://schemas.microsoft.com/office/powerpoint/2010/main" val="35640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Disponibilidad de misoprostol</a:t>
            </a:r>
          </a:p>
        </p:txBody>
      </p:sp>
      <p:graphicFrame>
        <p:nvGraphicFramePr>
          <p:cNvPr id="12291" name="Content Placeholder 3"/>
          <p:cNvGraphicFramePr>
            <a:graphicFrameLocks noGrp="1" noChangeAspect="1"/>
          </p:cNvGraphicFramePr>
          <p:nvPr>
            <p:ph idx="1"/>
          </p:nvPr>
        </p:nvGraphicFramePr>
        <p:xfrm>
          <a:off x="684213" y="1196975"/>
          <a:ext cx="7848600" cy="4929188"/>
        </p:xfrm>
        <a:graphic>
          <a:graphicData uri="http://schemas.openxmlformats.org/presentationml/2006/ole">
            <mc:AlternateContent xmlns:mc="http://schemas.openxmlformats.org/markup-compatibility/2006">
              <mc:Choice xmlns:v="urn:schemas-microsoft-com:vml" Requires="v">
                <p:oleObj spid="_x0000_s2053" name="Acrobat Document" r:id="rId3" imgW="6857820" imgH="5143500" progId="AcroExch.Document.7">
                  <p:embed/>
                </p:oleObj>
              </mc:Choice>
              <mc:Fallback>
                <p:oleObj name="Acrobat Document" r:id="rId3" imgW="6857820" imgH="5143500" progId="AcroExch.Document.7">
                  <p:embed/>
                  <p:pic>
                    <p:nvPicPr>
                      <p:cNvPr id="12291"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96975"/>
                        <a:ext cx="7848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415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35" y="323655"/>
            <a:ext cx="8550950" cy="1266825"/>
          </a:xfrm>
        </p:spPr>
        <p:txBody>
          <a:bodyPr/>
          <a:lstStyle/>
          <a:p>
            <a:r>
              <a:rPr lang="en-US" dirty="0"/>
              <a:t>Dra. </a:t>
            </a:r>
            <a:r>
              <a:rPr lang="en-US" dirty="0" err="1"/>
              <a:t>Rodica Comendant</a:t>
            </a:r>
            <a:r>
              <a:rPr lang="en-US" dirty="0"/>
              <a:t>, MD, PhD</a:t>
            </a:r>
          </a:p>
        </p:txBody>
      </p:sp>
      <p:sp>
        <p:nvSpPr>
          <p:cNvPr id="3" name="Content Placeholder 2"/>
          <p:cNvSpPr>
            <a:spLocks noGrp="1"/>
          </p:cNvSpPr>
          <p:nvPr>
            <p:ph idx="1"/>
          </p:nvPr>
        </p:nvSpPr>
        <p:spPr>
          <a:xfrm>
            <a:off x="386535" y="1448780"/>
            <a:ext cx="7071320" cy="4708525"/>
          </a:xfrm>
        </p:spPr>
        <p:txBody>
          <a:bodyPr/>
          <a:lstStyle/>
          <a:p>
            <a:r>
              <a:rPr lang="en-US" sz="1800" dirty="0" err="1"/>
              <a:t>Profesora</a:t>
            </a:r>
            <a:r>
              <a:rPr lang="en-US" sz="1800" dirty="0"/>
              <a:t> </a:t>
            </a:r>
            <a:r>
              <a:rPr lang="en-US" sz="1800" dirty="0" err="1"/>
              <a:t>asociada</a:t>
            </a:r>
            <a:r>
              <a:rPr lang="en-US" sz="1800" dirty="0"/>
              <a:t> del Departamento de Obstetricia y Ginecología de la Universidad Estatal de Medicina y Farmacia de Moldova.</a:t>
            </a:r>
          </a:p>
          <a:p>
            <a:r>
              <a:rPr lang="en-US" sz="1800" dirty="0"/>
              <a:t>Jefe del Centro de Capacitación en Salud Reproductiva (RHTC) en Chisinau, y del Centro Regional de Capacitación para la región de Europa Oriental y Asia Central (EECA)</a:t>
            </a:r>
          </a:p>
          <a:p>
            <a:r>
              <a:rPr lang="en-US" sz="1800" dirty="0"/>
              <a:t>Coordinadora de la Coalición Regional de EECA sobre la salud y los derechos sexuales y reproductivos.</a:t>
            </a:r>
          </a:p>
          <a:p>
            <a:r>
              <a:rPr lang="en-US" sz="1800" dirty="0" err="1"/>
              <a:t>Capacitadora</a:t>
            </a:r>
            <a:r>
              <a:rPr lang="en-US" sz="1800" dirty="0"/>
              <a:t> internacional para el </a:t>
            </a:r>
            <a:r>
              <a:rPr lang="en-US" sz="1800" dirty="0" err="1"/>
              <a:t>Aborto</a:t>
            </a:r>
            <a:r>
              <a:rPr lang="en-US" sz="1800" dirty="0"/>
              <a:t> con </a:t>
            </a:r>
            <a:r>
              <a:rPr lang="en-US" sz="1800" dirty="0" err="1"/>
              <a:t>medicamentos</a:t>
            </a:r>
            <a:r>
              <a:rPr lang="en-US" sz="1800" dirty="0"/>
              <a:t> y la aspiración manual endouterina (AMEU)</a:t>
            </a:r>
          </a:p>
          <a:p>
            <a:r>
              <a:rPr lang="en-US" sz="1800" dirty="0" err="1"/>
              <a:t>Consultora</a:t>
            </a:r>
            <a:r>
              <a:rPr lang="en-US" sz="1800" dirty="0"/>
              <a:t> de la Concept Foundation y de la Organización Mundial de la Salud (OMS) sobre la Iniciativa Mundial de </a:t>
            </a:r>
            <a:r>
              <a:rPr lang="en-US" sz="1800" dirty="0" err="1"/>
              <a:t>Combipack</a:t>
            </a:r>
            <a:r>
              <a:rPr lang="en-US" sz="1800" dirty="0"/>
              <a:t>.</a:t>
            </a:r>
          </a:p>
          <a:p>
            <a:r>
              <a:rPr lang="en-US" sz="1800" dirty="0"/>
              <a:t>Anteriormente - se desempeñó como Coordinador del Consorcio Internacional de </a:t>
            </a:r>
            <a:r>
              <a:rPr lang="en-US" sz="1800" dirty="0" err="1"/>
              <a:t>Aborto</a:t>
            </a:r>
            <a:r>
              <a:rPr lang="en-US" sz="1800" dirty="0"/>
              <a:t> con </a:t>
            </a:r>
            <a:r>
              <a:rPr lang="en-US" sz="1800" dirty="0" err="1"/>
              <a:t>medicamentos</a:t>
            </a:r>
            <a:r>
              <a:rPr lang="en-US" sz="1800" dirty="0"/>
              <a:t> (2005-2015), </a:t>
            </a:r>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pic>
        <p:nvPicPr>
          <p:cNvPr id="5" name="Picture 4" descr="A person in a red shirt&#10;&#10;Description automatically generated">
            <a:extLst>
              <a:ext uri="{FF2B5EF4-FFF2-40B4-BE49-F238E27FC236}">
                <a16:creationId xmlns:a16="http://schemas.microsoft.com/office/drawing/2014/main" id="{9852BBC1-8261-454B-AE6A-72F389D60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275" y="233645"/>
            <a:ext cx="1990725" cy="2295525"/>
          </a:xfrm>
          <a:prstGeom prst="flowChartConnector">
            <a:avLst/>
          </a:prstGeom>
        </p:spPr>
      </p:pic>
    </p:spTree>
    <p:extLst>
      <p:ext uri="{BB962C8B-B14F-4D97-AF65-F5344CB8AC3E}">
        <p14:creationId xmlns:p14="http://schemas.microsoft.com/office/powerpoint/2010/main" val="2096025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8153400" cy="1143000"/>
          </a:xfrm>
        </p:spPr>
        <p:txBody>
          <a:bodyPr/>
          <a:lstStyle/>
          <a:p>
            <a:pPr eaLnBrk="1" hangingPunct="1"/>
            <a:r>
              <a:rPr lang="en-US" altLang="ru-RU" dirty="0"/>
              <a:t>Mifepristona y Misoprostol :</a:t>
            </a:r>
            <a:br>
              <a:rPr lang="en-US" altLang="ru-RU" dirty="0"/>
            </a:br>
            <a:r>
              <a:rPr lang="en-US" altLang="ru-RU" dirty="0"/>
              <a:t>Múltiples usos para indicaciones de salud reproductiva</a:t>
            </a:r>
          </a:p>
        </p:txBody>
      </p:sp>
      <p:sp>
        <p:nvSpPr>
          <p:cNvPr id="13315" name="Rectangle 3"/>
          <p:cNvSpPr>
            <a:spLocks noGrp="1" noChangeArrowheads="1"/>
          </p:cNvSpPr>
          <p:nvPr>
            <p:ph type="body" idx="1"/>
          </p:nvPr>
        </p:nvSpPr>
        <p:spPr>
          <a:xfrm>
            <a:off x="685800" y="1600200"/>
            <a:ext cx="7772400" cy="3962400"/>
          </a:xfrm>
        </p:spPr>
        <p:txBody>
          <a:bodyPr/>
          <a:lstStyle/>
          <a:p>
            <a:pPr eaLnBrk="1" hangingPunct="1">
              <a:lnSpc>
                <a:spcPct val="80000"/>
              </a:lnSpc>
              <a:spcBef>
                <a:spcPct val="35000"/>
              </a:spcBef>
              <a:buClr>
                <a:schemeClr val="tx2"/>
              </a:buClr>
              <a:buFontTx/>
              <a:buNone/>
            </a:pPr>
            <a:r>
              <a:rPr lang="en-US" altLang="ru-RU" sz="2000" b="1" dirty="0">
                <a:solidFill>
                  <a:schemeClr val="tx2"/>
                </a:solidFill>
              </a:rPr>
              <a:t>Abortos:</a:t>
            </a:r>
            <a:endParaRPr lang="en-US" altLang="ru-RU" sz="2000" dirty="0"/>
          </a:p>
          <a:p>
            <a:pPr eaLnBrk="1" hangingPunct="1">
              <a:lnSpc>
                <a:spcPct val="80000"/>
              </a:lnSpc>
              <a:spcBef>
                <a:spcPct val="35000"/>
              </a:spcBef>
              <a:buClr>
                <a:schemeClr val="tx2"/>
              </a:buClr>
            </a:pPr>
            <a:r>
              <a:rPr lang="en-US" altLang="ru-RU" sz="2000" dirty="0"/>
              <a:t>Abortos en el primer trimestre </a:t>
            </a:r>
          </a:p>
          <a:p>
            <a:pPr eaLnBrk="1" hangingPunct="1">
              <a:lnSpc>
                <a:spcPct val="80000"/>
              </a:lnSpc>
              <a:spcBef>
                <a:spcPct val="35000"/>
              </a:spcBef>
              <a:buClr>
                <a:schemeClr val="tx2"/>
              </a:buClr>
            </a:pPr>
            <a:r>
              <a:rPr lang="en-US" altLang="ru-RU" sz="2000" dirty="0"/>
              <a:t>Aborto tardío </a:t>
            </a:r>
          </a:p>
          <a:p>
            <a:pPr eaLnBrk="1" hangingPunct="1">
              <a:lnSpc>
                <a:spcPct val="80000"/>
              </a:lnSpc>
              <a:spcBef>
                <a:spcPct val="35000"/>
              </a:spcBef>
              <a:buClr>
                <a:schemeClr val="tx2"/>
              </a:buClr>
            </a:pPr>
            <a:r>
              <a:rPr lang="en-US" altLang="ru-RU" sz="2000" dirty="0"/>
              <a:t>Preparación cervical antes del aborto quirúrgico </a:t>
            </a:r>
          </a:p>
          <a:p>
            <a:pPr eaLnBrk="1" hangingPunct="1">
              <a:lnSpc>
                <a:spcPct val="80000"/>
              </a:lnSpc>
              <a:spcBef>
                <a:spcPct val="35000"/>
              </a:spcBef>
              <a:buClr>
                <a:schemeClr val="tx2"/>
              </a:buClr>
              <a:buFontTx/>
              <a:buNone/>
            </a:pPr>
            <a:r>
              <a:rPr lang="en-US" altLang="ru-RU" sz="2000" b="1" dirty="0"/>
              <a:t>Evacuación uterina:</a:t>
            </a:r>
            <a:endParaRPr lang="en-US" altLang="ru-RU" sz="2000" dirty="0"/>
          </a:p>
          <a:p>
            <a:pPr eaLnBrk="1" hangingPunct="1">
              <a:lnSpc>
                <a:spcPct val="80000"/>
              </a:lnSpc>
              <a:spcBef>
                <a:spcPct val="35000"/>
              </a:spcBef>
              <a:buClr>
                <a:schemeClr val="tx2"/>
              </a:buClr>
            </a:pPr>
            <a:r>
              <a:rPr lang="en-US" altLang="ru-RU" sz="2000" dirty="0"/>
              <a:t>Aborto incompleto</a:t>
            </a:r>
          </a:p>
          <a:p>
            <a:pPr eaLnBrk="1" hangingPunct="1">
              <a:spcBef>
                <a:spcPct val="30000"/>
              </a:spcBef>
              <a:buClr>
                <a:schemeClr val="tx2"/>
              </a:buClr>
              <a:buSzPct val="80000"/>
            </a:pPr>
            <a:r>
              <a:rPr lang="en-US" altLang="ru-RU" sz="2000" dirty="0"/>
              <a:t>Aborto fallido</a:t>
            </a:r>
          </a:p>
          <a:p>
            <a:pPr eaLnBrk="1" hangingPunct="1">
              <a:spcBef>
                <a:spcPct val="30000"/>
              </a:spcBef>
              <a:buClr>
                <a:schemeClr val="tx2"/>
              </a:buClr>
              <a:buSzPct val="80000"/>
            </a:pPr>
            <a:r>
              <a:rPr lang="en-US" altLang="ru-RU" sz="2000" dirty="0"/>
              <a:t>Muerte fetal intrauterina</a:t>
            </a:r>
          </a:p>
          <a:p>
            <a:pPr eaLnBrk="1" hangingPunct="1">
              <a:spcBef>
                <a:spcPct val="30000"/>
              </a:spcBef>
              <a:buClr>
                <a:schemeClr val="tx2"/>
              </a:buClr>
              <a:buSzPct val="80000"/>
              <a:buFontTx/>
              <a:buNone/>
            </a:pPr>
            <a:r>
              <a:rPr lang="en-US" altLang="ru-RU" sz="2000" b="1" dirty="0"/>
              <a:t>Trabajo de parto y parto:</a:t>
            </a:r>
          </a:p>
          <a:p>
            <a:pPr eaLnBrk="1" hangingPunct="1">
              <a:lnSpc>
                <a:spcPct val="80000"/>
              </a:lnSpc>
              <a:spcBef>
                <a:spcPct val="35000"/>
              </a:spcBef>
              <a:buClr>
                <a:schemeClr val="tx2"/>
              </a:buClr>
            </a:pPr>
            <a:r>
              <a:rPr lang="en-US" altLang="ru-RU" sz="2000" dirty="0"/>
              <a:t>Inducción del parto</a:t>
            </a:r>
          </a:p>
          <a:p>
            <a:pPr eaLnBrk="1" hangingPunct="1">
              <a:lnSpc>
                <a:spcPct val="80000"/>
              </a:lnSpc>
              <a:spcBef>
                <a:spcPct val="35000"/>
              </a:spcBef>
              <a:buClr>
                <a:schemeClr val="tx2"/>
              </a:buClr>
            </a:pPr>
            <a:r>
              <a:rPr lang="en-US" altLang="ru-RU" sz="2000" dirty="0"/>
              <a:t>Ablandamiento cervical </a:t>
            </a:r>
          </a:p>
          <a:p>
            <a:pPr eaLnBrk="1" hangingPunct="1">
              <a:lnSpc>
                <a:spcPct val="80000"/>
              </a:lnSpc>
              <a:spcBef>
                <a:spcPct val="35000"/>
              </a:spcBef>
              <a:buClr>
                <a:schemeClr val="tx2"/>
              </a:buClr>
            </a:pPr>
            <a:r>
              <a:rPr lang="en-US" altLang="ru-RU" sz="2000" dirty="0"/>
              <a:t>Prevención y tratamiento de la hemorragia posparto</a:t>
            </a:r>
          </a:p>
        </p:txBody>
      </p:sp>
    </p:spTree>
    <p:extLst>
      <p:ext uri="{BB962C8B-B14F-4D97-AF65-F5344CB8AC3E}">
        <p14:creationId xmlns:p14="http://schemas.microsoft.com/office/powerpoint/2010/main" val="378990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6535" y="233645"/>
            <a:ext cx="8229600" cy="1143001"/>
          </a:xfrm>
        </p:spPr>
        <p:txBody>
          <a:bodyPr/>
          <a:lstStyle/>
          <a:p>
            <a:r>
              <a:rPr lang="en-US" dirty="0"/>
              <a:t>La seguridad puede explicarse con el mecanismo de cómo funcionan las píldoras</a:t>
            </a:r>
          </a:p>
        </p:txBody>
      </p:sp>
      <p:sp>
        <p:nvSpPr>
          <p:cNvPr id="3" name="Text Placeholder 2"/>
          <p:cNvSpPr>
            <a:spLocks noGrp="1"/>
          </p:cNvSpPr>
          <p:nvPr>
            <p:ph type="body" idx="1"/>
          </p:nvPr>
        </p:nvSpPr>
        <p:spPr>
          <a:xfrm>
            <a:off x="323850" y="1196975"/>
            <a:ext cx="4040188" cy="639763"/>
          </a:xfrm>
        </p:spPr>
        <p:txBody>
          <a:bodyPr/>
          <a:lstStyle/>
          <a:p>
            <a:pPr>
              <a:defRPr/>
            </a:pPr>
            <a:r>
              <a:rPr lang="en-US" sz="2200" dirty="0"/>
              <a:t>Mifepristona</a:t>
            </a:r>
          </a:p>
        </p:txBody>
      </p:sp>
      <p:sp>
        <p:nvSpPr>
          <p:cNvPr id="4" name="Content Placeholder 3"/>
          <p:cNvSpPr>
            <a:spLocks noGrp="1"/>
          </p:cNvSpPr>
          <p:nvPr>
            <p:ph sz="half" idx="2"/>
          </p:nvPr>
        </p:nvSpPr>
        <p:spPr>
          <a:xfrm>
            <a:off x="161510" y="1985554"/>
            <a:ext cx="4040187" cy="4323766"/>
          </a:xfrm>
        </p:spPr>
        <p:txBody>
          <a:bodyPr/>
          <a:lstStyle/>
          <a:p>
            <a:pPr marL="342900" indent="-342900">
              <a:buFont typeface="Arial" panose="020B0604020202020204" pitchFamily="34" charset="0"/>
              <a:buChar char="•"/>
              <a:defRPr/>
            </a:pPr>
            <a:r>
              <a:rPr lang="en-US" sz="2000" dirty="0" err="1">
                <a:solidFill>
                  <a:schemeClr val="accent3">
                    <a:lumMod val="75000"/>
                  </a:schemeClr>
                </a:solidFill>
              </a:rPr>
              <a:t>Mife bloquea</a:t>
            </a:r>
            <a:r>
              <a:rPr lang="en-US" sz="2000" dirty="0">
                <a:solidFill>
                  <a:schemeClr val="accent3">
                    <a:lumMod val="75000"/>
                  </a:schemeClr>
                </a:solidFill>
              </a:rPr>
              <a:t> los receptores de progesterona en el útero</a:t>
            </a:r>
          </a:p>
          <a:p>
            <a:pPr marL="342900" indent="-342900" eaLnBrk="1" hangingPunct="1">
              <a:spcBef>
                <a:spcPct val="50000"/>
              </a:spcBef>
              <a:buFont typeface="Arial" panose="020B0604020202020204" pitchFamily="34" charset="0"/>
              <a:buChar char="•"/>
              <a:tabLst>
                <a:tab pos="1071563" algn="l"/>
                <a:tab pos="1528763" algn="l"/>
              </a:tabLst>
              <a:defRPr/>
            </a:pPr>
            <a:r>
              <a:rPr lang="en-US" sz="2000" dirty="0">
                <a:solidFill>
                  <a:schemeClr val="accent3">
                    <a:lumMod val="75000"/>
                  </a:schemeClr>
                </a:solidFill>
              </a:rPr>
              <a:t>Desprendimiento del embrión, disminución de la BHCG</a:t>
            </a:r>
          </a:p>
          <a:p>
            <a:pPr marL="342900" indent="-342900" eaLnBrk="1" hangingPunct="1">
              <a:spcBef>
                <a:spcPct val="50000"/>
              </a:spcBef>
              <a:buFont typeface="Arial" panose="020B0604020202020204" pitchFamily="34" charset="0"/>
              <a:buChar char="•"/>
              <a:tabLst>
                <a:tab pos="1071563" algn="l"/>
                <a:tab pos="1528763" algn="l"/>
              </a:tabLst>
              <a:defRPr/>
            </a:pPr>
            <a:r>
              <a:rPr lang="en-US" sz="2000" dirty="0">
                <a:solidFill>
                  <a:schemeClr val="accent3">
                    <a:lumMod val="75000"/>
                  </a:schemeClr>
                </a:solidFill>
              </a:rPr>
              <a:t>Aumento de la contractilidad del miometrio </a:t>
            </a:r>
          </a:p>
          <a:p>
            <a:pPr marL="342900" indent="-342900" eaLnBrk="1" hangingPunct="1">
              <a:spcBef>
                <a:spcPct val="50000"/>
              </a:spcBef>
              <a:buFont typeface="Arial" panose="020B0604020202020204" pitchFamily="34" charset="0"/>
              <a:buChar char="•"/>
              <a:tabLst>
                <a:tab pos="1071563" algn="l"/>
                <a:tab pos="1528763" algn="l"/>
              </a:tabLst>
              <a:defRPr/>
            </a:pPr>
            <a:r>
              <a:rPr lang="en-US" sz="2000" dirty="0">
                <a:solidFill>
                  <a:schemeClr val="accent3">
                    <a:lumMod val="75000"/>
                  </a:schemeClr>
                </a:solidFill>
              </a:rPr>
              <a:t>Aumento de la síntesis de prostaglandinas en el endometrio</a:t>
            </a:r>
          </a:p>
          <a:p>
            <a:pPr marL="342900" indent="-342900" eaLnBrk="1" hangingPunct="1">
              <a:spcBef>
                <a:spcPct val="50000"/>
              </a:spcBef>
              <a:buFont typeface="Arial" panose="020B0604020202020204" pitchFamily="34" charset="0"/>
              <a:buChar char="•"/>
              <a:tabLst>
                <a:tab pos="1071563" algn="l"/>
                <a:tab pos="1528763" algn="l"/>
              </a:tabLst>
              <a:defRPr/>
            </a:pPr>
            <a:r>
              <a:rPr lang="en-US" sz="2000" dirty="0">
                <a:solidFill>
                  <a:schemeClr val="accent3">
                    <a:lumMod val="75000"/>
                  </a:schemeClr>
                </a:solidFill>
              </a:rPr>
              <a:t> Apertura y ablandamiento del cuello del útero </a:t>
            </a:r>
          </a:p>
          <a:p>
            <a:pPr marL="342900" indent="-342900" eaLnBrk="1" hangingPunct="1">
              <a:spcBef>
                <a:spcPct val="50000"/>
              </a:spcBef>
              <a:buFont typeface="Arial" panose="020B0604020202020204" pitchFamily="34" charset="0"/>
              <a:buChar char="•"/>
              <a:tabLst>
                <a:tab pos="1071563" algn="l"/>
                <a:tab pos="1528763" algn="l"/>
              </a:tabLst>
              <a:defRPr/>
            </a:pPr>
            <a:r>
              <a:rPr lang="en-US" sz="2000" dirty="0">
                <a:solidFill>
                  <a:schemeClr val="accent3">
                    <a:lumMod val="75000"/>
                  </a:schemeClr>
                </a:solidFill>
              </a:rPr>
              <a:t> Débil efecto</a:t>
            </a:r>
            <a:r>
              <a:rPr lang="en-US" sz="2000" dirty="0" err="1">
                <a:solidFill>
                  <a:schemeClr val="accent3">
                    <a:lumMod val="75000"/>
                  </a:schemeClr>
                </a:solidFill>
              </a:rPr>
              <a:t> antiglucocorticoide</a:t>
            </a:r>
            <a:r>
              <a:rPr lang="en-US" sz="2000" dirty="0">
                <a:solidFill>
                  <a:schemeClr val="accent3">
                    <a:lumMod val="75000"/>
                  </a:schemeClr>
                </a:solidFill>
              </a:rPr>
              <a:t>.</a:t>
            </a:r>
          </a:p>
          <a:p>
            <a:pPr>
              <a:defRPr/>
            </a:pPr>
            <a:endParaRPr lang="en-US" dirty="0"/>
          </a:p>
        </p:txBody>
      </p:sp>
      <p:sp>
        <p:nvSpPr>
          <p:cNvPr id="14341" name="Text Placeholder 4"/>
          <p:cNvSpPr>
            <a:spLocks noGrp="1"/>
          </p:cNvSpPr>
          <p:nvPr>
            <p:ph type="body" sz="quarter" idx="3"/>
          </p:nvPr>
        </p:nvSpPr>
        <p:spPr>
          <a:xfrm>
            <a:off x="4932040" y="1207412"/>
            <a:ext cx="4041775" cy="639762"/>
          </a:xfrm>
        </p:spPr>
        <p:txBody>
          <a:bodyPr/>
          <a:lstStyle/>
          <a:p>
            <a:r>
              <a:rPr lang="en-US" altLang="ru-RU" sz="2200" dirty="0"/>
              <a:t>Prostaglandina Misoprostol</a:t>
            </a:r>
            <a:endParaRPr lang="en-US" sz="2200" dirty="0"/>
          </a:p>
        </p:txBody>
      </p:sp>
      <p:sp>
        <p:nvSpPr>
          <p:cNvPr id="6" name="Content Placeholder 5"/>
          <p:cNvSpPr>
            <a:spLocks noGrp="1"/>
          </p:cNvSpPr>
          <p:nvPr>
            <p:ph sz="quarter" idx="4"/>
          </p:nvPr>
        </p:nvSpPr>
        <p:spPr>
          <a:xfrm>
            <a:off x="4645025" y="1847174"/>
            <a:ext cx="4041775" cy="4278989"/>
          </a:xfrm>
        </p:spPr>
        <p:txBody>
          <a:bodyPr/>
          <a:lstStyle/>
          <a:p>
            <a:pPr marL="342900" indent="-342900" eaLnBrk="1" hangingPunct="1">
              <a:spcBef>
                <a:spcPct val="50000"/>
              </a:spcBef>
              <a:buFont typeface="Arial" panose="020B0604020202020204" pitchFamily="34" charset="0"/>
              <a:buChar char="•"/>
              <a:tabLst>
                <a:tab pos="1071563" algn="l"/>
                <a:tab pos="1528763" algn="l"/>
              </a:tabLst>
              <a:defRPr/>
            </a:pPr>
            <a:r>
              <a:rPr lang="en-US" sz="2000" dirty="0">
                <a:solidFill>
                  <a:schemeClr val="accent3">
                    <a:lumMod val="75000"/>
                  </a:schemeClr>
                </a:solidFill>
              </a:rPr>
              <a:t>La prostaglandina influye fuertemente en la contracción uterina e intestinal </a:t>
            </a:r>
          </a:p>
          <a:p>
            <a:pPr marL="342900" indent="-342900" eaLnBrk="1" hangingPunct="1">
              <a:spcBef>
                <a:spcPct val="50000"/>
              </a:spcBef>
              <a:buFont typeface="Arial" panose="020B0604020202020204" pitchFamily="34" charset="0"/>
              <a:buChar char="•"/>
              <a:tabLst>
                <a:tab pos="1071563" algn="l"/>
                <a:tab pos="1528763" algn="l"/>
              </a:tabLst>
              <a:defRPr/>
            </a:pPr>
            <a:r>
              <a:rPr lang="en-US" sz="2000" dirty="0">
                <a:solidFill>
                  <a:schemeClr val="accent3">
                    <a:lumMod val="75000"/>
                  </a:schemeClr>
                </a:solidFill>
              </a:rPr>
              <a:t>La mifepristona potencia el efecto de la baja dosis de prostaglandinas en la contractilidad del miometrio</a:t>
            </a:r>
          </a:p>
          <a:p>
            <a:pPr marL="0" indent="0">
              <a:buFont typeface="Arial" charset="0"/>
              <a:buNone/>
              <a:defRPr/>
            </a:pPr>
            <a:endParaRPr lang="en-US" dirty="0"/>
          </a:p>
        </p:txBody>
      </p:sp>
    </p:spTree>
    <p:extLst>
      <p:ext uri="{BB962C8B-B14F-4D97-AF65-F5344CB8AC3E}">
        <p14:creationId xmlns:p14="http://schemas.microsoft.com/office/powerpoint/2010/main" val="591537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214438" y="2082800"/>
            <a:ext cx="7239000" cy="3606800"/>
            <a:chOff x="1056" y="1824"/>
            <a:chExt cx="4560" cy="2272"/>
          </a:xfrm>
        </p:grpSpPr>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1824"/>
              <a:ext cx="2496" cy="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4"/>
            <p:cNvSpPr>
              <a:spLocks noChangeArrowheads="1"/>
            </p:cNvSpPr>
            <p:nvPr/>
          </p:nvSpPr>
          <p:spPr bwMode="auto">
            <a:xfrm>
              <a:off x="1200" y="3320"/>
              <a:ext cx="912" cy="192"/>
            </a:xfrm>
            <a:prstGeom prst="rect">
              <a:avLst/>
            </a:prstGeom>
            <a:solidFill>
              <a:srgbClr val="F4F89E"/>
            </a:solidFill>
            <a:ln w="12700">
              <a:solidFill>
                <a:schemeClr val="tx1"/>
              </a:solidFill>
              <a:miter lim="800000"/>
              <a:headEnd type="none" w="sm" len="sm"/>
              <a:tailEnd type="none" w="sm" len="sm"/>
            </a:ln>
          </p:spPr>
          <p:txBody>
            <a:bodyPr wrap="none" anchor="ctr"/>
            <a:lstStyle/>
            <a:p>
              <a:pPr eaLnBrk="1" hangingPunct="1"/>
              <a:endParaRPr lang="en-US" altLang="ru-RU">
                <a:latin typeface="Arial" charset="0"/>
              </a:endParaRPr>
            </a:p>
          </p:txBody>
        </p:sp>
        <p:sp>
          <p:nvSpPr>
            <p:cNvPr id="15367" name="Line 5"/>
            <p:cNvSpPr>
              <a:spLocks noChangeShapeType="1"/>
            </p:cNvSpPr>
            <p:nvPr/>
          </p:nvSpPr>
          <p:spPr bwMode="auto">
            <a:xfrm>
              <a:off x="1344" y="2056"/>
              <a:ext cx="177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6"/>
            <p:cNvSpPr>
              <a:spLocks noChangeShapeType="1"/>
            </p:cNvSpPr>
            <p:nvPr/>
          </p:nvSpPr>
          <p:spPr bwMode="auto">
            <a:xfrm>
              <a:off x="1344" y="2056"/>
              <a:ext cx="0" cy="336"/>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9" name="Rectangle 7"/>
            <p:cNvSpPr>
              <a:spLocks noChangeArrowheads="1"/>
            </p:cNvSpPr>
            <p:nvPr/>
          </p:nvSpPr>
          <p:spPr bwMode="auto">
            <a:xfrm>
              <a:off x="2400" y="3320"/>
              <a:ext cx="912" cy="192"/>
            </a:xfrm>
            <a:prstGeom prst="rect">
              <a:avLst/>
            </a:prstGeom>
            <a:solidFill>
              <a:srgbClr val="F4F89E"/>
            </a:solidFill>
            <a:ln w="12700">
              <a:solidFill>
                <a:schemeClr val="tx1"/>
              </a:solidFill>
              <a:miter lim="800000"/>
              <a:headEnd type="none" w="sm" len="sm"/>
              <a:tailEnd type="none" w="sm" len="sm"/>
            </a:ln>
          </p:spPr>
          <p:txBody>
            <a:bodyPr wrap="none" anchor="ctr"/>
            <a:lstStyle/>
            <a:p>
              <a:pPr eaLnBrk="1" hangingPunct="1"/>
              <a:endParaRPr lang="en-US" altLang="ru-RU">
                <a:latin typeface="Arial" charset="0"/>
              </a:endParaRPr>
            </a:p>
          </p:txBody>
        </p:sp>
        <p:sp>
          <p:nvSpPr>
            <p:cNvPr id="15370" name="Line 8"/>
            <p:cNvSpPr>
              <a:spLocks noChangeShapeType="1"/>
            </p:cNvSpPr>
            <p:nvPr/>
          </p:nvSpPr>
          <p:spPr bwMode="auto">
            <a:xfrm>
              <a:off x="1344" y="2840"/>
              <a:ext cx="0" cy="48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9"/>
            <p:cNvSpPr>
              <a:spLocks noChangeShapeType="1"/>
            </p:cNvSpPr>
            <p:nvPr/>
          </p:nvSpPr>
          <p:spPr bwMode="auto">
            <a:xfrm>
              <a:off x="3120" y="2056"/>
              <a:ext cx="0" cy="336"/>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0"/>
            <p:cNvSpPr>
              <a:spLocks noChangeShapeType="1"/>
            </p:cNvSpPr>
            <p:nvPr/>
          </p:nvSpPr>
          <p:spPr bwMode="auto">
            <a:xfrm>
              <a:off x="3120" y="2840"/>
              <a:ext cx="0" cy="48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11"/>
            <p:cNvSpPr>
              <a:spLocks noChangeShapeType="1"/>
            </p:cNvSpPr>
            <p:nvPr/>
          </p:nvSpPr>
          <p:spPr bwMode="auto">
            <a:xfrm>
              <a:off x="2256" y="2056"/>
              <a:ext cx="0" cy="336"/>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4" name="Rectangle 12"/>
            <p:cNvSpPr>
              <a:spLocks noChangeArrowheads="1"/>
            </p:cNvSpPr>
            <p:nvPr/>
          </p:nvSpPr>
          <p:spPr bwMode="auto">
            <a:xfrm>
              <a:off x="1584" y="1960"/>
              <a:ext cx="1344" cy="192"/>
            </a:xfrm>
            <a:prstGeom prst="rect">
              <a:avLst/>
            </a:prstGeom>
            <a:solidFill>
              <a:srgbClr val="F4F89E"/>
            </a:solidFill>
            <a:ln w="12700">
              <a:solidFill>
                <a:schemeClr val="tx1"/>
              </a:solidFill>
              <a:miter lim="800000"/>
              <a:headEnd type="none" w="sm" len="sm"/>
              <a:tailEnd type="none" w="sm" len="sm"/>
            </a:ln>
          </p:spPr>
          <p:txBody>
            <a:bodyPr wrap="none" anchor="ctr"/>
            <a:lstStyle/>
            <a:p>
              <a:pPr eaLnBrk="1" hangingPunct="1"/>
              <a:endParaRPr lang="en-US" altLang="ru-RU">
                <a:latin typeface="Arial" charset="0"/>
              </a:endParaRPr>
            </a:p>
          </p:txBody>
        </p:sp>
        <p:sp>
          <p:nvSpPr>
            <p:cNvPr id="15375" name="Rectangle 13"/>
            <p:cNvSpPr>
              <a:spLocks noChangeArrowheads="1"/>
            </p:cNvSpPr>
            <p:nvPr/>
          </p:nvSpPr>
          <p:spPr bwMode="auto">
            <a:xfrm>
              <a:off x="1056" y="2392"/>
              <a:ext cx="672" cy="536"/>
            </a:xfrm>
            <a:prstGeom prst="rect">
              <a:avLst/>
            </a:prstGeom>
            <a:solidFill>
              <a:srgbClr val="990099"/>
            </a:solidFill>
            <a:ln w="12700">
              <a:solidFill>
                <a:schemeClr val="tx1"/>
              </a:solidFill>
              <a:miter lim="800000"/>
              <a:headEnd type="none" w="sm" len="sm"/>
              <a:tailEnd type="none" w="sm" len="sm"/>
            </a:ln>
          </p:spPr>
          <p:txBody>
            <a:bodyPr wrap="none" anchor="ctr"/>
            <a:lstStyle/>
            <a:p>
              <a:pPr eaLnBrk="1" hangingPunct="1"/>
              <a:endParaRPr lang="en-US" altLang="ru-RU">
                <a:latin typeface="Arial" charset="0"/>
              </a:endParaRPr>
            </a:p>
          </p:txBody>
        </p:sp>
        <p:sp>
          <p:nvSpPr>
            <p:cNvPr id="15376" name="Line 14"/>
            <p:cNvSpPr>
              <a:spLocks noChangeShapeType="1"/>
            </p:cNvSpPr>
            <p:nvPr/>
          </p:nvSpPr>
          <p:spPr bwMode="auto">
            <a:xfrm>
              <a:off x="1968" y="2840"/>
              <a:ext cx="0" cy="48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7" name="Line 15"/>
            <p:cNvSpPr>
              <a:spLocks noChangeShapeType="1"/>
            </p:cNvSpPr>
            <p:nvPr/>
          </p:nvSpPr>
          <p:spPr bwMode="auto">
            <a:xfrm>
              <a:off x="2544" y="2840"/>
              <a:ext cx="0" cy="48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8" name="Rectangle 16"/>
            <p:cNvSpPr>
              <a:spLocks noChangeArrowheads="1"/>
            </p:cNvSpPr>
            <p:nvPr/>
          </p:nvSpPr>
          <p:spPr bwMode="auto">
            <a:xfrm>
              <a:off x="1824" y="2392"/>
              <a:ext cx="864" cy="680"/>
            </a:xfrm>
            <a:prstGeom prst="rect">
              <a:avLst/>
            </a:prstGeom>
            <a:solidFill>
              <a:srgbClr val="003399"/>
            </a:solidFill>
            <a:ln w="12700">
              <a:solidFill>
                <a:schemeClr val="tx1"/>
              </a:solidFill>
              <a:miter lim="800000"/>
              <a:headEnd type="none" w="sm" len="sm"/>
              <a:tailEnd type="none" w="sm" len="sm"/>
            </a:ln>
          </p:spPr>
          <p:txBody>
            <a:bodyPr wrap="none" anchor="ctr"/>
            <a:lstStyle/>
            <a:p>
              <a:pPr eaLnBrk="1" hangingPunct="1"/>
              <a:endParaRPr lang="en-US" altLang="ru-RU">
                <a:latin typeface="Arial" charset="0"/>
              </a:endParaRPr>
            </a:p>
          </p:txBody>
        </p:sp>
        <p:sp>
          <p:nvSpPr>
            <p:cNvPr id="15379" name="Line 17"/>
            <p:cNvSpPr>
              <a:spLocks noChangeShapeType="1"/>
            </p:cNvSpPr>
            <p:nvPr/>
          </p:nvSpPr>
          <p:spPr bwMode="auto">
            <a:xfrm>
              <a:off x="1632" y="3512"/>
              <a:ext cx="624"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8"/>
            <p:cNvSpPr>
              <a:spLocks noChangeShapeType="1"/>
            </p:cNvSpPr>
            <p:nvPr/>
          </p:nvSpPr>
          <p:spPr bwMode="auto">
            <a:xfrm flipV="1">
              <a:off x="2256" y="3512"/>
              <a:ext cx="672"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1" name="Rectangle 19"/>
            <p:cNvSpPr>
              <a:spLocks noChangeArrowheads="1"/>
            </p:cNvSpPr>
            <p:nvPr/>
          </p:nvSpPr>
          <p:spPr bwMode="auto">
            <a:xfrm>
              <a:off x="1872" y="3904"/>
              <a:ext cx="768" cy="192"/>
            </a:xfrm>
            <a:prstGeom prst="rect">
              <a:avLst/>
            </a:prstGeom>
            <a:solidFill>
              <a:srgbClr val="F4F89E"/>
            </a:solidFill>
            <a:ln w="12700">
              <a:solidFill>
                <a:schemeClr val="tx1"/>
              </a:solidFill>
              <a:miter lim="800000"/>
              <a:headEnd type="none" w="sm" len="sm"/>
              <a:tailEnd type="none" w="sm" len="sm"/>
            </a:ln>
          </p:spPr>
          <p:txBody>
            <a:bodyPr wrap="none" anchor="ctr"/>
            <a:lstStyle/>
            <a:p>
              <a:pPr eaLnBrk="1" hangingPunct="1"/>
              <a:endParaRPr lang="en-US" altLang="ru-RU">
                <a:latin typeface="Arial" charset="0"/>
              </a:endParaRPr>
            </a:p>
          </p:txBody>
        </p:sp>
        <p:sp>
          <p:nvSpPr>
            <p:cNvPr id="15382" name="Line 20"/>
            <p:cNvSpPr>
              <a:spLocks noChangeShapeType="1"/>
            </p:cNvSpPr>
            <p:nvPr/>
          </p:nvSpPr>
          <p:spPr bwMode="auto">
            <a:xfrm>
              <a:off x="2256" y="3656"/>
              <a:ext cx="0" cy="24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3" name="Rectangle 21"/>
            <p:cNvSpPr>
              <a:spLocks noChangeArrowheads="1"/>
            </p:cNvSpPr>
            <p:nvPr/>
          </p:nvSpPr>
          <p:spPr bwMode="auto">
            <a:xfrm>
              <a:off x="2784" y="2392"/>
              <a:ext cx="672" cy="536"/>
            </a:xfrm>
            <a:prstGeom prst="rect">
              <a:avLst/>
            </a:prstGeom>
            <a:solidFill>
              <a:srgbClr val="229828"/>
            </a:solidFill>
            <a:ln w="12700">
              <a:solidFill>
                <a:schemeClr val="tx1"/>
              </a:solidFill>
              <a:miter lim="800000"/>
              <a:headEnd type="none" w="sm" len="sm"/>
              <a:tailEnd type="none" w="sm" len="sm"/>
            </a:ln>
          </p:spPr>
          <p:txBody>
            <a:bodyPr wrap="none" anchor="ctr"/>
            <a:lstStyle/>
            <a:p>
              <a:pPr eaLnBrk="1" hangingPunct="1"/>
              <a:endParaRPr lang="en-US" altLang="ru-RU">
                <a:latin typeface="Arial" charset="0"/>
              </a:endParaRPr>
            </a:p>
          </p:txBody>
        </p:sp>
        <p:sp>
          <p:nvSpPr>
            <p:cNvPr id="15384" name="Rectangle 22"/>
            <p:cNvSpPr>
              <a:spLocks noChangeArrowheads="1"/>
            </p:cNvSpPr>
            <p:nvPr/>
          </p:nvSpPr>
          <p:spPr bwMode="auto">
            <a:xfrm>
              <a:off x="1866" y="2496"/>
              <a:ext cx="80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a:r>
                <a:rPr lang="en-US" altLang="ru-RU" sz="1400" b="1">
                  <a:solidFill>
                    <a:srgbClr val="FFFFFF"/>
                  </a:solidFill>
                  <a:latin typeface="Arial" charset="0"/>
                </a:rPr>
                <a:t>Rítmico</a:t>
              </a:r>
            </a:p>
            <a:p>
              <a:pPr algn="ctr"/>
              <a:r>
                <a:rPr lang="en-US" altLang="ru-RU" sz="1400" b="1">
                  <a:solidFill>
                    <a:srgbClr val="FFFFFF"/>
                  </a:solidFill>
                  <a:latin typeface="Arial" charset="0"/>
                </a:rPr>
                <a:t>Uterino</a:t>
              </a:r>
            </a:p>
            <a:p>
              <a:pPr algn="ctr"/>
              <a:r>
                <a:rPr lang="en-US" altLang="ru-RU" sz="1400" b="1">
                  <a:solidFill>
                    <a:srgbClr val="FFFFFF"/>
                  </a:solidFill>
                  <a:latin typeface="Arial" charset="0"/>
                </a:rPr>
                <a:t>Contracciones</a:t>
              </a:r>
            </a:p>
          </p:txBody>
        </p:sp>
        <p:sp>
          <p:nvSpPr>
            <p:cNvPr id="15385" name="Rectangle 23"/>
            <p:cNvSpPr>
              <a:spLocks noChangeArrowheads="1"/>
            </p:cNvSpPr>
            <p:nvPr/>
          </p:nvSpPr>
          <p:spPr bwMode="auto">
            <a:xfrm>
              <a:off x="1584" y="1968"/>
              <a:ext cx="13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altLang="ru-RU" sz="1400">
                  <a:solidFill>
                    <a:srgbClr val="003399"/>
                  </a:solidFill>
                  <a:latin typeface="Arial" charset="0"/>
                </a:rPr>
                <a:t>Bloqueo de progesterona</a:t>
              </a:r>
            </a:p>
          </p:txBody>
        </p:sp>
        <p:sp>
          <p:nvSpPr>
            <p:cNvPr id="15386" name="Rectangle 24"/>
            <p:cNvSpPr>
              <a:spLocks noChangeArrowheads="1"/>
            </p:cNvSpPr>
            <p:nvPr/>
          </p:nvSpPr>
          <p:spPr bwMode="auto">
            <a:xfrm>
              <a:off x="1094" y="2498"/>
              <a:ext cx="589"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a:lnSpc>
                  <a:spcPct val="90000"/>
                </a:lnSpc>
              </a:pPr>
              <a:r>
                <a:rPr lang="en-US" altLang="ru-RU" sz="1400" b="1">
                  <a:solidFill>
                    <a:srgbClr val="FFFFFF"/>
                  </a:solidFill>
                  <a:latin typeface="Arial" charset="0"/>
                </a:rPr>
                <a:t>Deciduo</a:t>
              </a:r>
            </a:p>
            <a:p>
              <a:pPr algn="ctr"/>
              <a:r>
                <a:rPr lang="en-US" altLang="ru-RU" sz="1400" b="1">
                  <a:solidFill>
                    <a:srgbClr val="FFFFFF"/>
                  </a:solidFill>
                  <a:latin typeface="Arial" charset="0"/>
                </a:rPr>
                <a:t>Necrosis</a:t>
              </a:r>
              <a:endParaRPr lang="en-US" altLang="ru-RU" sz="1200" b="1">
                <a:solidFill>
                  <a:srgbClr val="FFFFFF"/>
                </a:solidFill>
                <a:latin typeface="Arial" charset="0"/>
              </a:endParaRPr>
            </a:p>
          </p:txBody>
        </p:sp>
        <p:sp>
          <p:nvSpPr>
            <p:cNvPr id="15387" name="Rectangle 25"/>
            <p:cNvSpPr>
              <a:spLocks noChangeArrowheads="1"/>
            </p:cNvSpPr>
            <p:nvPr/>
          </p:nvSpPr>
          <p:spPr bwMode="auto">
            <a:xfrm>
              <a:off x="2820" y="2480"/>
              <a:ext cx="5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a:r>
                <a:rPr lang="en-US" altLang="ru-RU" sz="1400" b="1">
                  <a:solidFill>
                    <a:srgbClr val="FFFFFF"/>
                  </a:solidFill>
                  <a:latin typeface="Arial" charset="0"/>
                </a:rPr>
                <a:t>Cervical</a:t>
              </a:r>
            </a:p>
            <a:p>
              <a:pPr algn="ctr"/>
              <a:r>
                <a:rPr lang="en-US" altLang="ru-RU" sz="1400" b="1">
                  <a:solidFill>
                    <a:srgbClr val="FFFFFF"/>
                  </a:solidFill>
                  <a:latin typeface="Arial" charset="0"/>
                </a:rPr>
                <a:t>Maduración</a:t>
              </a:r>
            </a:p>
          </p:txBody>
        </p:sp>
        <p:sp>
          <p:nvSpPr>
            <p:cNvPr id="15388" name="Rectangle 26"/>
            <p:cNvSpPr>
              <a:spLocks noChangeArrowheads="1"/>
            </p:cNvSpPr>
            <p:nvPr/>
          </p:nvSpPr>
          <p:spPr bwMode="auto">
            <a:xfrm>
              <a:off x="1200" y="3328"/>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altLang="ru-RU" sz="1400">
                  <a:solidFill>
                    <a:srgbClr val="003399"/>
                  </a:solidFill>
                  <a:latin typeface="Arial" charset="0"/>
                </a:rPr>
                <a:t>Destacamento</a:t>
              </a:r>
            </a:p>
          </p:txBody>
        </p:sp>
        <p:sp>
          <p:nvSpPr>
            <p:cNvPr id="15389" name="Rectangle 27"/>
            <p:cNvSpPr>
              <a:spLocks noChangeArrowheads="1"/>
            </p:cNvSpPr>
            <p:nvPr/>
          </p:nvSpPr>
          <p:spPr bwMode="auto">
            <a:xfrm>
              <a:off x="2400" y="3328"/>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altLang="ru-RU" sz="1400">
                  <a:solidFill>
                    <a:srgbClr val="003399"/>
                  </a:solidFill>
                  <a:latin typeface="Arial" charset="0"/>
                </a:rPr>
                <a:t>Expulsión</a:t>
              </a:r>
            </a:p>
          </p:txBody>
        </p:sp>
        <p:sp>
          <p:nvSpPr>
            <p:cNvPr id="15390" name="Rectangle 28"/>
            <p:cNvSpPr>
              <a:spLocks noChangeArrowheads="1"/>
            </p:cNvSpPr>
            <p:nvPr/>
          </p:nvSpPr>
          <p:spPr bwMode="auto">
            <a:xfrm>
              <a:off x="1824" y="3904"/>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altLang="ru-RU" sz="1400">
                  <a:solidFill>
                    <a:srgbClr val="003399"/>
                  </a:solidFill>
                  <a:latin typeface="Arial" charset="0"/>
                </a:rPr>
                <a:t>Aborto</a:t>
              </a:r>
            </a:p>
          </p:txBody>
        </p:sp>
      </p:grpSp>
      <p:sp>
        <p:nvSpPr>
          <p:cNvPr id="47133" name="Rectangle 29"/>
          <p:cNvSpPr>
            <a:spLocks noGrp="1" noChangeArrowheads="1"/>
          </p:cNvSpPr>
          <p:nvPr>
            <p:ph type="title"/>
          </p:nvPr>
        </p:nvSpPr>
        <p:spPr>
          <a:xfrm>
            <a:off x="990600" y="457200"/>
            <a:ext cx="6629400" cy="1143000"/>
          </a:xfrm>
        </p:spPr>
        <p:txBody>
          <a:bodyPr lIns="92075" tIns="46038" rIns="92075" bIns="46038" anchor="b"/>
          <a:lstStyle/>
          <a:p>
            <a:pPr eaLnBrk="1" hangingPunct="1">
              <a:lnSpc>
                <a:spcPct val="70000"/>
              </a:lnSpc>
              <a:defRPr/>
            </a:pPr>
            <a:r>
              <a:rPr lang="en-US" sz="3200" b="1" dirty="0">
                <a:effectLst>
                  <a:outerShdw blurRad="38100" dist="38100" dir="2700000" algn="tl">
                    <a:srgbClr val="C0C0C0"/>
                  </a:outerShdw>
                </a:effectLst>
              </a:rPr>
              <a:t>Mecanismo de acción: </a:t>
            </a:r>
            <a:br>
              <a:rPr lang="en-US" sz="3200" b="1" dirty="0">
                <a:effectLst>
                  <a:outerShdw blurRad="38100" dist="38100" dir="2700000" algn="tl">
                    <a:srgbClr val="C0C0C0"/>
                  </a:outerShdw>
                </a:effectLst>
              </a:rPr>
            </a:br>
            <a:r>
              <a:rPr lang="en-US" sz="3200" b="1" dirty="0">
                <a:effectLst>
                  <a:outerShdw blurRad="38100" dist="38100" dir="2700000" algn="tl">
                    <a:srgbClr val="C0C0C0"/>
                  </a:outerShdw>
                </a:effectLst>
              </a:rPr>
              <a:t>Mifepristona + Misoprostol</a:t>
            </a:r>
            <a:br>
              <a:rPr lang="en-US" sz="3200" b="1" dirty="0">
                <a:effectLst>
                  <a:outerShdw blurRad="38100" dist="38100" dir="2700000" algn="tl">
                    <a:srgbClr val="C0C0C0"/>
                  </a:outerShdw>
                </a:effectLst>
              </a:rPr>
            </a:br>
            <a:endParaRPr lang="en-US" sz="3200" b="1" dirty="0">
              <a:effectLst>
                <a:outerShdw blurRad="38100" dist="38100" dir="2700000" algn="tl">
                  <a:srgbClr val="C0C0C0"/>
                </a:outerShdw>
              </a:effectLst>
            </a:endParaRPr>
          </a:p>
        </p:txBody>
      </p:sp>
      <p:sp>
        <p:nvSpPr>
          <p:cNvPr id="15364" name="Text Box 30"/>
          <p:cNvSpPr txBox="1">
            <a:spLocks noChangeArrowheads="1"/>
          </p:cNvSpPr>
          <p:nvPr/>
        </p:nvSpPr>
        <p:spPr bwMode="auto">
          <a:xfrm>
            <a:off x="6781800" y="5410200"/>
            <a:ext cx="9032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ru-RU" sz="800">
                <a:solidFill>
                  <a:srgbClr val="003399"/>
                </a:solidFill>
                <a:latin typeface="Arial" charset="0"/>
              </a:rPr>
              <a:t>© Lisa Penalver</a:t>
            </a:r>
            <a:endParaRPr lang="en-US" altLang="ru-RU" sz="800">
              <a:latin typeface="Arial" charset="0"/>
            </a:endParaRPr>
          </a:p>
        </p:txBody>
      </p:sp>
    </p:spTree>
    <p:extLst>
      <p:ext uri="{BB962C8B-B14F-4D97-AF65-F5344CB8AC3E}">
        <p14:creationId xmlns:p14="http://schemas.microsoft.com/office/powerpoint/2010/main" val="4273720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943600" y="6248400"/>
            <a:ext cx="2582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altLang="ru-RU" sz="1200">
                <a:solidFill>
                  <a:srgbClr val="003399"/>
                </a:solidFill>
                <a:latin typeface="Arial" charset="0"/>
              </a:rPr>
              <a:t>Zieman, y otros. </a:t>
            </a:r>
            <a:r>
              <a:rPr lang="en-US" altLang="ru-RU" sz="1200" i="1">
                <a:solidFill>
                  <a:srgbClr val="003399"/>
                </a:solidFill>
                <a:latin typeface="Arial" charset="0"/>
              </a:rPr>
              <a:t>Obstet Gynecol</a:t>
            </a:r>
            <a:r>
              <a:rPr lang="en-US" altLang="ru-RU" sz="1200">
                <a:solidFill>
                  <a:srgbClr val="003399"/>
                </a:solidFill>
                <a:latin typeface="Arial" charset="0"/>
              </a:rPr>
              <a:t> 1997</a:t>
            </a:r>
            <a:endParaRPr lang="en-US" altLang="ru-RU" sz="1200">
              <a:solidFill>
                <a:srgbClr val="003399"/>
              </a:solidFill>
              <a:latin typeface="Times New Roman" pitchFamily="18"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81150"/>
            <a:ext cx="60198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22425"/>
            <a:ext cx="60198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Grp="1" noChangeArrowheads="1"/>
          </p:cNvSpPr>
          <p:nvPr>
            <p:ph type="title"/>
          </p:nvPr>
        </p:nvSpPr>
        <p:spPr>
          <a:xfrm>
            <a:off x="-15316" y="260350"/>
            <a:ext cx="6629401" cy="1143000"/>
          </a:xfrm>
          <a:noFill/>
        </p:spPr>
        <p:txBody>
          <a:bodyPr lIns="92075" tIns="46038" rIns="92075" bIns="46038" anchor="b"/>
          <a:lstStyle/>
          <a:p>
            <a:pPr eaLnBrk="1" hangingPunct="1"/>
            <a:r>
              <a:rPr lang="en-US" altLang="ru-RU" sz="3200" dirty="0"/>
              <a:t>Vaginal vs. </a:t>
            </a:r>
            <a:br>
              <a:rPr lang="en-US" altLang="ru-RU" sz="3200" dirty="0"/>
            </a:br>
            <a:r>
              <a:rPr lang="en-US" altLang="ru-RU" sz="3200" dirty="0"/>
              <a:t>Misoprostol oral</a:t>
            </a:r>
            <a:endParaRPr lang="fr-FR" altLang="ru-RU" sz="3200" dirty="0"/>
          </a:p>
        </p:txBody>
      </p:sp>
      <p:sp>
        <p:nvSpPr>
          <p:cNvPr id="57350" name="Comment 6"/>
          <p:cNvSpPr>
            <a:spLocks noChangeArrowheads="1"/>
          </p:cNvSpPr>
          <p:nvPr/>
        </p:nvSpPr>
        <p:spPr bwMode="auto">
          <a:xfrm>
            <a:off x="4716463" y="260350"/>
            <a:ext cx="4427537" cy="2988510"/>
          </a:xfrm>
          <a:prstGeom prst="rect">
            <a:avLst/>
          </a:prstGeom>
          <a:solidFill>
            <a:schemeClr val="accent3">
              <a:lumMod val="20000"/>
              <a:lumOff val="80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eaLnBrk="1" hangingPunct="1">
              <a:lnSpc>
                <a:spcPct val="40000"/>
              </a:lnSpc>
              <a:spcBef>
                <a:spcPct val="50000"/>
              </a:spcBef>
              <a:defRPr/>
            </a:pPr>
            <a:endParaRPr lang="fr-FR" sz="2300" dirty="0">
              <a:solidFill>
                <a:srgbClr val="FFFF00"/>
              </a:solidFill>
              <a:effectLst>
                <a:outerShdw blurRad="38100" dist="38100" dir="2700000" algn="tl">
                  <a:srgbClr val="000000"/>
                </a:outerShdw>
              </a:effectLst>
              <a:latin typeface="Arial" charset="0"/>
              <a:cs typeface="Arial" panose="020B0604020202020204" pitchFamily="34" charset="0"/>
            </a:endParaRPr>
          </a:p>
          <a:p>
            <a:pPr eaLnBrk="1" hangingPunct="1">
              <a:lnSpc>
                <a:spcPct val="70000"/>
              </a:lnSpc>
              <a:spcBef>
                <a:spcPct val="50000"/>
              </a:spcBef>
              <a:defRPr/>
            </a:pPr>
            <a:r>
              <a:rPr lang="en-GB" sz="2000" dirty="0">
                <a:solidFill>
                  <a:schemeClr val="accent3">
                    <a:lumMod val="75000"/>
                  </a:schemeClr>
                </a:solidFill>
                <a:ea typeface="Arial" pitchFamily="34" charset="0"/>
                <a:cs typeface="Arial" pitchFamily="34" charset="0"/>
              </a:rPr>
              <a:t>Oral: pico de nivel 30mn después de la administración y caída brusca en 2h </a:t>
            </a:r>
          </a:p>
          <a:p>
            <a:pPr eaLnBrk="1" hangingPunct="1">
              <a:lnSpc>
                <a:spcPct val="80000"/>
              </a:lnSpc>
              <a:spcBef>
                <a:spcPct val="50000"/>
              </a:spcBef>
              <a:defRPr/>
            </a:pPr>
            <a:r>
              <a:rPr lang="en-GB" sz="2000" dirty="0">
                <a:solidFill>
                  <a:schemeClr val="accent3">
                    <a:lumMod val="75000"/>
                  </a:schemeClr>
                </a:solidFill>
                <a:ea typeface="Arial" pitchFamily="34" charset="0"/>
                <a:cs typeface="Arial" pitchFamily="34" charset="0"/>
              </a:rPr>
              <a:t>Vaginal: el nivel alcanza su punto máximo 80 minutos después de la administración y permanece relativamente alto durante 4 horas</a:t>
            </a:r>
          </a:p>
          <a:p>
            <a:pPr eaLnBrk="1" hangingPunct="1">
              <a:lnSpc>
                <a:spcPct val="80000"/>
              </a:lnSpc>
              <a:spcBef>
                <a:spcPct val="50000"/>
              </a:spcBef>
              <a:defRPr/>
            </a:pPr>
            <a:r>
              <a:rPr lang="en-GB" sz="2000" dirty="0">
                <a:solidFill>
                  <a:schemeClr val="accent3">
                    <a:lumMod val="75000"/>
                  </a:schemeClr>
                </a:solidFill>
                <a:ea typeface="Arial" pitchFamily="34" charset="0"/>
                <a:cs typeface="Arial" pitchFamily="34" charset="0"/>
              </a:rPr>
              <a:t>Igual que la vaginal con la ruta sublingual o bucal</a:t>
            </a:r>
          </a:p>
          <a:p>
            <a:pPr>
              <a:spcBef>
                <a:spcPct val="50000"/>
              </a:spcBef>
              <a:defRPr/>
            </a:pPr>
            <a:endParaRPr lang="fr-FR" dirty="0">
              <a:latin typeface="Geneva"/>
              <a:cs typeface="Arial" panose="020B0604020202020204" pitchFamily="34" charset="0"/>
            </a:endParaRPr>
          </a:p>
        </p:txBody>
      </p:sp>
    </p:spTree>
    <p:extLst>
      <p:ext uri="{BB962C8B-B14F-4D97-AF65-F5344CB8AC3E}">
        <p14:creationId xmlns:p14="http://schemas.microsoft.com/office/powerpoint/2010/main" val="3413583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 y="278650"/>
            <a:ext cx="9207515" cy="864350"/>
          </a:xfrm>
        </p:spPr>
        <p:txBody>
          <a:bodyPr/>
          <a:lstStyle/>
          <a:p>
            <a:pPr eaLnBrk="1" hangingPunct="1">
              <a:defRPr/>
            </a:pPr>
            <a:r>
              <a:rPr lang="en-US" dirty="0">
                <a:latin typeface="Calibri" panose="020F0502020204030204" pitchFamily="34" charset="0"/>
              </a:rPr>
              <a:t>¿Por qué ofrecer el </a:t>
            </a:r>
            <a:r>
              <a:rPr lang="en-US" dirty="0" err="1">
                <a:latin typeface="Calibri" panose="020F0502020204030204" pitchFamily="34" charset="0"/>
              </a:rPr>
              <a:t>Aborto</a:t>
            </a:r>
            <a:r>
              <a:rPr lang="en-US" dirty="0">
                <a:latin typeface="Calibri" panose="020F0502020204030204" pitchFamily="34" charset="0"/>
              </a:rPr>
              <a:t> con </a:t>
            </a:r>
            <a:r>
              <a:rPr lang="en-US" dirty="0" err="1">
                <a:latin typeface="Calibri" panose="020F0502020204030204" pitchFamily="34" charset="0"/>
              </a:rPr>
              <a:t>medicamentos</a:t>
            </a:r>
            <a:r>
              <a:rPr lang="en-US" dirty="0">
                <a:latin typeface="Calibri" panose="020F0502020204030204" pitchFamily="34" charset="0"/>
              </a:rPr>
              <a:t> a distancia?</a:t>
            </a:r>
          </a:p>
        </p:txBody>
      </p:sp>
      <p:sp>
        <p:nvSpPr>
          <p:cNvPr id="7171" name="Rectangle 3"/>
          <p:cNvSpPr>
            <a:spLocks noGrp="1" noChangeArrowheads="1"/>
          </p:cNvSpPr>
          <p:nvPr>
            <p:ph type="body" idx="1"/>
          </p:nvPr>
        </p:nvSpPr>
        <p:spPr>
          <a:xfrm>
            <a:off x="63514" y="1143000"/>
            <a:ext cx="9144000" cy="4884375"/>
          </a:xfrm>
        </p:spPr>
        <p:txBody>
          <a:bodyPr/>
          <a:lstStyle/>
          <a:p>
            <a:pPr marL="342900" indent="-342900">
              <a:lnSpc>
                <a:spcPct val="80000"/>
              </a:lnSpc>
              <a:buFont typeface="Arial" pitchFamily="34" charset="0"/>
              <a:buChar char="•"/>
            </a:pPr>
            <a:r>
              <a:rPr lang="en-US" altLang="ru-RU" sz="2000" dirty="0">
                <a:solidFill>
                  <a:schemeClr val="accent3">
                    <a:lumMod val="75000"/>
                  </a:schemeClr>
                </a:solidFill>
              </a:rPr>
              <a:t>La tasa de embarazos no deseados en crisis es mayor - la demanda de servicios de aborto seguro es mayor</a:t>
            </a:r>
          </a:p>
          <a:p>
            <a:pPr marL="342900" indent="-342900" eaLnBrk="1" hangingPunct="1">
              <a:lnSpc>
                <a:spcPct val="80000"/>
              </a:lnSpc>
              <a:buFont typeface="Arial" pitchFamily="34" charset="0"/>
              <a:buChar char="•"/>
            </a:pPr>
            <a:r>
              <a:rPr lang="en-US" altLang="ru-RU" sz="2000" dirty="0">
                <a:solidFill>
                  <a:schemeClr val="accent3">
                    <a:lumMod val="75000"/>
                  </a:schemeClr>
                </a:solidFill>
              </a:rPr>
              <a:t>Accesible en muchos países: ahora - opción única para las mujeres, los proveedores y los servicios</a:t>
            </a:r>
          </a:p>
          <a:p>
            <a:pPr marL="342900" indent="-342900" eaLnBrk="1" hangingPunct="1">
              <a:lnSpc>
                <a:spcPct val="80000"/>
              </a:lnSpc>
              <a:buFont typeface="Arial" pitchFamily="34" charset="0"/>
              <a:buChar char="•"/>
            </a:pPr>
            <a:r>
              <a:rPr lang="en-US" altLang="ru-RU" sz="2000" dirty="0">
                <a:solidFill>
                  <a:schemeClr val="accent3">
                    <a:lumMod val="75000"/>
                  </a:schemeClr>
                </a:solidFill>
              </a:rPr>
              <a:t>Menor riesgo de infección: COVID-19 e infección general</a:t>
            </a:r>
          </a:p>
          <a:p>
            <a:pPr marL="342900" indent="-342900" eaLnBrk="1" hangingPunct="1">
              <a:lnSpc>
                <a:spcPct val="80000"/>
              </a:lnSpc>
              <a:buFont typeface="Arial" pitchFamily="34" charset="0"/>
              <a:buChar char="•"/>
            </a:pPr>
            <a:r>
              <a:rPr lang="en-US" altLang="ru-RU" sz="2000" dirty="0">
                <a:solidFill>
                  <a:schemeClr val="accent3">
                    <a:lumMod val="75000"/>
                  </a:schemeClr>
                </a:solidFill>
              </a:rPr>
              <a:t>Reducción de la probabilidad de traumatismos y complicaciones peligrosas</a:t>
            </a:r>
          </a:p>
          <a:p>
            <a:pPr marL="342900" indent="-342900" eaLnBrk="1" hangingPunct="1">
              <a:lnSpc>
                <a:spcPct val="80000"/>
              </a:lnSpc>
              <a:buFont typeface="Arial" pitchFamily="34" charset="0"/>
              <a:buChar char="•"/>
            </a:pPr>
            <a:r>
              <a:rPr lang="en-US" altLang="ru-RU" sz="2000" dirty="0">
                <a:solidFill>
                  <a:schemeClr val="accent3">
                    <a:lumMod val="75000"/>
                  </a:schemeClr>
                </a:solidFill>
              </a:rPr>
              <a:t>Buen conocimiento del método: Excelente historial de seguridad</a:t>
            </a:r>
          </a:p>
          <a:p>
            <a:pPr marL="342900" indent="-342900" eaLnBrk="1" hangingPunct="1">
              <a:lnSpc>
                <a:spcPct val="80000"/>
              </a:lnSpc>
              <a:buFont typeface="Arial" pitchFamily="34" charset="0"/>
              <a:buChar char="•"/>
            </a:pPr>
            <a:r>
              <a:rPr lang="en-US" altLang="ru-RU" sz="2000" dirty="0">
                <a:solidFill>
                  <a:schemeClr val="accent3">
                    <a:lumMod val="75000"/>
                  </a:schemeClr>
                </a:solidFill>
              </a:rPr>
              <a:t>Alta eficacia (92-97%)</a:t>
            </a:r>
          </a:p>
          <a:p>
            <a:pPr marL="342900" indent="-342900" eaLnBrk="1" hangingPunct="1">
              <a:lnSpc>
                <a:spcPct val="80000"/>
              </a:lnSpc>
              <a:buFont typeface="Arial" pitchFamily="34" charset="0"/>
              <a:buChar char="•"/>
            </a:pPr>
            <a:r>
              <a:rPr lang="en-US" altLang="ru-RU" sz="2000" dirty="0">
                <a:solidFill>
                  <a:schemeClr val="accent3">
                    <a:lumMod val="75000"/>
                  </a:schemeClr>
                </a:solidFill>
              </a:rPr>
              <a:t>Las mujeres están muy satisfechas y son lo suficientemente inteligentes para manejarlo, cuando se explica adecuadamente</a:t>
            </a:r>
          </a:p>
          <a:p>
            <a:pPr marL="342900" indent="-342900" eaLnBrk="1" hangingPunct="1">
              <a:lnSpc>
                <a:spcPct val="80000"/>
              </a:lnSpc>
              <a:buFont typeface="Arial" pitchFamily="34" charset="0"/>
              <a:buChar char="•"/>
            </a:pPr>
            <a:r>
              <a:rPr lang="en-US" altLang="ru-RU" sz="2000" dirty="0">
                <a:solidFill>
                  <a:schemeClr val="accent3">
                    <a:lumMod val="75000"/>
                  </a:schemeClr>
                </a:solidFill>
              </a:rPr>
              <a:t>Las recomendaciones más recientes de la OMS y otras organizaciones apoyan el autoconsumo </a:t>
            </a:r>
          </a:p>
          <a:p>
            <a:pPr marL="457200" indent="-457200" eaLnBrk="1" hangingPunct="1">
              <a:lnSpc>
                <a:spcPct val="80000"/>
              </a:lnSpc>
              <a:buFont typeface="Arial" pitchFamily="34" charset="0"/>
              <a:buChar char="•"/>
            </a:pPr>
            <a:endParaRPr lang="en-US" altLang="ru-RU" sz="2600" b="1" dirty="0">
              <a:solidFill>
                <a:srgbClr val="002060"/>
              </a:solidFill>
              <a:latin typeface="+mj-lt"/>
            </a:endParaRPr>
          </a:p>
          <a:p>
            <a:pPr marL="457200" indent="-457200" eaLnBrk="1" hangingPunct="1">
              <a:lnSpc>
                <a:spcPct val="80000"/>
              </a:lnSpc>
              <a:buFont typeface="Arial" pitchFamily="34" charset="0"/>
              <a:buChar char="•"/>
            </a:pPr>
            <a:endParaRPr lang="en-US" altLang="ru-RU" sz="2600" b="1" dirty="0"/>
          </a:p>
          <a:p>
            <a:pPr marL="457200" indent="-457200" eaLnBrk="1" hangingPunct="1">
              <a:lnSpc>
                <a:spcPct val="80000"/>
              </a:lnSpc>
              <a:buFont typeface="Arial" pitchFamily="34" charset="0"/>
              <a:buChar char="•"/>
            </a:pPr>
            <a:endParaRPr lang="en-US" altLang="ru-RU" sz="2600" b="1" dirty="0"/>
          </a:p>
        </p:txBody>
      </p:sp>
    </p:spTree>
    <p:extLst>
      <p:ext uri="{BB962C8B-B14F-4D97-AF65-F5344CB8AC3E}">
        <p14:creationId xmlns:p14="http://schemas.microsoft.com/office/powerpoint/2010/main" val="423712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233645"/>
            <a:ext cx="8688388" cy="906180"/>
          </a:xfrm>
        </p:spPr>
        <p:txBody>
          <a:bodyPr/>
          <a:lstStyle/>
          <a:p>
            <a:r>
              <a:rPr lang="en-GB" altLang="ru-RU" dirty="0"/>
              <a:t>¿Cuáles son las contraindicaciones del </a:t>
            </a:r>
            <a:r>
              <a:rPr lang="en-GB" altLang="ru-RU" dirty="0" err="1"/>
              <a:t>Aborto</a:t>
            </a:r>
            <a:r>
              <a:rPr lang="en-GB" altLang="ru-RU" dirty="0"/>
              <a:t> con </a:t>
            </a:r>
            <a:r>
              <a:rPr lang="en-GB" altLang="ru-RU" dirty="0" err="1"/>
              <a:t>medicamentos</a:t>
            </a:r>
            <a:r>
              <a:rPr lang="en-GB" altLang="ru-RU" dirty="0"/>
              <a:t>?</a:t>
            </a:r>
          </a:p>
        </p:txBody>
      </p:sp>
      <p:sp>
        <p:nvSpPr>
          <p:cNvPr id="12291" name="Rectangle 3"/>
          <p:cNvSpPr>
            <a:spLocks noGrp="1" noChangeArrowheads="1"/>
          </p:cNvSpPr>
          <p:nvPr>
            <p:ph sz="half" idx="1"/>
          </p:nvPr>
        </p:nvSpPr>
        <p:spPr>
          <a:xfrm>
            <a:off x="206515" y="1301750"/>
            <a:ext cx="4473435" cy="4791075"/>
          </a:xfrm>
        </p:spPr>
        <p:txBody>
          <a:bodyPr rtlCol="0">
            <a:normAutofit fontScale="25000" lnSpcReduction="20000"/>
          </a:bodyPr>
          <a:lstStyle/>
          <a:p>
            <a:pPr marL="176213" indent="-176213" defTabSz="457207" fontAlgn="auto">
              <a:lnSpc>
                <a:spcPct val="90000"/>
              </a:lnSpc>
              <a:spcAft>
                <a:spcPts val="0"/>
              </a:spcAft>
              <a:buClr>
                <a:schemeClr val="bg2">
                  <a:lumMod val="40000"/>
                  <a:lumOff val="60000"/>
                </a:schemeClr>
              </a:buClr>
              <a:buFont typeface="Wingdings" panose="05000000000000000000" pitchFamily="2" charset="2"/>
              <a:buNone/>
              <a:defRPr/>
            </a:pPr>
            <a:r>
              <a:rPr lang="en-GB" altLang="ru-RU" sz="9600" dirty="0">
                <a:ln w="0"/>
                <a:effectLst>
                  <a:outerShdw blurRad="38100" dist="19050" dir="2700000" algn="tl" rotWithShape="0">
                    <a:schemeClr val="dk1">
                      <a:alpha val="40000"/>
                    </a:schemeClr>
                  </a:outerShdw>
                </a:effectLst>
              </a:rPr>
              <a:t>Mifepristona</a:t>
            </a:r>
            <a:endParaRPr lang="en-GB" altLang="ru-RU" sz="7400" dirty="0">
              <a:ln w="0"/>
              <a:effectLst>
                <a:outerShdw blurRad="38100" dist="19050" dir="2700000" algn="tl" rotWithShape="0">
                  <a:schemeClr val="dk1">
                    <a:alpha val="40000"/>
                  </a:schemeClr>
                </a:outerShdw>
              </a:effectLst>
            </a:endParaRPr>
          </a:p>
          <a:p>
            <a:pPr defTabSz="457207" fontAlgn="auto">
              <a:lnSpc>
                <a:spcPct val="90000"/>
              </a:lnSpc>
              <a:spcAft>
                <a:spcPts val="0"/>
              </a:spcAft>
              <a:buClr>
                <a:schemeClr val="bg2">
                  <a:lumMod val="40000"/>
                  <a:lumOff val="60000"/>
                </a:schemeClr>
              </a:buClr>
              <a:defRPr/>
            </a:pPr>
            <a:endParaRPr lang="en-GB" altLang="ru-RU" sz="4900" dirty="0">
              <a:solidFill>
                <a:schemeClr val="accent3">
                  <a:lumMod val="75000"/>
                </a:schemeClr>
              </a:solidFill>
            </a:endParaRPr>
          </a:p>
          <a:p>
            <a:pPr marL="685800" indent="-685800" defTabSz="457207" fontAlgn="auto">
              <a:lnSpc>
                <a:spcPct val="90000"/>
              </a:lnSpc>
              <a:spcAft>
                <a:spcPts val="0"/>
              </a:spcAft>
              <a:buClr>
                <a:schemeClr val="tx1"/>
              </a:buClr>
              <a:buFont typeface="Arial" panose="020B0604020202020204" pitchFamily="34" charset="0"/>
              <a:buChar char="•"/>
              <a:defRPr/>
            </a:pPr>
            <a:r>
              <a:rPr lang="en-GB" altLang="ru-RU" sz="8000" dirty="0">
                <a:solidFill>
                  <a:schemeClr val="accent3">
                    <a:lumMod val="75000"/>
                  </a:schemeClr>
                </a:solidFill>
              </a:rPr>
              <a:t>Alergia conocida a la mifepristona</a:t>
            </a:r>
          </a:p>
          <a:p>
            <a:pPr marL="685800" indent="-685800" defTabSz="457207" fontAlgn="auto">
              <a:lnSpc>
                <a:spcPct val="90000"/>
              </a:lnSpc>
              <a:spcAft>
                <a:spcPts val="0"/>
              </a:spcAft>
              <a:buClr>
                <a:schemeClr val="tx1"/>
              </a:buClr>
              <a:buFont typeface="Arial" panose="020B0604020202020204" pitchFamily="34" charset="0"/>
              <a:buChar char="•"/>
              <a:defRPr/>
            </a:pPr>
            <a:r>
              <a:rPr lang="en-GB" altLang="ru-RU" sz="8000" dirty="0">
                <a:solidFill>
                  <a:schemeClr val="accent3">
                    <a:lumMod val="75000"/>
                  </a:schemeClr>
                </a:solidFill>
              </a:rPr>
              <a:t>Fallo suprarrenal crónico</a:t>
            </a:r>
          </a:p>
          <a:p>
            <a:pPr marL="685800" indent="-685800" defTabSz="457207" fontAlgn="auto">
              <a:lnSpc>
                <a:spcPct val="90000"/>
              </a:lnSpc>
              <a:spcAft>
                <a:spcPts val="0"/>
              </a:spcAft>
              <a:buClr>
                <a:schemeClr val="tx1"/>
              </a:buClr>
              <a:buFont typeface="Arial" panose="020B0604020202020204" pitchFamily="34" charset="0"/>
              <a:buChar char="•"/>
              <a:defRPr/>
            </a:pPr>
            <a:r>
              <a:rPr lang="en-GB" altLang="ru-RU" sz="8000" dirty="0" err="1">
                <a:solidFill>
                  <a:schemeClr val="accent3">
                    <a:lumMod val="75000"/>
                  </a:schemeClr>
                </a:solidFill>
              </a:rPr>
              <a:t>Porfirias</a:t>
            </a:r>
            <a:r>
              <a:rPr lang="en-GB" altLang="ru-RU" sz="8000" dirty="0">
                <a:solidFill>
                  <a:schemeClr val="accent3">
                    <a:lumMod val="75000"/>
                  </a:schemeClr>
                </a:solidFill>
              </a:rPr>
              <a:t> (anemia genética rara)</a:t>
            </a:r>
          </a:p>
          <a:p>
            <a:pPr marL="685800" indent="-685800" defTabSz="457207" fontAlgn="auto">
              <a:lnSpc>
                <a:spcPct val="90000"/>
              </a:lnSpc>
              <a:spcAft>
                <a:spcPts val="0"/>
              </a:spcAft>
              <a:buClr>
                <a:schemeClr val="tx1"/>
              </a:buClr>
              <a:buFont typeface="Arial" panose="020B0604020202020204" pitchFamily="34" charset="0"/>
              <a:buChar char="•"/>
              <a:defRPr/>
            </a:pPr>
            <a:r>
              <a:rPr lang="en-GB" altLang="ru-RU" sz="8000" dirty="0">
                <a:solidFill>
                  <a:schemeClr val="accent3">
                    <a:lumMod val="75000"/>
                  </a:schemeClr>
                </a:solidFill>
              </a:rPr>
              <a:t>Uso de corticoesteroides sistémicos a largo plazo</a:t>
            </a:r>
          </a:p>
          <a:p>
            <a:pPr defTabSz="457207" fontAlgn="auto">
              <a:lnSpc>
                <a:spcPct val="90000"/>
              </a:lnSpc>
              <a:spcAft>
                <a:spcPts val="0"/>
              </a:spcAft>
              <a:buClr>
                <a:schemeClr val="bg2">
                  <a:lumMod val="40000"/>
                  <a:lumOff val="60000"/>
                </a:schemeClr>
              </a:buClr>
              <a:defRPr/>
            </a:pPr>
            <a:endParaRPr lang="en-GB" altLang="ru-RU" sz="4900" dirty="0">
              <a:solidFill>
                <a:schemeClr val="accent3">
                  <a:lumMod val="75000"/>
                </a:schemeClr>
              </a:solidFill>
            </a:endParaRPr>
          </a:p>
          <a:p>
            <a:pPr defTabSz="457207" fontAlgn="auto">
              <a:lnSpc>
                <a:spcPct val="90000"/>
              </a:lnSpc>
              <a:spcAft>
                <a:spcPts val="0"/>
              </a:spcAft>
              <a:buClr>
                <a:schemeClr val="bg2">
                  <a:lumMod val="40000"/>
                  <a:lumOff val="60000"/>
                </a:schemeClr>
              </a:buClr>
              <a:defRPr/>
            </a:pPr>
            <a:r>
              <a:rPr lang="en-GB" altLang="ru-RU" sz="9600" dirty="0">
                <a:ln w="0"/>
                <a:effectLst>
                  <a:outerShdw blurRad="38100" dist="19050" dir="2700000" algn="tl" rotWithShape="0">
                    <a:schemeClr val="dk1">
                      <a:alpha val="40000"/>
                    </a:schemeClr>
                  </a:outerShdw>
                </a:effectLst>
              </a:rPr>
              <a:t>Misoprostol</a:t>
            </a:r>
            <a:endParaRPr lang="en-GB" altLang="ru-RU" sz="6200" dirty="0">
              <a:ln w="0"/>
              <a:effectLst>
                <a:outerShdw blurRad="38100" dist="19050" dir="2700000" algn="tl" rotWithShape="0">
                  <a:schemeClr val="dk1">
                    <a:alpha val="40000"/>
                  </a:schemeClr>
                </a:outerShdw>
              </a:effectLst>
            </a:endParaRPr>
          </a:p>
          <a:p>
            <a:pPr defTabSz="457207" fontAlgn="auto">
              <a:lnSpc>
                <a:spcPct val="90000"/>
              </a:lnSpc>
              <a:spcAft>
                <a:spcPts val="0"/>
              </a:spcAft>
              <a:buClr>
                <a:schemeClr val="bg2">
                  <a:lumMod val="40000"/>
                  <a:lumOff val="60000"/>
                </a:schemeClr>
              </a:buClr>
              <a:defRPr/>
            </a:pPr>
            <a:endParaRPr lang="en-GB" altLang="ru-RU" sz="4900" dirty="0">
              <a:solidFill>
                <a:schemeClr val="accent3">
                  <a:lumMod val="75000"/>
                </a:schemeClr>
              </a:solidFill>
            </a:endParaRPr>
          </a:p>
          <a:p>
            <a:pPr marL="685800" indent="-685800" defTabSz="457207" fontAlgn="auto">
              <a:lnSpc>
                <a:spcPct val="90000"/>
              </a:lnSpc>
              <a:spcAft>
                <a:spcPts val="0"/>
              </a:spcAft>
              <a:buClr>
                <a:schemeClr val="tx1"/>
              </a:buClr>
              <a:buFont typeface="Arial" panose="020B0604020202020204" pitchFamily="34" charset="0"/>
              <a:buChar char="•"/>
              <a:defRPr/>
            </a:pPr>
            <a:r>
              <a:rPr lang="en-GB" altLang="ru-RU" sz="8000" dirty="0">
                <a:solidFill>
                  <a:schemeClr val="accent3">
                    <a:lumMod val="75000"/>
                  </a:schemeClr>
                </a:solidFill>
              </a:rPr>
              <a:t>Alergia conocida al Misoprostol u otras prostaglandinas</a:t>
            </a:r>
          </a:p>
          <a:p>
            <a:pPr marL="685800" indent="-685800" defTabSz="457207" fontAlgn="auto">
              <a:lnSpc>
                <a:spcPct val="90000"/>
              </a:lnSpc>
              <a:spcAft>
                <a:spcPts val="0"/>
              </a:spcAft>
              <a:buClr>
                <a:schemeClr val="tx1"/>
              </a:buClr>
              <a:buFont typeface="Arial" panose="020B0604020202020204" pitchFamily="34" charset="0"/>
              <a:buChar char="•"/>
              <a:defRPr/>
            </a:pPr>
            <a:r>
              <a:rPr lang="en-GB" altLang="ru-RU" sz="8000" dirty="0">
                <a:solidFill>
                  <a:schemeClr val="accent3">
                    <a:lumMod val="75000"/>
                  </a:schemeClr>
                </a:solidFill>
              </a:rPr>
              <a:t>Asma severa - tratamiento hormonal</a:t>
            </a:r>
            <a:endParaRPr lang="fr-FR" altLang="ru-RU" sz="3200" dirty="0">
              <a:solidFill>
                <a:srgbClr val="002060"/>
              </a:solidFill>
              <a:latin typeface="Arial" panose="020B0604020202020204" pitchFamily="34" charset="0"/>
            </a:endParaRPr>
          </a:p>
        </p:txBody>
      </p:sp>
      <p:sp>
        <p:nvSpPr>
          <p:cNvPr id="12292" name="Rectangle 4"/>
          <p:cNvSpPr>
            <a:spLocks noGrp="1" noChangeArrowheads="1"/>
          </p:cNvSpPr>
          <p:nvPr>
            <p:ph sz="half" idx="2"/>
          </p:nvPr>
        </p:nvSpPr>
        <p:spPr>
          <a:xfrm>
            <a:off x="4643436" y="1139825"/>
            <a:ext cx="4102100" cy="4806946"/>
          </a:xfrm>
        </p:spPr>
        <p:txBody>
          <a:bodyPr rtlCol="0">
            <a:normAutofit fontScale="25000" lnSpcReduction="20000"/>
          </a:bodyPr>
          <a:lstStyle/>
          <a:p>
            <a:pPr marL="342906" indent="-342906" defTabSz="457207" fontAlgn="auto">
              <a:lnSpc>
                <a:spcPct val="90000"/>
              </a:lnSpc>
              <a:spcAft>
                <a:spcPts val="0"/>
              </a:spcAft>
              <a:buClr>
                <a:schemeClr val="bg2">
                  <a:lumMod val="40000"/>
                  <a:lumOff val="60000"/>
                </a:schemeClr>
              </a:buClr>
              <a:buFont typeface="Wingdings" panose="05000000000000000000" pitchFamily="2" charset="2"/>
              <a:buNone/>
              <a:defRPr/>
            </a:pPr>
            <a:r>
              <a:rPr lang="en-GB" altLang="ru-RU" sz="9600" dirty="0">
                <a:ln w="0"/>
                <a:effectLst>
                  <a:outerShdw blurRad="38100" dist="19050" dir="2700000" algn="tl" rotWithShape="0">
                    <a:schemeClr val="dk1">
                      <a:alpha val="40000"/>
                    </a:schemeClr>
                  </a:outerShdw>
                </a:effectLst>
              </a:rPr>
              <a:t>    Por el método </a:t>
            </a:r>
            <a:endParaRPr lang="en-GB" altLang="ru-RU" sz="5600" b="1" dirty="0">
              <a:solidFill>
                <a:srgbClr val="002060"/>
              </a:solidFill>
            </a:endParaRPr>
          </a:p>
          <a:p>
            <a:pPr marL="342906" indent="-342906" defTabSz="457207" fontAlgn="auto">
              <a:lnSpc>
                <a:spcPct val="90000"/>
              </a:lnSpc>
              <a:spcBef>
                <a:spcPct val="50000"/>
              </a:spcBef>
              <a:spcAft>
                <a:spcPts val="0"/>
              </a:spcAft>
              <a:buFontTx/>
              <a:buChar char="•"/>
              <a:defRPr/>
            </a:pPr>
            <a:r>
              <a:rPr lang="en-GB" altLang="ru-RU" sz="7200" dirty="0">
                <a:solidFill>
                  <a:schemeClr val="accent3">
                    <a:lumMod val="75000"/>
                  </a:schemeClr>
                </a:solidFill>
              </a:rPr>
              <a:t>Trastorno hemorrágico y terapia anticoagulante concurrente</a:t>
            </a:r>
          </a:p>
          <a:p>
            <a:pPr marL="342906" indent="-342906" defTabSz="457207" fontAlgn="auto">
              <a:lnSpc>
                <a:spcPct val="90000"/>
              </a:lnSpc>
              <a:spcBef>
                <a:spcPct val="50000"/>
              </a:spcBef>
              <a:spcAft>
                <a:spcPts val="0"/>
              </a:spcAft>
              <a:buFontTx/>
              <a:buChar char="•"/>
              <a:defRPr/>
            </a:pPr>
            <a:r>
              <a:rPr lang="en-GB" altLang="ru-RU" sz="7200" dirty="0">
                <a:solidFill>
                  <a:schemeClr val="accent3">
                    <a:lumMod val="75000"/>
                  </a:schemeClr>
                </a:solidFill>
              </a:rPr>
              <a:t>Embarazo ectópico confirmado o sospechoso</a:t>
            </a:r>
          </a:p>
          <a:p>
            <a:pPr marL="342906" indent="-342906" defTabSz="457207" fontAlgn="auto">
              <a:lnSpc>
                <a:spcPct val="90000"/>
              </a:lnSpc>
              <a:spcBef>
                <a:spcPct val="50000"/>
              </a:spcBef>
              <a:spcAft>
                <a:spcPts val="0"/>
              </a:spcAft>
              <a:buFontTx/>
              <a:buChar char="•"/>
              <a:defRPr/>
            </a:pPr>
            <a:r>
              <a:rPr lang="en-GB" altLang="ru-RU" sz="7200" dirty="0">
                <a:solidFill>
                  <a:schemeClr val="accent3">
                    <a:lumMod val="75000"/>
                  </a:schemeClr>
                </a:solidFill>
              </a:rPr>
              <a:t>I.U.D. in situ (retirada antes de la administración de Mifepristona)</a:t>
            </a:r>
          </a:p>
          <a:p>
            <a:pPr marL="342906" indent="-342906" defTabSz="457207" fontAlgn="auto">
              <a:lnSpc>
                <a:spcPct val="90000"/>
              </a:lnSpc>
              <a:spcBef>
                <a:spcPct val="50000"/>
              </a:spcBef>
              <a:spcAft>
                <a:spcPts val="0"/>
              </a:spcAft>
              <a:buFontTx/>
              <a:buChar char="•"/>
              <a:defRPr/>
            </a:pPr>
            <a:r>
              <a:rPr lang="en-GB" altLang="ru-RU" sz="7200" dirty="0">
                <a:solidFill>
                  <a:schemeClr val="accent3">
                    <a:lumMod val="75000"/>
                  </a:schemeClr>
                </a:solidFill>
              </a:rPr>
              <a:t>Anemia grave (</a:t>
            </a:r>
            <a:r>
              <a:rPr lang="en-GB" altLang="ru-RU" sz="7200" dirty="0" err="1">
                <a:solidFill>
                  <a:schemeClr val="accent3">
                    <a:lumMod val="75000"/>
                  </a:schemeClr>
                </a:solidFill>
              </a:rPr>
              <a:t>Hb inferior</a:t>
            </a:r>
            <a:r>
              <a:rPr lang="en-GB" altLang="ru-RU" sz="7200" dirty="0">
                <a:solidFill>
                  <a:schemeClr val="accent3">
                    <a:lumMod val="75000"/>
                  </a:schemeClr>
                </a:solidFill>
              </a:rPr>
              <a:t> a 70)</a:t>
            </a:r>
          </a:p>
          <a:p>
            <a:pPr marL="342906" indent="-342906" defTabSz="457207" fontAlgn="auto">
              <a:lnSpc>
                <a:spcPct val="90000"/>
              </a:lnSpc>
              <a:spcBef>
                <a:spcPct val="50000"/>
              </a:spcBef>
              <a:spcAft>
                <a:spcPts val="0"/>
              </a:spcAft>
              <a:buFontTx/>
              <a:buChar char="•"/>
              <a:defRPr/>
            </a:pPr>
            <a:r>
              <a:rPr lang="en-GB" altLang="ru-RU" sz="7200" dirty="0">
                <a:solidFill>
                  <a:schemeClr val="accent3">
                    <a:lumMod val="75000"/>
                  </a:schemeClr>
                </a:solidFill>
              </a:rPr>
              <a:t>Enfermedad renal o hepática activa</a:t>
            </a:r>
          </a:p>
          <a:p>
            <a:pPr marL="342906" indent="-342906" defTabSz="457207" fontAlgn="auto">
              <a:lnSpc>
                <a:spcPct val="120000"/>
              </a:lnSpc>
              <a:spcBef>
                <a:spcPct val="50000"/>
              </a:spcBef>
              <a:spcAft>
                <a:spcPts val="0"/>
              </a:spcAft>
              <a:buFontTx/>
              <a:buChar char="•"/>
              <a:defRPr/>
            </a:pPr>
            <a:r>
              <a:rPr lang="en-GB" altLang="ru-RU" sz="7200" dirty="0">
                <a:solidFill>
                  <a:schemeClr val="accent3">
                    <a:lumMod val="75000"/>
                  </a:schemeClr>
                </a:solidFill>
              </a:rPr>
              <a:t>Contraindicaciones psicosociológicas</a:t>
            </a:r>
          </a:p>
          <a:p>
            <a:pPr marL="342906" indent="-342906" defTabSz="457207" fontAlgn="auto">
              <a:lnSpc>
                <a:spcPct val="120000"/>
              </a:lnSpc>
              <a:spcBef>
                <a:spcPct val="50000"/>
              </a:spcBef>
              <a:spcAft>
                <a:spcPts val="0"/>
              </a:spcAft>
              <a:buFontTx/>
              <a:buChar char="•"/>
              <a:defRPr/>
            </a:pPr>
            <a:r>
              <a:rPr lang="en-GB" altLang="ru-RU" sz="7200" dirty="0">
                <a:solidFill>
                  <a:schemeClr val="accent3">
                    <a:lumMod val="75000"/>
                  </a:schemeClr>
                </a:solidFill>
              </a:rPr>
              <a:t>El cliente no puede entender la información</a:t>
            </a:r>
          </a:p>
          <a:p>
            <a:pPr marL="342906" indent="-342906" defTabSz="457207" fontAlgn="auto">
              <a:lnSpc>
                <a:spcPct val="120000"/>
              </a:lnSpc>
              <a:spcBef>
                <a:spcPct val="50000"/>
              </a:spcBef>
              <a:spcAft>
                <a:spcPts val="0"/>
              </a:spcAft>
              <a:buFontTx/>
              <a:buChar char="•"/>
              <a:defRPr/>
            </a:pPr>
            <a:r>
              <a:rPr lang="en-GB" altLang="ru-RU" sz="7200" dirty="0">
                <a:solidFill>
                  <a:schemeClr val="accent3">
                    <a:lumMod val="75000"/>
                  </a:schemeClr>
                </a:solidFill>
              </a:rPr>
              <a:t>El cliente necesita más tiempo para decidir</a:t>
            </a:r>
          </a:p>
          <a:p>
            <a:pPr marL="342906" indent="-342906" defTabSz="457207" fontAlgn="auto">
              <a:lnSpc>
                <a:spcPct val="120000"/>
              </a:lnSpc>
              <a:spcBef>
                <a:spcPct val="50000"/>
              </a:spcBef>
              <a:spcAft>
                <a:spcPts val="0"/>
              </a:spcAft>
              <a:buFontTx/>
              <a:buChar char="•"/>
              <a:defRPr/>
            </a:pPr>
            <a:r>
              <a:rPr lang="en-GB" altLang="ru-RU" sz="7200" dirty="0">
                <a:solidFill>
                  <a:schemeClr val="accent3">
                    <a:lumMod val="75000"/>
                  </a:schemeClr>
                </a:solidFill>
              </a:rPr>
              <a:t>El cliente no puede acceder a la atención médica si hay una emergencia</a:t>
            </a:r>
          </a:p>
          <a:p>
            <a:pPr marL="342906" indent="-342906" defTabSz="457207" fontAlgn="auto">
              <a:lnSpc>
                <a:spcPct val="80000"/>
              </a:lnSpc>
              <a:spcAft>
                <a:spcPts val="0"/>
              </a:spcAft>
              <a:buClr>
                <a:schemeClr val="bg2">
                  <a:lumMod val="40000"/>
                  <a:lumOff val="60000"/>
                </a:schemeClr>
              </a:buClr>
              <a:buFont typeface="Wingdings" panose="05000000000000000000" pitchFamily="2" charset="2"/>
              <a:buNone/>
              <a:defRPr/>
            </a:pPr>
            <a:endParaRPr lang="fr-FR" altLang="ru-RU" sz="2000" dirty="0">
              <a:solidFill>
                <a:srgbClr val="002060"/>
              </a:solidFill>
              <a:latin typeface="Arial" panose="020B0604020202020204" pitchFamily="34" charset="0"/>
            </a:endParaRPr>
          </a:p>
        </p:txBody>
      </p:sp>
    </p:spTree>
    <p:extLst>
      <p:ext uri="{BB962C8B-B14F-4D97-AF65-F5344CB8AC3E}">
        <p14:creationId xmlns:p14="http://schemas.microsoft.com/office/powerpoint/2010/main" val="4077472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8547" y="368660"/>
            <a:ext cx="8331459" cy="585065"/>
          </a:xfrm>
          <a:noFill/>
          <a:ln w="9525">
            <a:noFill/>
            <a:miter lim="800000"/>
            <a:headEnd/>
            <a:tailEnd/>
          </a:ln>
        </p:spPr>
        <p:txBody>
          <a:bodyPr vert="horz" wrap="square" lIns="0" tIns="45720" rIns="0" bIns="45720" numCol="1" anchor="t" anchorCtr="0" compatLnSpc="1">
            <a:prstTxWarp prst="textNoShape">
              <a:avLst/>
            </a:prstTxWarp>
          </a:bodyPr>
          <a:lstStyle/>
          <a:p>
            <a:r>
              <a:rPr lang="en-US" dirty="0"/>
              <a:t>Las siguientes </a:t>
            </a:r>
            <a:r>
              <a:rPr lang="en-US" dirty="0">
                <a:solidFill>
                  <a:srgbClr val="FF0000"/>
                </a:solidFill>
              </a:rPr>
              <a:t>NO</a:t>
            </a:r>
            <a:r>
              <a:rPr lang="en-US" dirty="0"/>
              <a:t> SON CONTRAINDICACIONES a MA</a:t>
            </a:r>
          </a:p>
        </p:txBody>
      </p:sp>
      <p:sp>
        <p:nvSpPr>
          <p:cNvPr id="19459" name="Content Placeholder 2"/>
          <p:cNvSpPr>
            <a:spLocks noGrp="1"/>
          </p:cNvSpPr>
          <p:nvPr>
            <p:ph idx="1"/>
          </p:nvPr>
        </p:nvSpPr>
        <p:spPr>
          <a:xfrm>
            <a:off x="398547" y="1088740"/>
            <a:ext cx="7071320" cy="4708525"/>
          </a:xfrm>
        </p:spPr>
        <p:txBody>
          <a:bodyPr/>
          <a:lstStyle/>
          <a:p>
            <a:pPr marL="342900" indent="-342900">
              <a:buFont typeface="Arial" panose="020B0604020202020204" pitchFamily="34" charset="0"/>
              <a:buChar char="•"/>
            </a:pPr>
            <a:r>
              <a:rPr lang="en-US" sz="2400" dirty="0">
                <a:solidFill>
                  <a:schemeClr val="accent3">
                    <a:lumMod val="75000"/>
                  </a:schemeClr>
                </a:solidFill>
              </a:rPr>
              <a:t>Historia de la cesárea </a:t>
            </a:r>
          </a:p>
          <a:p>
            <a:pPr marL="342900" indent="-342900">
              <a:buFont typeface="Arial" panose="020B0604020202020204" pitchFamily="34" charset="0"/>
              <a:buChar char="•"/>
            </a:pPr>
            <a:r>
              <a:rPr lang="en-US" sz="2400" dirty="0">
                <a:solidFill>
                  <a:schemeClr val="accent3">
                    <a:lumMod val="75000"/>
                  </a:schemeClr>
                </a:solidFill>
              </a:rPr>
              <a:t>Embarazo de gemelos </a:t>
            </a:r>
          </a:p>
          <a:p>
            <a:pPr marL="342900" indent="-342900">
              <a:buFont typeface="Arial" panose="020B0604020202020204" pitchFamily="34" charset="0"/>
              <a:buChar char="•"/>
            </a:pPr>
            <a:r>
              <a:rPr lang="en-US" sz="2400" dirty="0">
                <a:solidFill>
                  <a:schemeClr val="accent3">
                    <a:lumMod val="75000"/>
                  </a:schemeClr>
                </a:solidFill>
              </a:rPr>
              <a:t>Obesidad (no hay diferencia en la dosis)</a:t>
            </a:r>
          </a:p>
          <a:p>
            <a:pPr marL="342900" indent="-342900">
              <a:buFont typeface="Arial" panose="020B0604020202020204" pitchFamily="34" charset="0"/>
              <a:buChar char="•"/>
            </a:pPr>
            <a:r>
              <a:rPr lang="en-US" sz="2400" dirty="0">
                <a:solidFill>
                  <a:schemeClr val="accent3">
                    <a:lumMod val="75000"/>
                  </a:schemeClr>
                </a:solidFill>
              </a:rPr>
              <a:t>Edad (adolescentes o mujeres mayores - no hay diferencia en la dosis)</a:t>
            </a:r>
          </a:p>
          <a:p>
            <a:pPr marL="342900" indent="-342900">
              <a:buFont typeface="Arial" panose="020B0604020202020204" pitchFamily="34" charset="0"/>
              <a:buChar char="•"/>
            </a:pPr>
            <a:r>
              <a:rPr lang="en-US" sz="2400" dirty="0">
                <a:solidFill>
                  <a:schemeClr val="accent3">
                    <a:lumMod val="75000"/>
                  </a:schemeClr>
                </a:solidFill>
              </a:rPr>
              <a:t>Las mujeres seropositivas</a:t>
            </a:r>
          </a:p>
          <a:p>
            <a:pPr marL="342900" indent="-342900">
              <a:buFont typeface="Arial" panose="020B0604020202020204" pitchFamily="34" charset="0"/>
              <a:buChar char="•"/>
            </a:pPr>
            <a:r>
              <a:rPr lang="en-US" sz="2400" dirty="0">
                <a:solidFill>
                  <a:schemeClr val="accent3">
                    <a:lumMod val="75000"/>
                  </a:schemeClr>
                </a:solidFill>
              </a:rPr>
              <a:t>Fumar</a:t>
            </a:r>
          </a:p>
          <a:p>
            <a:pPr marL="342900" indent="-342900">
              <a:buFont typeface="Arial" panose="020B0604020202020204" pitchFamily="34" charset="0"/>
              <a:buChar char="•"/>
            </a:pPr>
            <a:r>
              <a:rPr lang="en-US" sz="2400" dirty="0">
                <a:solidFill>
                  <a:schemeClr val="accent3">
                    <a:lumMod val="75000"/>
                  </a:schemeClr>
                </a:solidFill>
              </a:rPr>
              <a:t>Anomalías uterinas</a:t>
            </a:r>
          </a:p>
          <a:p>
            <a:pPr marL="342900" indent="-342900">
              <a:buFont typeface="Arial" panose="020B0604020202020204" pitchFamily="34" charset="0"/>
              <a:buChar char="•"/>
            </a:pPr>
            <a:r>
              <a:rPr lang="en-US" sz="2400" dirty="0">
                <a:solidFill>
                  <a:schemeClr val="accent3">
                    <a:lumMod val="75000"/>
                  </a:schemeClr>
                </a:solidFill>
              </a:rPr>
              <a:t>Uso de otros medicamentos</a:t>
            </a:r>
            <a:endParaRPr lang="en-US" sz="2000" dirty="0"/>
          </a:p>
          <a:p>
            <a:endParaRPr lang="en-US" dirty="0"/>
          </a:p>
          <a:p>
            <a:endParaRPr lang="en-US" dirty="0"/>
          </a:p>
        </p:txBody>
      </p:sp>
    </p:spTree>
    <p:extLst>
      <p:ext uri="{BB962C8B-B14F-4D97-AF65-F5344CB8AC3E}">
        <p14:creationId xmlns:p14="http://schemas.microsoft.com/office/powerpoint/2010/main" val="130536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750" y="278650"/>
            <a:ext cx="8172710" cy="1158038"/>
          </a:xfrm>
        </p:spPr>
        <p:txBody>
          <a:bodyPr/>
          <a:lstStyle/>
          <a:p>
            <a:r>
              <a:rPr lang="en-GB" altLang="ru-RU" dirty="0"/>
              <a:t>¿Cómo identificar si el AM es aplicable a un cliente?</a:t>
            </a:r>
            <a:br>
              <a:rPr lang="fr-FR" altLang="ru-RU" sz="3200" dirty="0">
                <a:solidFill>
                  <a:srgbClr val="002060"/>
                </a:solidFill>
                <a:latin typeface="Verdana" pitchFamily="34" charset="0"/>
              </a:rPr>
            </a:br>
            <a:endParaRPr lang="fr-FR" altLang="ru-RU" sz="2400" dirty="0">
              <a:solidFill>
                <a:srgbClr val="002060"/>
              </a:solidFill>
            </a:endParaRPr>
          </a:p>
        </p:txBody>
      </p:sp>
      <p:sp>
        <p:nvSpPr>
          <p:cNvPr id="23555" name="Rectangle 3"/>
          <p:cNvSpPr>
            <a:spLocks noGrp="1" noChangeArrowheads="1"/>
          </p:cNvSpPr>
          <p:nvPr>
            <p:ph idx="1"/>
          </p:nvPr>
        </p:nvSpPr>
        <p:spPr>
          <a:xfrm>
            <a:off x="228600" y="1043736"/>
            <a:ext cx="8229600" cy="4706190"/>
          </a:xfrm>
        </p:spPr>
        <p:txBody>
          <a:bodyPr rtlCol="0">
            <a:normAutofit fontScale="92500"/>
          </a:bodyPr>
          <a:lstStyle/>
          <a:p>
            <a:pPr marL="533400" indent="-533400" defTabSz="457207" fontAlgn="auto">
              <a:lnSpc>
                <a:spcPct val="110000"/>
              </a:lnSpc>
              <a:spcBef>
                <a:spcPct val="50000"/>
              </a:spcBef>
              <a:spcAft>
                <a:spcPts val="0"/>
              </a:spcAft>
              <a:buClr>
                <a:srgbClr val="FFFF00"/>
              </a:buClr>
              <a:buFont typeface="Wingdings" panose="05000000000000000000" pitchFamily="2" charset="2"/>
              <a:buNone/>
              <a:defRPr/>
            </a:pPr>
            <a:r>
              <a:rPr lang="en-US" altLang="ru-RU" sz="2600" dirty="0">
                <a:solidFill>
                  <a:schemeClr val="accent3">
                    <a:lumMod val="75000"/>
                  </a:schemeClr>
                </a:solidFill>
              </a:rPr>
              <a:t>A través de la evaluación del paciente:</a:t>
            </a:r>
          </a:p>
          <a:p>
            <a:pPr marL="533400" indent="-533400" defTabSz="457207" fontAlgn="auto">
              <a:lnSpc>
                <a:spcPct val="110000"/>
              </a:lnSpc>
              <a:spcAft>
                <a:spcPts val="0"/>
              </a:spcAft>
              <a:buClr>
                <a:schemeClr val="tx1"/>
              </a:buClr>
              <a:buFont typeface="Arial" panose="020B0604020202020204" pitchFamily="34" charset="0"/>
              <a:buChar char="•"/>
              <a:defRPr/>
            </a:pPr>
            <a:r>
              <a:rPr lang="en-US" altLang="ru-RU" sz="2600" dirty="0">
                <a:solidFill>
                  <a:schemeClr val="accent3">
                    <a:lumMod val="75000"/>
                  </a:schemeClr>
                </a:solidFill>
              </a:rPr>
              <a:t>Historia de la anticoncepción y la obstetricia</a:t>
            </a:r>
          </a:p>
          <a:p>
            <a:pPr marL="533400" indent="-533400" defTabSz="457207" fontAlgn="auto">
              <a:lnSpc>
                <a:spcPct val="110000"/>
              </a:lnSpc>
              <a:spcAft>
                <a:spcPts val="0"/>
              </a:spcAft>
              <a:buClr>
                <a:schemeClr val="tx1"/>
              </a:buClr>
              <a:buFont typeface="Arial" panose="020B0604020202020204" pitchFamily="34" charset="0"/>
              <a:buChar char="•"/>
              <a:defRPr/>
            </a:pPr>
            <a:r>
              <a:rPr lang="en-US" altLang="ru-RU" sz="2600" dirty="0">
                <a:solidFill>
                  <a:schemeClr val="accent3">
                    <a:lumMod val="75000"/>
                  </a:schemeClr>
                </a:solidFill>
              </a:rPr>
              <a:t>Confirmación de un embarazo intrauterino y su término (¡Ectopico muy raro en este grupo!)</a:t>
            </a:r>
          </a:p>
          <a:p>
            <a:pPr marL="533400" indent="-533400" defTabSz="457207" fontAlgn="auto">
              <a:lnSpc>
                <a:spcPct val="110000"/>
              </a:lnSpc>
              <a:spcAft>
                <a:spcPts val="0"/>
              </a:spcAft>
              <a:buClr>
                <a:schemeClr val="tx1"/>
              </a:buClr>
              <a:buFont typeface="Arial" panose="020B0604020202020204" pitchFamily="34" charset="0"/>
              <a:buChar char="•"/>
              <a:defRPr/>
            </a:pPr>
            <a:r>
              <a:rPr lang="en-US" altLang="ru-RU" sz="2600" dirty="0">
                <a:solidFill>
                  <a:schemeClr val="accent3">
                    <a:lumMod val="75000"/>
                  </a:schemeClr>
                </a:solidFill>
              </a:rPr>
              <a:t>Historia menstrual pertinente - Último período menstrual </a:t>
            </a:r>
          </a:p>
          <a:p>
            <a:pPr marL="533400" indent="-533400" defTabSz="457207" fontAlgn="auto">
              <a:lnSpc>
                <a:spcPct val="110000"/>
              </a:lnSpc>
              <a:spcAft>
                <a:spcPts val="0"/>
              </a:spcAft>
              <a:buClr>
                <a:schemeClr val="tx1"/>
              </a:buClr>
              <a:buFont typeface="Arial" panose="020B0604020202020204" pitchFamily="34" charset="0"/>
              <a:buChar char="•"/>
              <a:defRPr/>
            </a:pPr>
            <a:r>
              <a:rPr lang="en-US" altLang="ru-RU" sz="2600" dirty="0">
                <a:solidFill>
                  <a:schemeClr val="accent3">
                    <a:lumMod val="75000"/>
                  </a:schemeClr>
                </a:solidFill>
              </a:rPr>
              <a:t>Examen físico (+/-)</a:t>
            </a:r>
          </a:p>
          <a:p>
            <a:pPr marL="533400" indent="-533400" defTabSz="457207" fontAlgn="auto">
              <a:lnSpc>
                <a:spcPct val="110000"/>
              </a:lnSpc>
              <a:spcAft>
                <a:spcPts val="0"/>
              </a:spcAft>
              <a:buClr>
                <a:schemeClr val="tx1"/>
              </a:buClr>
              <a:buFont typeface="Arial" panose="020B0604020202020204" pitchFamily="34" charset="0"/>
              <a:buChar char="•"/>
              <a:defRPr/>
            </a:pPr>
            <a:r>
              <a:rPr lang="en-US" altLang="ru-RU" sz="2600" dirty="0">
                <a:solidFill>
                  <a:schemeClr val="accent3">
                    <a:lumMod val="75000"/>
                  </a:schemeClr>
                </a:solidFill>
              </a:rPr>
              <a:t>Prueba de embarazo de alta sensibilidad (objetivo del 99,5%)</a:t>
            </a:r>
          </a:p>
          <a:p>
            <a:pPr marL="533400" indent="-533400" defTabSz="457207" fontAlgn="auto">
              <a:lnSpc>
                <a:spcPct val="110000"/>
              </a:lnSpc>
              <a:spcAft>
                <a:spcPts val="0"/>
              </a:spcAft>
              <a:buClr>
                <a:schemeClr val="tx1"/>
              </a:buClr>
              <a:buFont typeface="Arial" panose="020B0604020202020204" pitchFamily="34" charset="0"/>
              <a:buChar char="•"/>
              <a:defRPr/>
            </a:pPr>
            <a:r>
              <a:rPr lang="en-US" altLang="ru-RU" sz="2600" dirty="0">
                <a:solidFill>
                  <a:schemeClr val="accent3">
                    <a:lumMod val="75000"/>
                  </a:schemeClr>
                </a:solidFill>
              </a:rPr>
              <a:t>Ultrasonido +/- ¡No es obligatorio!</a:t>
            </a:r>
          </a:p>
          <a:p>
            <a:pPr marL="533400" indent="-533400" defTabSz="457207" fontAlgn="auto">
              <a:lnSpc>
                <a:spcPct val="90000"/>
              </a:lnSpc>
              <a:spcAft>
                <a:spcPts val="0"/>
              </a:spcAft>
              <a:buClr>
                <a:schemeClr val="bg2">
                  <a:lumMod val="40000"/>
                  <a:lumOff val="60000"/>
                </a:schemeClr>
              </a:buClr>
              <a:buFont typeface="Wingdings" panose="05000000000000000000" pitchFamily="2" charset="2"/>
              <a:buNone/>
              <a:defRPr/>
            </a:pPr>
            <a:endParaRPr lang="en-US" altLang="ru-RU" sz="2400" dirty="0"/>
          </a:p>
          <a:p>
            <a:pPr marL="533400" indent="-533400" defTabSz="457207" fontAlgn="auto">
              <a:lnSpc>
                <a:spcPct val="90000"/>
              </a:lnSpc>
              <a:spcAft>
                <a:spcPts val="0"/>
              </a:spcAft>
              <a:buClr>
                <a:schemeClr val="bg2">
                  <a:lumMod val="40000"/>
                  <a:lumOff val="60000"/>
                </a:schemeClr>
              </a:buClr>
              <a:buFont typeface="Wingdings 3" charset="2"/>
              <a:buChar char=""/>
              <a:defRPr/>
            </a:pPr>
            <a:endParaRPr lang="fr-FR" altLang="ru-RU" sz="2800" dirty="0"/>
          </a:p>
        </p:txBody>
      </p:sp>
    </p:spTree>
    <p:extLst>
      <p:ext uri="{BB962C8B-B14F-4D97-AF65-F5344CB8AC3E}">
        <p14:creationId xmlns:p14="http://schemas.microsoft.com/office/powerpoint/2010/main" val="157449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US" altLang="ru-RU" sz="4000" b="1" dirty="0"/>
              <a:t>Protocolo de las primeras MA</a:t>
            </a:r>
            <a:br>
              <a:rPr lang="en-US" altLang="ru-RU" sz="4000" b="1" dirty="0"/>
            </a:br>
            <a:r>
              <a:rPr lang="en-US" altLang="ru-RU" sz="4000" b="1" dirty="0"/>
              <a:t>Muy simplificado por la OMS en 2018!</a:t>
            </a:r>
            <a:br>
              <a:rPr lang="en-US" altLang="ru-RU" sz="4000" b="1" dirty="0"/>
            </a:br>
            <a:br>
              <a:rPr lang="en-US" altLang="ru-RU" sz="4000" b="1" dirty="0"/>
            </a:br>
            <a:endParaRPr lang="ru-RU" altLang="ru-RU" sz="3600" dirty="0"/>
          </a:p>
        </p:txBody>
      </p:sp>
      <p:pic>
        <p:nvPicPr>
          <p:cNvPr id="21507" name="Picture 4"/>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3795713" y="4314825"/>
            <a:ext cx="1552575" cy="895350"/>
          </a:xfrm>
          <a:solidFill>
            <a:schemeClr val="accent1"/>
          </a:solidFill>
        </p:spPr>
      </p:pic>
    </p:spTree>
    <p:extLst>
      <p:ext uri="{BB962C8B-B14F-4D97-AF65-F5344CB8AC3E}">
        <p14:creationId xmlns:p14="http://schemas.microsoft.com/office/powerpoint/2010/main" val="1697858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75" y="324645"/>
            <a:ext cx="8937484" cy="1319212"/>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2075" tIns="46038" rIns="92075" bIns="46038">
            <a:normAutofit fontScale="90000"/>
          </a:bodyPr>
          <a:lstStyle/>
          <a:p>
            <a:pPr fontAlgn="auto">
              <a:spcAft>
                <a:spcPts val="0"/>
              </a:spcAft>
              <a:defRPr/>
            </a:pPr>
            <a:r>
              <a:rPr lang="en-US" altLang="ru-RU" sz="4000" dirty="0">
                <a:solidFill>
                  <a:srgbClr val="FFFF00"/>
                </a:solidFill>
                <a:latin typeface="Arial" panose="020B0604020202020204" pitchFamily="34" charset="0"/>
              </a:rPr>
              <a:t>	Primer "</a:t>
            </a:r>
            <a:r>
              <a:rPr lang="en-US" altLang="ru-RU" sz="4000" dirty="0" err="1">
                <a:solidFill>
                  <a:srgbClr val="FFFF00"/>
                </a:solidFill>
                <a:latin typeface="Arial" panose="020B0604020202020204" pitchFamily="34" charset="0"/>
              </a:rPr>
              <a:t>Protocolo</a:t>
            </a:r>
            <a:r>
              <a:rPr lang="en-US" altLang="ru-RU" sz="4000" dirty="0">
                <a:solidFill>
                  <a:srgbClr val="FFFF00"/>
                </a:solidFill>
                <a:latin typeface="Arial" panose="020B0604020202020204" pitchFamily="34" charset="0"/>
              </a:rPr>
              <a:t> </a:t>
            </a:r>
            <a:r>
              <a:rPr lang="en-US" altLang="ru-RU" sz="4000" dirty="0" err="1">
                <a:solidFill>
                  <a:srgbClr val="FFFF00"/>
                </a:solidFill>
                <a:latin typeface="Arial" panose="020B0604020202020204" pitchFamily="34" charset="0"/>
              </a:rPr>
              <a:t>Francés</a:t>
            </a:r>
            <a:r>
              <a:rPr lang="en-US" altLang="ru-RU" sz="4000" dirty="0">
                <a:solidFill>
                  <a:srgbClr val="FFFF00"/>
                </a:solidFill>
                <a:latin typeface="Arial" panose="020B0604020202020204" pitchFamily="34" charset="0"/>
              </a:rPr>
              <a:t>"</a:t>
            </a:r>
            <a:br>
              <a:rPr lang="en-US" altLang="ru-RU" sz="4000" dirty="0">
                <a:solidFill>
                  <a:srgbClr val="FFFF00"/>
                </a:solidFill>
                <a:latin typeface="Arial" panose="020B0604020202020204" pitchFamily="34" charset="0"/>
              </a:rPr>
            </a:br>
            <a:r>
              <a:rPr lang="en-US" altLang="ru-RU" dirty="0" err="1">
                <a:solidFill>
                  <a:srgbClr val="FFFF00"/>
                </a:solidFill>
                <a:latin typeface="Arial" panose="020B0604020202020204" pitchFamily="34" charset="0"/>
              </a:rPr>
              <a:t>Término</a:t>
            </a:r>
            <a:r>
              <a:rPr lang="en-US" altLang="ru-RU" dirty="0">
                <a:solidFill>
                  <a:srgbClr val="FFFF00"/>
                </a:solidFill>
                <a:latin typeface="Arial" panose="020B0604020202020204" pitchFamily="34" charset="0"/>
              </a:rPr>
              <a:t> del </a:t>
            </a:r>
            <a:r>
              <a:rPr lang="en-US" altLang="ru-RU" dirty="0" err="1">
                <a:solidFill>
                  <a:srgbClr val="FFFF00"/>
                </a:solidFill>
                <a:latin typeface="Arial" panose="020B0604020202020204" pitchFamily="34" charset="0"/>
              </a:rPr>
              <a:t>embarazo</a:t>
            </a:r>
            <a:r>
              <a:rPr lang="en-US" altLang="ru-RU" dirty="0">
                <a:solidFill>
                  <a:srgbClr val="FFFF00"/>
                </a:solidFill>
                <a:latin typeface="Arial" panose="020B0604020202020204" pitchFamily="34" charset="0"/>
              </a:rPr>
              <a:t> hasta 49 </a:t>
            </a:r>
            <a:r>
              <a:rPr lang="en-US" altLang="ru-RU" dirty="0" err="1">
                <a:solidFill>
                  <a:srgbClr val="FFFF00"/>
                </a:solidFill>
                <a:latin typeface="Arial" panose="020B0604020202020204" pitchFamily="34" charset="0"/>
              </a:rPr>
              <a:t>días</a:t>
            </a:r>
            <a:r>
              <a:rPr lang="en-US" altLang="ru-RU" dirty="0">
                <a:solidFill>
                  <a:srgbClr val="FFFF00"/>
                </a:solidFill>
                <a:latin typeface="Arial" panose="020B0604020202020204" pitchFamily="34" charset="0"/>
              </a:rPr>
              <a:t> LMP</a:t>
            </a:r>
            <a:endParaRPr lang="en-US" altLang="ru-RU" sz="4000" dirty="0">
              <a:solidFill>
                <a:srgbClr val="FFFF00"/>
              </a:solidFill>
              <a:latin typeface="Arial" panose="020B0604020202020204" pitchFamily="34" charset="0"/>
            </a:endParaRPr>
          </a:p>
        </p:txBody>
      </p:sp>
      <p:sp>
        <p:nvSpPr>
          <p:cNvPr id="22531" name="Line 3"/>
          <p:cNvSpPr>
            <a:spLocks noChangeShapeType="1"/>
          </p:cNvSpPr>
          <p:nvPr/>
        </p:nvSpPr>
        <p:spPr bwMode="auto">
          <a:xfrm>
            <a:off x="5640388" y="4889500"/>
            <a:ext cx="0" cy="503238"/>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2" name="Line 4"/>
          <p:cNvSpPr>
            <a:spLocks noChangeShapeType="1"/>
          </p:cNvSpPr>
          <p:nvPr/>
        </p:nvSpPr>
        <p:spPr bwMode="auto">
          <a:xfrm>
            <a:off x="4030663" y="4889500"/>
            <a:ext cx="0" cy="503238"/>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Line 5"/>
          <p:cNvSpPr>
            <a:spLocks noChangeShapeType="1"/>
          </p:cNvSpPr>
          <p:nvPr/>
        </p:nvSpPr>
        <p:spPr bwMode="auto">
          <a:xfrm>
            <a:off x="885825" y="1554163"/>
            <a:ext cx="0" cy="358298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Line 6"/>
          <p:cNvSpPr>
            <a:spLocks noChangeShapeType="1"/>
          </p:cNvSpPr>
          <p:nvPr/>
        </p:nvSpPr>
        <p:spPr bwMode="auto">
          <a:xfrm>
            <a:off x="885825" y="5140325"/>
            <a:ext cx="5019675"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a:off x="6400800" y="5140325"/>
            <a:ext cx="1960563"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536" name="Group 8"/>
          <p:cNvGrpSpPr>
            <a:grpSpLocks/>
          </p:cNvGrpSpPr>
          <p:nvPr/>
        </p:nvGrpSpPr>
        <p:grpSpPr bwMode="auto">
          <a:xfrm>
            <a:off x="5894388" y="4957763"/>
            <a:ext cx="85725" cy="341312"/>
            <a:chOff x="4200" y="3231"/>
            <a:chExt cx="60" cy="215"/>
          </a:xfrm>
        </p:grpSpPr>
        <p:sp>
          <p:nvSpPr>
            <p:cNvPr id="22556" name="Arc 9"/>
            <p:cNvSpPr>
              <a:spLocks/>
            </p:cNvSpPr>
            <p:nvPr/>
          </p:nvSpPr>
          <p:spPr bwMode="auto">
            <a:xfrm>
              <a:off x="4212" y="3231"/>
              <a:ext cx="48"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Lst>
              <a:ahLst/>
              <a:cxnLst>
                <a:cxn ang="T6">
                  <a:pos x="T0" y="T1"/>
                </a:cxn>
                <a:cxn ang="T7">
                  <a:pos x="T2" y="T3"/>
                </a:cxn>
                <a:cxn ang="T8">
                  <a:pos x="T4" y="T5"/>
                </a:cxn>
              </a:cxnLst>
              <a:rect l="0" t="0" r="r" b="b"/>
              <a:pathLst>
                <a:path w="21600" h="21595" fill="none" extrusionOk="0">
                  <a:moveTo>
                    <a:pt x="0" y="21594"/>
                  </a:moveTo>
                  <a:cubicBezTo>
                    <a:pt x="0" y="9842"/>
                    <a:pt x="9395" y="247"/>
                    <a:pt x="21144" y="-1"/>
                  </a:cubicBezTo>
                </a:path>
                <a:path w="21600" h="21595" stroke="0" extrusionOk="0">
                  <a:moveTo>
                    <a:pt x="0" y="21594"/>
                  </a:moveTo>
                  <a:cubicBezTo>
                    <a:pt x="0" y="9842"/>
                    <a:pt x="9395" y="247"/>
                    <a:pt x="21144" y="-1"/>
                  </a:cubicBezTo>
                  <a:lnTo>
                    <a:pt x="21600" y="21595"/>
                  </a:lnTo>
                  <a:lnTo>
                    <a:pt x="0" y="21594"/>
                  </a:lnTo>
                  <a:close/>
                </a:path>
              </a:pathLst>
            </a:custGeom>
            <a:noFill/>
            <a:ln w="127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Arc 10"/>
            <p:cNvSpPr>
              <a:spLocks/>
            </p:cNvSpPr>
            <p:nvPr/>
          </p:nvSpPr>
          <p:spPr bwMode="auto">
            <a:xfrm>
              <a:off x="4200" y="3326"/>
              <a:ext cx="20"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37" name="Group 11"/>
          <p:cNvGrpSpPr>
            <a:grpSpLocks/>
          </p:cNvGrpSpPr>
          <p:nvPr/>
        </p:nvGrpSpPr>
        <p:grpSpPr bwMode="auto">
          <a:xfrm>
            <a:off x="6375400" y="4957763"/>
            <a:ext cx="84138" cy="341312"/>
            <a:chOff x="4540" y="3231"/>
            <a:chExt cx="60" cy="215"/>
          </a:xfrm>
        </p:grpSpPr>
        <p:sp>
          <p:nvSpPr>
            <p:cNvPr id="22554" name="Arc 12"/>
            <p:cNvSpPr>
              <a:spLocks/>
            </p:cNvSpPr>
            <p:nvPr/>
          </p:nvSpPr>
          <p:spPr bwMode="auto">
            <a:xfrm>
              <a:off x="4552" y="3231"/>
              <a:ext cx="48"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Lst>
              <a:ahLst/>
              <a:cxnLst>
                <a:cxn ang="T6">
                  <a:pos x="T0" y="T1"/>
                </a:cxn>
                <a:cxn ang="T7">
                  <a:pos x="T2" y="T3"/>
                </a:cxn>
                <a:cxn ang="T8">
                  <a:pos x="T4" y="T5"/>
                </a:cxn>
              </a:cxnLst>
              <a:rect l="0" t="0" r="r" b="b"/>
              <a:pathLst>
                <a:path w="21600" h="21595" fill="none" extrusionOk="0">
                  <a:moveTo>
                    <a:pt x="0" y="21594"/>
                  </a:moveTo>
                  <a:cubicBezTo>
                    <a:pt x="0" y="9842"/>
                    <a:pt x="9395" y="247"/>
                    <a:pt x="21144" y="-1"/>
                  </a:cubicBezTo>
                </a:path>
                <a:path w="21600" h="21595" stroke="0" extrusionOk="0">
                  <a:moveTo>
                    <a:pt x="0" y="21594"/>
                  </a:moveTo>
                  <a:cubicBezTo>
                    <a:pt x="0" y="9842"/>
                    <a:pt x="9395" y="247"/>
                    <a:pt x="21144" y="-1"/>
                  </a:cubicBezTo>
                  <a:lnTo>
                    <a:pt x="21600" y="21595"/>
                  </a:lnTo>
                  <a:lnTo>
                    <a:pt x="0" y="21594"/>
                  </a:lnTo>
                  <a:close/>
                </a:path>
              </a:pathLst>
            </a:custGeom>
            <a:noFill/>
            <a:ln w="127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Arc 13"/>
            <p:cNvSpPr>
              <a:spLocks/>
            </p:cNvSpPr>
            <p:nvPr/>
          </p:nvSpPr>
          <p:spPr bwMode="auto">
            <a:xfrm>
              <a:off x="4540" y="3326"/>
              <a:ext cx="20"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38" name="Group 14"/>
          <p:cNvGrpSpPr>
            <a:grpSpLocks/>
          </p:cNvGrpSpPr>
          <p:nvPr/>
        </p:nvGrpSpPr>
        <p:grpSpPr bwMode="auto">
          <a:xfrm>
            <a:off x="8353425" y="4957763"/>
            <a:ext cx="82550" cy="341312"/>
            <a:chOff x="5942" y="3231"/>
            <a:chExt cx="59" cy="215"/>
          </a:xfrm>
        </p:grpSpPr>
        <p:sp>
          <p:nvSpPr>
            <p:cNvPr id="22552" name="Arc 15"/>
            <p:cNvSpPr>
              <a:spLocks/>
            </p:cNvSpPr>
            <p:nvPr/>
          </p:nvSpPr>
          <p:spPr bwMode="auto">
            <a:xfrm>
              <a:off x="5954" y="3231"/>
              <a:ext cx="47"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Lst>
              <a:ahLst/>
              <a:cxnLst>
                <a:cxn ang="T6">
                  <a:pos x="T0" y="T1"/>
                </a:cxn>
                <a:cxn ang="T7">
                  <a:pos x="T2" y="T3"/>
                </a:cxn>
                <a:cxn ang="T8">
                  <a:pos x="T4" y="T5"/>
                </a:cxn>
              </a:cxnLst>
              <a:rect l="0" t="0" r="r" b="b"/>
              <a:pathLst>
                <a:path w="21600" h="21595" fill="none" extrusionOk="0">
                  <a:moveTo>
                    <a:pt x="0" y="21594"/>
                  </a:moveTo>
                  <a:cubicBezTo>
                    <a:pt x="0" y="9844"/>
                    <a:pt x="9393" y="249"/>
                    <a:pt x="21140" y="-1"/>
                  </a:cubicBezTo>
                </a:path>
                <a:path w="21600" h="21595" stroke="0" extrusionOk="0">
                  <a:moveTo>
                    <a:pt x="0" y="21594"/>
                  </a:moveTo>
                  <a:cubicBezTo>
                    <a:pt x="0" y="9844"/>
                    <a:pt x="9393" y="249"/>
                    <a:pt x="21140" y="-1"/>
                  </a:cubicBezTo>
                  <a:lnTo>
                    <a:pt x="21600" y="21595"/>
                  </a:lnTo>
                  <a:lnTo>
                    <a:pt x="0" y="21594"/>
                  </a:lnTo>
                  <a:close/>
                </a:path>
              </a:pathLst>
            </a:custGeom>
            <a:noFill/>
            <a:ln w="127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Arc 16"/>
            <p:cNvSpPr>
              <a:spLocks/>
            </p:cNvSpPr>
            <p:nvPr/>
          </p:nvSpPr>
          <p:spPr bwMode="auto">
            <a:xfrm>
              <a:off x="5942" y="3326"/>
              <a:ext cx="21" cy="120"/>
            </a:xfrm>
            <a:custGeom>
              <a:avLst/>
              <a:gdLst>
                <a:gd name="T0" fmla="*/ 0 w 22652"/>
                <a:gd name="T1" fmla="*/ 0 h 21600"/>
                <a:gd name="T2" fmla="*/ 0 w 22652"/>
                <a:gd name="T3" fmla="*/ 0 h 21600"/>
                <a:gd name="T4" fmla="*/ 0 w 22652"/>
                <a:gd name="T5" fmla="*/ 0 h 21600"/>
                <a:gd name="T6" fmla="*/ 0 60000 65536"/>
                <a:gd name="T7" fmla="*/ 0 60000 65536"/>
                <a:gd name="T8" fmla="*/ 0 60000 65536"/>
              </a:gdLst>
              <a:ahLst/>
              <a:cxnLst>
                <a:cxn ang="T6">
                  <a:pos x="T0" y="T1"/>
                </a:cxn>
                <a:cxn ang="T7">
                  <a:pos x="T2" y="T3"/>
                </a:cxn>
                <a:cxn ang="T8">
                  <a:pos x="T4" y="T5"/>
                </a:cxn>
              </a:cxnLst>
              <a:rect l="0" t="0" r="r" b="b"/>
              <a:pathLst>
                <a:path w="22652" h="21600" fill="none" extrusionOk="0">
                  <a:moveTo>
                    <a:pt x="22652" y="0"/>
                  </a:moveTo>
                  <a:cubicBezTo>
                    <a:pt x="22652" y="11929"/>
                    <a:pt x="12981" y="21600"/>
                    <a:pt x="1052" y="21600"/>
                  </a:cubicBezTo>
                  <a:cubicBezTo>
                    <a:pt x="701" y="21600"/>
                    <a:pt x="350" y="21591"/>
                    <a:pt x="-1" y="21574"/>
                  </a:cubicBezTo>
                </a:path>
                <a:path w="22652" h="21600" stroke="0" extrusionOk="0">
                  <a:moveTo>
                    <a:pt x="22652" y="0"/>
                  </a:moveTo>
                  <a:cubicBezTo>
                    <a:pt x="22652" y="11929"/>
                    <a:pt x="12981" y="21600"/>
                    <a:pt x="1052" y="21600"/>
                  </a:cubicBezTo>
                  <a:cubicBezTo>
                    <a:pt x="701" y="21600"/>
                    <a:pt x="350" y="21591"/>
                    <a:pt x="-1" y="21574"/>
                  </a:cubicBezTo>
                  <a:lnTo>
                    <a:pt x="1052" y="0"/>
                  </a:lnTo>
                  <a:lnTo>
                    <a:pt x="22652" y="0"/>
                  </a:lnTo>
                  <a:close/>
                </a:path>
              </a:pathLst>
            </a:custGeom>
            <a:noFill/>
            <a:ln w="127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39" name="Line 17"/>
          <p:cNvSpPr>
            <a:spLocks noChangeShapeType="1"/>
          </p:cNvSpPr>
          <p:nvPr/>
        </p:nvSpPr>
        <p:spPr bwMode="auto">
          <a:xfrm>
            <a:off x="2430463" y="4889500"/>
            <a:ext cx="0" cy="503238"/>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Rectangle 18"/>
          <p:cNvSpPr>
            <a:spLocks noChangeArrowheads="1"/>
          </p:cNvSpPr>
          <p:nvPr/>
        </p:nvSpPr>
        <p:spPr bwMode="auto">
          <a:xfrm>
            <a:off x="1076325" y="4570413"/>
            <a:ext cx="1014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ru-RU" sz="2800">
                <a:solidFill>
                  <a:srgbClr val="FFFFFF"/>
                </a:solidFill>
                <a:latin typeface="Arial" charset="0"/>
              </a:rPr>
              <a:t>Día 1</a:t>
            </a:r>
          </a:p>
        </p:txBody>
      </p:sp>
      <p:sp>
        <p:nvSpPr>
          <p:cNvPr id="22541" name="Rectangle 19"/>
          <p:cNvSpPr>
            <a:spLocks noChangeArrowheads="1"/>
          </p:cNvSpPr>
          <p:nvPr/>
        </p:nvSpPr>
        <p:spPr bwMode="auto">
          <a:xfrm>
            <a:off x="3733800" y="4038600"/>
            <a:ext cx="3195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ru-RU" sz="2800">
                <a:solidFill>
                  <a:srgbClr val="FFFFFF"/>
                </a:solidFill>
                <a:latin typeface="Arial" charset="0"/>
              </a:rPr>
              <a:t>Día 3</a:t>
            </a:r>
          </a:p>
          <a:p>
            <a:r>
              <a:rPr lang="en-US" altLang="ru-RU" sz="2800">
                <a:solidFill>
                  <a:srgbClr val="FFFFFF"/>
                </a:solidFill>
                <a:latin typeface="Arial" charset="0"/>
              </a:rPr>
              <a:t>Observación 3H</a:t>
            </a:r>
          </a:p>
        </p:txBody>
      </p:sp>
      <p:sp>
        <p:nvSpPr>
          <p:cNvPr id="22542" name="Rectangle 20"/>
          <p:cNvSpPr>
            <a:spLocks noChangeArrowheads="1"/>
          </p:cNvSpPr>
          <p:nvPr/>
        </p:nvSpPr>
        <p:spPr bwMode="auto">
          <a:xfrm>
            <a:off x="6840538" y="4570413"/>
            <a:ext cx="2378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ru-RU" sz="2800">
                <a:solidFill>
                  <a:srgbClr val="FFFFFF"/>
                </a:solidFill>
                <a:latin typeface="Arial" charset="0"/>
              </a:rPr>
              <a:t>SeguimientoVisita</a:t>
            </a:r>
          </a:p>
        </p:txBody>
      </p:sp>
      <p:sp>
        <p:nvSpPr>
          <p:cNvPr id="22543" name="Rectangle 21"/>
          <p:cNvSpPr>
            <a:spLocks noChangeArrowheads="1"/>
          </p:cNvSpPr>
          <p:nvPr/>
        </p:nvSpPr>
        <p:spPr bwMode="auto">
          <a:xfrm>
            <a:off x="1516063" y="5324475"/>
            <a:ext cx="3857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ru-RU" sz="2800">
                <a:solidFill>
                  <a:srgbClr val="FFFFFF"/>
                </a:solidFill>
                <a:latin typeface="Arial" charset="0"/>
              </a:rPr>
              <a:t>1</a:t>
            </a:r>
          </a:p>
        </p:txBody>
      </p:sp>
      <p:sp>
        <p:nvSpPr>
          <p:cNvPr id="22544" name="Rectangle 22"/>
          <p:cNvSpPr>
            <a:spLocks noChangeArrowheads="1"/>
          </p:cNvSpPr>
          <p:nvPr/>
        </p:nvSpPr>
        <p:spPr bwMode="auto">
          <a:xfrm>
            <a:off x="3078163" y="5170488"/>
            <a:ext cx="382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ru-RU" sz="2800">
                <a:solidFill>
                  <a:srgbClr val="FFFFFF"/>
                </a:solidFill>
                <a:latin typeface="Arial" charset="0"/>
              </a:rPr>
              <a:t>2</a:t>
            </a:r>
          </a:p>
        </p:txBody>
      </p:sp>
      <p:sp>
        <p:nvSpPr>
          <p:cNvPr id="22545" name="Rectangle 23"/>
          <p:cNvSpPr>
            <a:spLocks noChangeArrowheads="1"/>
          </p:cNvSpPr>
          <p:nvPr/>
        </p:nvSpPr>
        <p:spPr bwMode="auto">
          <a:xfrm>
            <a:off x="4594225" y="51704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ru-RU" sz="2800">
                <a:solidFill>
                  <a:srgbClr val="FFFFFF"/>
                </a:solidFill>
                <a:latin typeface="Arial" charset="0"/>
              </a:rPr>
              <a:t>3</a:t>
            </a:r>
          </a:p>
        </p:txBody>
      </p:sp>
      <p:sp>
        <p:nvSpPr>
          <p:cNvPr id="22546" name="Rectangle 24"/>
          <p:cNvSpPr>
            <a:spLocks noChangeArrowheads="1"/>
          </p:cNvSpPr>
          <p:nvPr/>
        </p:nvSpPr>
        <p:spPr bwMode="auto">
          <a:xfrm>
            <a:off x="7119938" y="5170488"/>
            <a:ext cx="5794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ru-RU" sz="2800">
                <a:solidFill>
                  <a:srgbClr val="FFFFFF"/>
                </a:solidFill>
                <a:latin typeface="Arial" charset="0"/>
              </a:rPr>
              <a:t>15</a:t>
            </a:r>
          </a:p>
          <a:p>
            <a:endParaRPr lang="en-US" altLang="ru-RU" sz="2800">
              <a:solidFill>
                <a:srgbClr val="FFFFFF"/>
              </a:solidFill>
              <a:latin typeface="Arial" charset="0"/>
            </a:endParaRPr>
          </a:p>
        </p:txBody>
      </p:sp>
      <p:sp>
        <p:nvSpPr>
          <p:cNvPr id="22547" name="Line 25"/>
          <p:cNvSpPr>
            <a:spLocks noChangeShapeType="1"/>
          </p:cNvSpPr>
          <p:nvPr/>
        </p:nvSpPr>
        <p:spPr bwMode="auto">
          <a:xfrm>
            <a:off x="1593850" y="3025775"/>
            <a:ext cx="0" cy="1082675"/>
          </a:xfrm>
          <a:prstGeom prst="line">
            <a:avLst/>
          </a:prstGeom>
          <a:noFill/>
          <a:ln w="127000">
            <a:solidFill>
              <a:srgbClr val="FFFF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Line 26"/>
          <p:cNvSpPr>
            <a:spLocks noChangeShapeType="1"/>
          </p:cNvSpPr>
          <p:nvPr/>
        </p:nvSpPr>
        <p:spPr bwMode="auto">
          <a:xfrm>
            <a:off x="4786313" y="3025775"/>
            <a:ext cx="0" cy="1082675"/>
          </a:xfrm>
          <a:prstGeom prst="line">
            <a:avLst/>
          </a:prstGeom>
          <a:noFill/>
          <a:ln w="127000">
            <a:solidFill>
              <a:srgbClr val="FFFF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Rectangle 27"/>
          <p:cNvSpPr>
            <a:spLocks noChangeArrowheads="1"/>
          </p:cNvSpPr>
          <p:nvPr/>
        </p:nvSpPr>
        <p:spPr bwMode="auto">
          <a:xfrm>
            <a:off x="863600" y="1757363"/>
            <a:ext cx="2120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ru-RU" sz="2800">
                <a:solidFill>
                  <a:srgbClr val="FFFFFF"/>
                </a:solidFill>
                <a:latin typeface="Arial" charset="0"/>
              </a:rPr>
              <a:t>     600 mg.</a:t>
            </a:r>
          </a:p>
          <a:p>
            <a:r>
              <a:rPr lang="en-US" altLang="ru-RU" sz="2800">
                <a:solidFill>
                  <a:srgbClr val="FFFFFF"/>
                </a:solidFill>
                <a:latin typeface="Arial" charset="0"/>
              </a:rPr>
              <a:t>mifepristona</a:t>
            </a:r>
          </a:p>
        </p:txBody>
      </p:sp>
      <p:sp>
        <p:nvSpPr>
          <p:cNvPr id="22550" name="Rectangle 28"/>
          <p:cNvSpPr>
            <a:spLocks noChangeArrowheads="1"/>
          </p:cNvSpPr>
          <p:nvPr/>
        </p:nvSpPr>
        <p:spPr bwMode="auto">
          <a:xfrm>
            <a:off x="3875088" y="1781175"/>
            <a:ext cx="36639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ru-RU" sz="2800">
                <a:solidFill>
                  <a:srgbClr val="FFFFFF"/>
                </a:solidFill>
                <a:latin typeface="Arial" charset="0"/>
              </a:rPr>
              <a:t>400 mg por vía oral</a:t>
            </a:r>
          </a:p>
          <a:p>
            <a:r>
              <a:rPr lang="en-US" altLang="ru-RU" sz="2800">
                <a:solidFill>
                  <a:srgbClr val="FFFFFF"/>
                </a:solidFill>
                <a:latin typeface="Arial" charset="0"/>
              </a:rPr>
              <a:t>Misoprostol,&lt;49 LMP </a:t>
            </a:r>
          </a:p>
        </p:txBody>
      </p:sp>
      <p:sp>
        <p:nvSpPr>
          <p:cNvPr id="22551" name="Line 29"/>
          <p:cNvSpPr>
            <a:spLocks noChangeShapeType="1"/>
          </p:cNvSpPr>
          <p:nvPr/>
        </p:nvSpPr>
        <p:spPr bwMode="auto">
          <a:xfrm>
            <a:off x="414742" y="1514475"/>
            <a:ext cx="8108950" cy="0"/>
          </a:xfrm>
          <a:prstGeom prst="line">
            <a:avLst/>
          </a:prstGeom>
          <a:noFill/>
          <a:ln w="254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1777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04" y="4055227"/>
            <a:ext cx="3020870" cy="1266825"/>
          </a:xfrm>
        </p:spPr>
        <p:txBody>
          <a:bodyPr/>
          <a:lstStyle/>
          <a:p>
            <a:r>
              <a:rPr lang="pt-BR" dirty="0"/>
              <a:t>Seguridad de los proveedores</a:t>
            </a:r>
            <a:endParaRPr lang="en-GB" dirty="0"/>
          </a:p>
        </p:txBody>
      </p:sp>
      <p:sp>
        <p:nvSpPr>
          <p:cNvPr id="7" name="Footer"/>
          <p:cNvSpPr>
            <a:spLocks noGrp="1" noChangeArrowheads="1"/>
          </p:cNvSpPr>
          <p:nvPr>
            <p:ph type="ftr" sz="quarter" idx="3"/>
          </p:nvPr>
        </p:nvSpPr>
        <p:spPr bwMode="auto">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100" dirty="0">
                <a:solidFill>
                  <a:srgbClr val="BFBFBF"/>
                </a:solidFill>
                <a:latin typeface="Calibri" panose="020F0502020204030204"/>
              </a:rPr>
              <a:t>FONDO DE ACCIÓN PARA EL ABORTO SEGURO </a:t>
            </a:r>
            <a:endParaRPr lang="en-GB" sz="1100" dirty="0">
              <a:solidFill>
                <a:prstClr val="white"/>
              </a:solidFill>
              <a:latin typeface="Calibri" panose="020F0502020204030204"/>
            </a:endParaRPr>
          </a:p>
        </p:txBody>
      </p:sp>
      <p:sp>
        <p:nvSpPr>
          <p:cNvPr id="2" name="Content Placeholder 1"/>
          <p:cNvSpPr>
            <a:spLocks noGrp="1"/>
          </p:cNvSpPr>
          <p:nvPr>
            <p:ph sz="half" idx="2"/>
          </p:nvPr>
        </p:nvSpPr>
        <p:spPr/>
        <p:txBody>
          <a:bodyPr/>
          <a:lstStyle/>
          <a:p>
            <a:r>
              <a:rPr lang="en-GB" sz="4400" dirty="0"/>
              <a:t>¿Cómo mantener a su personal a salvo de infecciones?</a:t>
            </a:r>
          </a:p>
        </p:txBody>
      </p:sp>
      <p:pic>
        <p:nvPicPr>
          <p:cNvPr id="6" name="Picture Placeholder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8854" r="28854"/>
          <a:stretch>
            <a:fillRect/>
          </a:stretch>
        </p:blipFill>
        <p:spPr>
          <a:xfrm>
            <a:off x="487492" y="927125"/>
            <a:ext cx="3027580" cy="3027337"/>
          </a:xfrm>
        </p:spPr>
      </p:pic>
    </p:spTree>
    <p:extLst>
      <p:ext uri="{BB962C8B-B14F-4D97-AF65-F5344CB8AC3E}">
        <p14:creationId xmlns:p14="http://schemas.microsoft.com/office/powerpoint/2010/main" val="532174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ru-RU" dirty="0">
                <a:solidFill>
                  <a:srgbClr val="FF0000"/>
                </a:solidFill>
                <a:ea typeface="MS PGothic" pitchFamily="34" charset="-128"/>
              </a:rPr>
              <a:t>OMS, 2012: Régimen de </a:t>
            </a:r>
            <a:r>
              <a:rPr lang="en-US" altLang="ru-RU" dirty="0" err="1">
                <a:solidFill>
                  <a:srgbClr val="FF0000"/>
                </a:solidFill>
                <a:ea typeface="MS PGothic" pitchFamily="34" charset="-128"/>
              </a:rPr>
              <a:t>Aborto</a:t>
            </a:r>
            <a:r>
              <a:rPr lang="en-US" altLang="ru-RU" dirty="0">
                <a:solidFill>
                  <a:srgbClr val="FF0000"/>
                </a:solidFill>
                <a:ea typeface="MS PGothic" pitchFamily="34" charset="-128"/>
              </a:rPr>
              <a:t> con </a:t>
            </a:r>
            <a:r>
              <a:rPr lang="en-US" altLang="ru-RU" dirty="0" err="1">
                <a:solidFill>
                  <a:srgbClr val="FF0000"/>
                </a:solidFill>
                <a:ea typeface="MS PGothic" pitchFamily="34" charset="-128"/>
              </a:rPr>
              <a:t>medicamentos</a:t>
            </a:r>
            <a:r>
              <a:rPr lang="en-US" altLang="ru-RU" dirty="0">
                <a:solidFill>
                  <a:srgbClr val="7030A0"/>
                </a:solidFill>
                <a:ea typeface="MS PGothic" pitchFamily="34" charset="-128"/>
              </a:rPr>
              <a:t> </a:t>
            </a:r>
            <a:r>
              <a:rPr lang="en-US" altLang="ru-RU" dirty="0">
                <a:ea typeface="MS PGothic" pitchFamily="34" charset="-128"/>
              </a:rPr>
              <a:t>hasta 9 semanas</a:t>
            </a:r>
            <a:endParaRPr lang="en-US" altLang="ru-RU" dirty="0"/>
          </a:p>
        </p:txBody>
      </p:sp>
      <p:graphicFrame>
        <p:nvGraphicFramePr>
          <p:cNvPr id="4" name="Diagram 3"/>
          <p:cNvGraphicFramePr/>
          <p:nvPr/>
        </p:nvGraphicFramePr>
        <p:xfrm>
          <a:off x="87160" y="1295400"/>
          <a:ext cx="9056840" cy="5055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TextBox 4"/>
          <p:cNvSpPr txBox="1">
            <a:spLocks noChangeArrowheads="1"/>
          </p:cNvSpPr>
          <p:nvPr/>
        </p:nvSpPr>
        <p:spPr bwMode="auto">
          <a:xfrm>
            <a:off x="228600" y="1981200"/>
            <a:ext cx="223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ru-RU" sz="2400" b="1">
                <a:latin typeface="Arial" charset="0"/>
              </a:rPr>
              <a:t>Hasta 7 semanas</a:t>
            </a:r>
          </a:p>
        </p:txBody>
      </p:sp>
      <p:sp>
        <p:nvSpPr>
          <p:cNvPr id="23557" name="TextBox 5"/>
          <p:cNvSpPr txBox="1">
            <a:spLocks noChangeArrowheads="1"/>
          </p:cNvSpPr>
          <p:nvPr/>
        </p:nvSpPr>
        <p:spPr bwMode="auto">
          <a:xfrm>
            <a:off x="228600" y="4038600"/>
            <a:ext cx="199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ru-RU" sz="2400" b="1">
                <a:latin typeface="Arial" charset="0"/>
              </a:rPr>
              <a:t>De 7 a 9 semanas</a:t>
            </a:r>
          </a:p>
        </p:txBody>
      </p:sp>
    </p:spTree>
    <p:extLst>
      <p:ext uri="{BB962C8B-B14F-4D97-AF65-F5344CB8AC3E}">
        <p14:creationId xmlns:p14="http://schemas.microsoft.com/office/powerpoint/2010/main" val="267125649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ru-RU" dirty="0"/>
              <a:t>Régimen de la</a:t>
            </a:r>
            <a:r>
              <a:rPr lang="en-US" altLang="ru-RU" dirty="0">
                <a:solidFill>
                  <a:srgbClr val="FF0000"/>
                </a:solidFill>
              </a:rPr>
              <a:t> OMS para 2012</a:t>
            </a:r>
            <a:br>
              <a:rPr lang="en-US" altLang="ru-RU" dirty="0"/>
            </a:br>
            <a:r>
              <a:rPr lang="en-US" altLang="ru-RU" dirty="0" err="1"/>
              <a:t>Aborto</a:t>
            </a:r>
            <a:r>
              <a:rPr lang="en-US" altLang="ru-RU" dirty="0"/>
              <a:t> con </a:t>
            </a:r>
            <a:r>
              <a:rPr lang="en-US" altLang="ru-RU" dirty="0" err="1"/>
              <a:t>medicamentos</a:t>
            </a:r>
            <a:r>
              <a:rPr lang="en-US" altLang="ru-RU" dirty="0"/>
              <a:t> 9-12 semanas</a:t>
            </a:r>
          </a:p>
        </p:txBody>
      </p:sp>
      <p:graphicFrame>
        <p:nvGraphicFramePr>
          <p:cNvPr id="4" name="Diagram 3"/>
          <p:cNvGraphicFramePr/>
          <p:nvPr/>
        </p:nvGraphicFramePr>
        <p:xfrm>
          <a:off x="0" y="1828800"/>
          <a:ext cx="852344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22615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ru-RU" dirty="0">
                <a:solidFill>
                  <a:srgbClr val="FF0000"/>
                </a:solidFill>
                <a:ea typeface="MS PGothic" pitchFamily="34" charset="-128"/>
              </a:rPr>
              <a:t>OMS, 2018</a:t>
            </a:r>
            <a:r>
              <a:rPr lang="en-US" altLang="ru-RU" dirty="0">
                <a:ea typeface="MS PGothic" pitchFamily="34" charset="-128"/>
              </a:rPr>
              <a:t>: Régimen de </a:t>
            </a:r>
            <a:r>
              <a:rPr lang="en-US" altLang="ru-RU" dirty="0" err="1">
                <a:ea typeface="MS PGothic" pitchFamily="34" charset="-128"/>
              </a:rPr>
              <a:t>Aborto</a:t>
            </a:r>
            <a:r>
              <a:rPr lang="en-US" altLang="ru-RU" dirty="0">
                <a:ea typeface="MS PGothic" pitchFamily="34" charset="-128"/>
              </a:rPr>
              <a:t> con </a:t>
            </a:r>
            <a:r>
              <a:rPr lang="en-US" altLang="ru-RU" dirty="0" err="1">
                <a:ea typeface="MS PGothic" pitchFamily="34" charset="-128"/>
              </a:rPr>
              <a:t>medicamentos</a:t>
            </a:r>
            <a:r>
              <a:rPr lang="en-US" altLang="ru-RU" dirty="0">
                <a:ea typeface="MS PGothic" pitchFamily="34" charset="-128"/>
              </a:rPr>
              <a:t> con mifepristona y misoprostol hasta 12 semanas</a:t>
            </a:r>
            <a:endParaRPr lang="en-US" altLang="ru-RU" dirty="0"/>
          </a:p>
        </p:txBody>
      </p:sp>
      <p:graphicFrame>
        <p:nvGraphicFramePr>
          <p:cNvPr id="4" name="Diagram 3"/>
          <p:cNvGraphicFramePr/>
          <p:nvPr/>
        </p:nvGraphicFramePr>
        <p:xfrm>
          <a:off x="0" y="836712"/>
          <a:ext cx="9056840" cy="5055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Box 4"/>
          <p:cNvSpPr txBox="1">
            <a:spLocks noChangeArrowheads="1"/>
          </p:cNvSpPr>
          <p:nvPr/>
        </p:nvSpPr>
        <p:spPr bwMode="auto">
          <a:xfrm>
            <a:off x="0" y="4581525"/>
            <a:ext cx="9569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ru-RU" sz="2400" b="1">
              <a:latin typeface="Arial" charset="0"/>
            </a:endParaRPr>
          </a:p>
          <a:p>
            <a:pPr eaLnBrk="1" hangingPunct="1"/>
            <a:r>
              <a:rPr lang="en-US" altLang="ru-RU" sz="2400" b="1">
                <a:latin typeface="Arial" charset="0"/>
              </a:rPr>
              <a:t>*para el embarazo &gt;10 semanas, repetir la dosis de Miso después de 3 horas</a:t>
            </a:r>
          </a:p>
        </p:txBody>
      </p:sp>
    </p:spTree>
    <p:extLst>
      <p:ext uri="{BB962C8B-B14F-4D97-AF65-F5344CB8AC3E}">
        <p14:creationId xmlns:p14="http://schemas.microsoft.com/office/powerpoint/2010/main" val="273373777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ru-RU" sz="3600" dirty="0">
                <a:ea typeface="MS PGothic" pitchFamily="34" charset="-128"/>
              </a:rPr>
              <a:t>OMS 2012, </a:t>
            </a:r>
            <a:r>
              <a:rPr lang="en-US" altLang="ru-RU" sz="3600" dirty="0" err="1">
                <a:ea typeface="MS PGothic" pitchFamily="34" charset="-128"/>
              </a:rPr>
              <a:t>Aborto</a:t>
            </a:r>
            <a:r>
              <a:rPr lang="en-US" altLang="ru-RU" sz="3600" dirty="0">
                <a:ea typeface="MS PGothic" pitchFamily="34" charset="-128"/>
              </a:rPr>
              <a:t> con </a:t>
            </a:r>
            <a:r>
              <a:rPr lang="en-US" altLang="ru-RU" sz="3600" dirty="0" err="1">
                <a:ea typeface="MS PGothic" pitchFamily="34" charset="-128"/>
              </a:rPr>
              <a:t>medicamentos</a:t>
            </a:r>
            <a:r>
              <a:rPr lang="en-US" altLang="ru-RU" sz="3600" dirty="0">
                <a:ea typeface="MS PGothic" pitchFamily="34" charset="-128"/>
              </a:rPr>
              <a:t> con Misoprostol solo hasta 12 </a:t>
            </a:r>
            <a:r>
              <a:rPr lang="en-US" altLang="ru-RU" sz="3600" dirty="0" err="1">
                <a:ea typeface="MS PGothic" pitchFamily="34" charset="-128"/>
              </a:rPr>
              <a:t>semanas</a:t>
            </a:r>
            <a:endParaRPr lang="en-US" altLang="ru-RU" sz="3600" dirty="0"/>
          </a:p>
        </p:txBody>
      </p:sp>
      <p:graphicFrame>
        <p:nvGraphicFramePr>
          <p:cNvPr id="4" name="Diagram 3"/>
          <p:cNvGraphicFramePr/>
          <p:nvPr>
            <p:extLst>
              <p:ext uri="{D42A27DB-BD31-4B8C-83A1-F6EECF244321}">
                <p14:modId xmlns:p14="http://schemas.microsoft.com/office/powerpoint/2010/main" val="4252842377"/>
              </p:ext>
            </p:extLst>
          </p:nvPr>
        </p:nvGraphicFramePr>
        <p:xfrm>
          <a:off x="87160" y="1584557"/>
          <a:ext cx="9056840" cy="459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697611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ru-RU" sz="3600" dirty="0">
                <a:solidFill>
                  <a:srgbClr val="FF0000"/>
                </a:solidFill>
                <a:ea typeface="MS PGothic" pitchFamily="34" charset="-128"/>
              </a:rPr>
              <a:t>OMS 2018, </a:t>
            </a:r>
            <a:r>
              <a:rPr lang="en-US" altLang="ru-RU" sz="3600" dirty="0" err="1">
                <a:solidFill>
                  <a:srgbClr val="FF0000"/>
                </a:solidFill>
                <a:ea typeface="MS PGothic" pitchFamily="34" charset="-128"/>
              </a:rPr>
              <a:t>Aborto</a:t>
            </a:r>
            <a:r>
              <a:rPr lang="en-US" altLang="ru-RU" sz="3600" dirty="0">
                <a:solidFill>
                  <a:srgbClr val="FF0000"/>
                </a:solidFill>
                <a:ea typeface="MS PGothic" pitchFamily="34" charset="-128"/>
              </a:rPr>
              <a:t> con </a:t>
            </a:r>
            <a:r>
              <a:rPr lang="en-US" altLang="ru-RU" sz="3600" dirty="0" err="1">
                <a:solidFill>
                  <a:srgbClr val="FF0000"/>
                </a:solidFill>
                <a:ea typeface="MS PGothic" pitchFamily="34" charset="-128"/>
              </a:rPr>
              <a:t>medicamentos</a:t>
            </a:r>
            <a:r>
              <a:rPr lang="en-US" altLang="ru-RU" sz="3600" dirty="0">
                <a:solidFill>
                  <a:srgbClr val="FF0000"/>
                </a:solidFill>
                <a:ea typeface="MS PGothic" pitchFamily="34" charset="-128"/>
              </a:rPr>
              <a:t> </a:t>
            </a:r>
            <a:r>
              <a:rPr lang="en-US" altLang="ru-RU" sz="3600" dirty="0">
                <a:ea typeface="MS PGothic" pitchFamily="34" charset="-128"/>
              </a:rPr>
              <a:t>con Misoprostol solo hasta 12 semanas</a:t>
            </a:r>
            <a:endParaRPr lang="en-US" altLang="ru-RU" sz="3600" dirty="0"/>
          </a:p>
        </p:txBody>
      </p:sp>
      <p:graphicFrame>
        <p:nvGraphicFramePr>
          <p:cNvPr id="4" name="Diagram 3"/>
          <p:cNvGraphicFramePr/>
          <p:nvPr>
            <p:extLst>
              <p:ext uri="{D42A27DB-BD31-4B8C-83A1-F6EECF244321}">
                <p14:modId xmlns:p14="http://schemas.microsoft.com/office/powerpoint/2010/main" val="3123425907"/>
              </p:ext>
            </p:extLst>
          </p:nvPr>
        </p:nvGraphicFramePr>
        <p:xfrm>
          <a:off x="179512" y="1556792"/>
          <a:ext cx="8847983" cy="459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03046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p>
        </p:txBody>
      </p:sp>
      <p:sp>
        <p:nvSpPr>
          <p:cNvPr id="27651" name="Content Placeholder 2"/>
          <p:cNvSpPr>
            <a:spLocks noGrp="1"/>
          </p:cNvSpPr>
          <p:nvPr>
            <p:ph idx="1"/>
          </p:nvPr>
        </p:nvSpPr>
        <p:spPr/>
        <p:txBody>
          <a:bodyPr/>
          <a:lstStyle/>
          <a:p>
            <a:pPr marL="0" indent="0" algn="ctr">
              <a:buFont typeface="Arial" charset="0"/>
              <a:buNone/>
            </a:pPr>
            <a:r>
              <a:rPr lang="en-US" sz="4000" dirty="0"/>
              <a:t>Visita de seguimiento después de un AM sin complicaciones</a:t>
            </a:r>
          </a:p>
          <a:p>
            <a:pPr marL="0" indent="0" algn="ctr">
              <a:buFont typeface="Arial" charset="0"/>
              <a:buNone/>
            </a:pPr>
            <a:r>
              <a:rPr lang="en-US" sz="4000" dirty="0"/>
              <a:t> no es necesario!</a:t>
            </a:r>
          </a:p>
        </p:txBody>
      </p:sp>
    </p:spTree>
    <p:extLst>
      <p:ext uri="{BB962C8B-B14F-4D97-AF65-F5344CB8AC3E}">
        <p14:creationId xmlns:p14="http://schemas.microsoft.com/office/powerpoint/2010/main" val="3725035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457200"/>
            <a:ext cx="7924800" cy="1143000"/>
          </a:xfrm>
        </p:spPr>
        <p:txBody>
          <a:bodyPr/>
          <a:lstStyle/>
          <a:p>
            <a:pPr eaLnBrk="1" hangingPunct="1"/>
            <a:r>
              <a:rPr lang="en-US" altLang="ru-RU" dirty="0"/>
              <a:t>Régimen estándar de telemedicina en el primer trimestre </a:t>
            </a:r>
          </a:p>
        </p:txBody>
      </p:sp>
      <p:sp>
        <p:nvSpPr>
          <p:cNvPr id="28675" name="Line 3"/>
          <p:cNvSpPr>
            <a:spLocks noChangeShapeType="1"/>
          </p:cNvSpPr>
          <p:nvPr/>
        </p:nvSpPr>
        <p:spPr bwMode="auto">
          <a:xfrm>
            <a:off x="5468938" y="5032375"/>
            <a:ext cx="0" cy="503238"/>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76" name="Line 4"/>
          <p:cNvSpPr>
            <a:spLocks noChangeShapeType="1"/>
          </p:cNvSpPr>
          <p:nvPr/>
        </p:nvSpPr>
        <p:spPr bwMode="auto">
          <a:xfrm>
            <a:off x="3859213" y="5032375"/>
            <a:ext cx="0" cy="503238"/>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28677" name="Group 5"/>
          <p:cNvGrpSpPr>
            <a:grpSpLocks/>
          </p:cNvGrpSpPr>
          <p:nvPr/>
        </p:nvGrpSpPr>
        <p:grpSpPr bwMode="auto">
          <a:xfrm>
            <a:off x="5722938" y="5100638"/>
            <a:ext cx="85725" cy="341312"/>
            <a:chOff x="4200" y="3231"/>
            <a:chExt cx="60" cy="215"/>
          </a:xfrm>
        </p:grpSpPr>
        <p:sp>
          <p:nvSpPr>
            <p:cNvPr id="28711" name="Arc 6"/>
            <p:cNvSpPr>
              <a:spLocks/>
            </p:cNvSpPr>
            <p:nvPr/>
          </p:nvSpPr>
          <p:spPr bwMode="auto">
            <a:xfrm>
              <a:off x="4212" y="3231"/>
              <a:ext cx="48"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2"/>
                    <a:pt x="9395" y="247"/>
                    <a:pt x="21144" y="-1"/>
                  </a:cubicBezTo>
                </a:path>
                <a:path w="21600" h="21595" stroke="0" extrusionOk="0">
                  <a:moveTo>
                    <a:pt x="0" y="21595"/>
                  </a:moveTo>
                  <a:cubicBezTo>
                    <a:pt x="0" y="9842"/>
                    <a:pt x="9395" y="247"/>
                    <a:pt x="21144" y="-1"/>
                  </a:cubicBezTo>
                  <a:lnTo>
                    <a:pt x="21600" y="21595"/>
                  </a:lnTo>
                  <a:lnTo>
                    <a:pt x="0" y="21595"/>
                  </a:lnTo>
                  <a:close/>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2" name="Arc 7"/>
            <p:cNvSpPr>
              <a:spLocks/>
            </p:cNvSpPr>
            <p:nvPr/>
          </p:nvSpPr>
          <p:spPr bwMode="auto">
            <a:xfrm>
              <a:off x="4200" y="3326"/>
              <a:ext cx="20"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678" name="Group 8"/>
          <p:cNvGrpSpPr>
            <a:grpSpLocks/>
          </p:cNvGrpSpPr>
          <p:nvPr/>
        </p:nvGrpSpPr>
        <p:grpSpPr bwMode="auto">
          <a:xfrm>
            <a:off x="6394450" y="5100638"/>
            <a:ext cx="84138" cy="341312"/>
            <a:chOff x="4540" y="3231"/>
            <a:chExt cx="60" cy="215"/>
          </a:xfrm>
        </p:grpSpPr>
        <p:sp>
          <p:nvSpPr>
            <p:cNvPr id="28709" name="Arc 9"/>
            <p:cNvSpPr>
              <a:spLocks/>
            </p:cNvSpPr>
            <p:nvPr/>
          </p:nvSpPr>
          <p:spPr bwMode="auto">
            <a:xfrm>
              <a:off x="4552" y="3231"/>
              <a:ext cx="48"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2"/>
                    <a:pt x="9395" y="247"/>
                    <a:pt x="21144" y="-1"/>
                  </a:cubicBezTo>
                </a:path>
                <a:path w="21600" h="21595" stroke="0" extrusionOk="0">
                  <a:moveTo>
                    <a:pt x="0" y="21595"/>
                  </a:moveTo>
                  <a:cubicBezTo>
                    <a:pt x="0" y="9842"/>
                    <a:pt x="9395" y="247"/>
                    <a:pt x="21144" y="-1"/>
                  </a:cubicBezTo>
                  <a:lnTo>
                    <a:pt x="21600" y="21595"/>
                  </a:lnTo>
                  <a:lnTo>
                    <a:pt x="0" y="21595"/>
                  </a:lnTo>
                  <a:close/>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0" name="Arc 10"/>
            <p:cNvSpPr>
              <a:spLocks/>
            </p:cNvSpPr>
            <p:nvPr/>
          </p:nvSpPr>
          <p:spPr bwMode="auto">
            <a:xfrm>
              <a:off x="4540" y="3326"/>
              <a:ext cx="20"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679" name="Group 11"/>
          <p:cNvGrpSpPr>
            <a:grpSpLocks/>
          </p:cNvGrpSpPr>
          <p:nvPr/>
        </p:nvGrpSpPr>
        <p:grpSpPr bwMode="auto">
          <a:xfrm>
            <a:off x="8763000" y="5148263"/>
            <a:ext cx="82550" cy="341312"/>
            <a:chOff x="5942" y="3231"/>
            <a:chExt cx="59" cy="215"/>
          </a:xfrm>
        </p:grpSpPr>
        <p:sp>
          <p:nvSpPr>
            <p:cNvPr id="28707" name="Arc 12"/>
            <p:cNvSpPr>
              <a:spLocks/>
            </p:cNvSpPr>
            <p:nvPr/>
          </p:nvSpPr>
          <p:spPr bwMode="auto">
            <a:xfrm>
              <a:off x="5954" y="3231"/>
              <a:ext cx="47"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4"/>
                    <a:pt x="9393" y="249"/>
                    <a:pt x="21140" y="-1"/>
                  </a:cubicBezTo>
                </a:path>
                <a:path w="21600" h="21595" stroke="0" extrusionOk="0">
                  <a:moveTo>
                    <a:pt x="0" y="21595"/>
                  </a:moveTo>
                  <a:cubicBezTo>
                    <a:pt x="0" y="9844"/>
                    <a:pt x="9393" y="249"/>
                    <a:pt x="21140" y="-1"/>
                  </a:cubicBezTo>
                  <a:lnTo>
                    <a:pt x="21600" y="21595"/>
                  </a:lnTo>
                  <a:lnTo>
                    <a:pt x="0" y="21595"/>
                  </a:lnTo>
                  <a:close/>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8" name="Arc 13"/>
            <p:cNvSpPr>
              <a:spLocks/>
            </p:cNvSpPr>
            <p:nvPr/>
          </p:nvSpPr>
          <p:spPr bwMode="auto">
            <a:xfrm>
              <a:off x="5942" y="3326"/>
              <a:ext cx="21" cy="120"/>
            </a:xfrm>
            <a:custGeom>
              <a:avLst/>
              <a:gdLst>
                <a:gd name="T0" fmla="*/ 0 w 22652"/>
                <a:gd name="T1" fmla="*/ 0 h 21600"/>
                <a:gd name="T2" fmla="*/ 0 w 22652"/>
                <a:gd name="T3" fmla="*/ 0 h 21600"/>
                <a:gd name="T4" fmla="*/ 0 w 22652"/>
                <a:gd name="T5" fmla="*/ 0 h 21600"/>
                <a:gd name="T6" fmla="*/ 0 60000 65536"/>
                <a:gd name="T7" fmla="*/ 0 60000 65536"/>
                <a:gd name="T8" fmla="*/ 0 60000 65536"/>
                <a:gd name="T9" fmla="*/ 0 w 22652"/>
                <a:gd name="T10" fmla="*/ 0 h 21600"/>
                <a:gd name="T11" fmla="*/ 22652 w 22652"/>
                <a:gd name="T12" fmla="*/ 21600 h 21600"/>
              </a:gdLst>
              <a:ahLst/>
              <a:cxnLst>
                <a:cxn ang="T6">
                  <a:pos x="T0" y="T1"/>
                </a:cxn>
                <a:cxn ang="T7">
                  <a:pos x="T2" y="T3"/>
                </a:cxn>
                <a:cxn ang="T8">
                  <a:pos x="T4" y="T5"/>
                </a:cxn>
              </a:cxnLst>
              <a:rect l="T9" t="T10" r="T11" b="T12"/>
              <a:pathLst>
                <a:path w="22652" h="21600" fill="none" extrusionOk="0">
                  <a:moveTo>
                    <a:pt x="22652" y="0"/>
                  </a:moveTo>
                  <a:cubicBezTo>
                    <a:pt x="22652" y="11929"/>
                    <a:pt x="12981" y="21600"/>
                    <a:pt x="1052" y="21600"/>
                  </a:cubicBezTo>
                  <a:cubicBezTo>
                    <a:pt x="701" y="21600"/>
                    <a:pt x="350" y="21591"/>
                    <a:pt x="-1" y="21574"/>
                  </a:cubicBezTo>
                </a:path>
                <a:path w="22652" h="21600" stroke="0" extrusionOk="0">
                  <a:moveTo>
                    <a:pt x="22652" y="0"/>
                  </a:moveTo>
                  <a:cubicBezTo>
                    <a:pt x="22652" y="11929"/>
                    <a:pt x="12981" y="21600"/>
                    <a:pt x="1052" y="21600"/>
                  </a:cubicBezTo>
                  <a:cubicBezTo>
                    <a:pt x="701" y="21600"/>
                    <a:pt x="350" y="21591"/>
                    <a:pt x="-1" y="21574"/>
                  </a:cubicBezTo>
                  <a:lnTo>
                    <a:pt x="1052" y="0"/>
                  </a:lnTo>
                  <a:lnTo>
                    <a:pt x="22652" y="0"/>
                  </a:lnTo>
                  <a:close/>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680" name="Line 14"/>
          <p:cNvSpPr>
            <a:spLocks noChangeShapeType="1"/>
          </p:cNvSpPr>
          <p:nvPr/>
        </p:nvSpPr>
        <p:spPr bwMode="auto">
          <a:xfrm>
            <a:off x="2259013" y="5032375"/>
            <a:ext cx="0" cy="503238"/>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81" name="Rectangle 15"/>
          <p:cNvSpPr>
            <a:spLocks noChangeArrowheads="1"/>
          </p:cNvSpPr>
          <p:nvPr/>
        </p:nvSpPr>
        <p:spPr bwMode="auto">
          <a:xfrm>
            <a:off x="990600" y="5715000"/>
            <a:ext cx="1114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tLang="ru-RU" sz="2800">
                <a:latin typeface="Arial" charset="0"/>
              </a:rPr>
              <a:t>Día 1</a:t>
            </a:r>
          </a:p>
        </p:txBody>
      </p:sp>
      <p:sp>
        <p:nvSpPr>
          <p:cNvPr id="28682" name="Rectangle 16"/>
          <p:cNvSpPr>
            <a:spLocks noChangeArrowheads="1"/>
          </p:cNvSpPr>
          <p:nvPr/>
        </p:nvSpPr>
        <p:spPr bwMode="auto">
          <a:xfrm>
            <a:off x="4114800" y="5715000"/>
            <a:ext cx="172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tLang="ru-RU" sz="2800">
                <a:latin typeface="Arial" charset="0"/>
              </a:rPr>
              <a:t>Día </a:t>
            </a:r>
            <a:r>
              <a:rPr lang="ro-RO" altLang="ru-RU" sz="2800">
                <a:latin typeface="Arial" charset="0"/>
              </a:rPr>
              <a:t>2,</a:t>
            </a:r>
            <a:r>
              <a:rPr lang="en-US" altLang="ru-RU" sz="2800">
                <a:latin typeface="Arial" charset="0"/>
              </a:rPr>
              <a:t> 3</a:t>
            </a:r>
            <a:r>
              <a:rPr lang="ro-RO" altLang="ru-RU" sz="2800">
                <a:latin typeface="Arial" charset="0"/>
              </a:rPr>
              <a:t>, 4</a:t>
            </a:r>
            <a:endParaRPr lang="en-US" altLang="ru-RU" sz="2800">
              <a:latin typeface="Arial" charset="0"/>
            </a:endParaRPr>
          </a:p>
        </p:txBody>
      </p:sp>
      <p:sp>
        <p:nvSpPr>
          <p:cNvPr id="28683" name="Rectangle 17"/>
          <p:cNvSpPr>
            <a:spLocks noChangeArrowheads="1"/>
          </p:cNvSpPr>
          <p:nvPr/>
        </p:nvSpPr>
        <p:spPr bwMode="auto">
          <a:xfrm>
            <a:off x="6629400" y="5715000"/>
            <a:ext cx="1630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tLang="ru-RU" sz="2800">
                <a:latin typeface="Arial" charset="0"/>
              </a:rPr>
              <a:t>Día 7-15</a:t>
            </a:r>
          </a:p>
        </p:txBody>
      </p:sp>
      <p:sp>
        <p:nvSpPr>
          <p:cNvPr id="28684" name="Line 18"/>
          <p:cNvSpPr>
            <a:spLocks noChangeShapeType="1"/>
          </p:cNvSpPr>
          <p:nvPr/>
        </p:nvSpPr>
        <p:spPr bwMode="auto">
          <a:xfrm>
            <a:off x="1600200" y="4419600"/>
            <a:ext cx="0" cy="1082675"/>
          </a:xfrm>
          <a:prstGeom prst="line">
            <a:avLst/>
          </a:prstGeom>
          <a:noFill/>
          <a:ln w="127000">
            <a:solidFill>
              <a:srgbClr val="339966"/>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685" name="Line 19"/>
          <p:cNvSpPr>
            <a:spLocks noChangeShapeType="1"/>
          </p:cNvSpPr>
          <p:nvPr/>
        </p:nvSpPr>
        <p:spPr bwMode="auto">
          <a:xfrm>
            <a:off x="4724400" y="4495800"/>
            <a:ext cx="0" cy="1082675"/>
          </a:xfrm>
          <a:prstGeom prst="line">
            <a:avLst/>
          </a:prstGeom>
          <a:noFill/>
          <a:ln w="127000">
            <a:solidFill>
              <a:srgbClr val="339966"/>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686" name="Rectangle 20"/>
          <p:cNvSpPr>
            <a:spLocks noChangeArrowheads="1"/>
          </p:cNvSpPr>
          <p:nvPr/>
        </p:nvSpPr>
        <p:spPr bwMode="auto">
          <a:xfrm>
            <a:off x="838200" y="2743200"/>
            <a:ext cx="2301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tLang="ru-RU" sz="2800" b="1">
                <a:latin typeface="Arial" charset="0"/>
              </a:rPr>
              <a:t>Mifepristona</a:t>
            </a:r>
          </a:p>
        </p:txBody>
      </p:sp>
      <p:sp>
        <p:nvSpPr>
          <p:cNvPr id="28687" name="Rectangle 21"/>
          <p:cNvSpPr>
            <a:spLocks noChangeArrowheads="1"/>
          </p:cNvSpPr>
          <p:nvPr/>
        </p:nvSpPr>
        <p:spPr bwMode="auto">
          <a:xfrm>
            <a:off x="3733800" y="2743200"/>
            <a:ext cx="2290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tLang="ru-RU" sz="2800" b="1">
                <a:latin typeface="Arial" charset="0"/>
              </a:rPr>
              <a:t>Misoprostol </a:t>
            </a:r>
          </a:p>
        </p:txBody>
      </p:sp>
      <p:sp>
        <p:nvSpPr>
          <p:cNvPr id="28688" name="Rectangle 22"/>
          <p:cNvSpPr>
            <a:spLocks noChangeArrowheads="1"/>
          </p:cNvSpPr>
          <p:nvPr/>
        </p:nvSpPr>
        <p:spPr bwMode="auto">
          <a:xfrm>
            <a:off x="6248400" y="27432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US" altLang="ru-RU" sz="2800" b="1">
                <a:latin typeface="Arial" charset="0"/>
              </a:rPr>
              <a:t>Sigue... </a:t>
            </a:r>
          </a:p>
          <a:p>
            <a:pPr algn="ctr"/>
            <a:r>
              <a:rPr lang="en-US" altLang="ru-RU" sz="2800" b="1">
                <a:latin typeface="Arial" charset="0"/>
              </a:rPr>
              <a:t> por tele-asistencia </a:t>
            </a:r>
          </a:p>
        </p:txBody>
      </p:sp>
      <p:sp>
        <p:nvSpPr>
          <p:cNvPr id="28689" name="Line 23"/>
          <p:cNvSpPr>
            <a:spLocks noChangeShapeType="1"/>
          </p:cNvSpPr>
          <p:nvPr/>
        </p:nvSpPr>
        <p:spPr bwMode="auto">
          <a:xfrm>
            <a:off x="7620000" y="4419600"/>
            <a:ext cx="0" cy="1082675"/>
          </a:xfrm>
          <a:prstGeom prst="line">
            <a:avLst/>
          </a:prstGeom>
          <a:noFill/>
          <a:ln w="127000">
            <a:solidFill>
              <a:srgbClr val="339966"/>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690" name="Text Box 24"/>
          <p:cNvSpPr txBox="1">
            <a:spLocks noChangeArrowheads="1"/>
          </p:cNvSpPr>
          <p:nvPr/>
        </p:nvSpPr>
        <p:spPr bwMode="auto">
          <a:xfrm>
            <a:off x="990600" y="3733800"/>
            <a:ext cx="215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ru-RU" sz="2400" b="1">
                <a:latin typeface="Arial" charset="0"/>
              </a:rPr>
              <a:t>200 mg en casa</a:t>
            </a:r>
          </a:p>
        </p:txBody>
      </p:sp>
      <p:sp>
        <p:nvSpPr>
          <p:cNvPr id="28691" name="Text Box 25"/>
          <p:cNvSpPr txBox="1">
            <a:spLocks noChangeArrowheads="1"/>
          </p:cNvSpPr>
          <p:nvPr/>
        </p:nvSpPr>
        <p:spPr bwMode="auto">
          <a:xfrm>
            <a:off x="3200400" y="3429000"/>
            <a:ext cx="316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ru-RU" sz="2400" b="1">
                <a:latin typeface="Arial" charset="0"/>
              </a:rPr>
              <a:t>800 mcg </a:t>
            </a:r>
          </a:p>
          <a:p>
            <a:pPr algn="ctr"/>
            <a:r>
              <a:rPr lang="en-US" altLang="ru-RU" sz="2400" b="1">
                <a:latin typeface="Arial" charset="0"/>
              </a:rPr>
              <a:t>Inicio </a:t>
            </a:r>
          </a:p>
        </p:txBody>
      </p:sp>
      <p:sp>
        <p:nvSpPr>
          <p:cNvPr id="28692" name="Line 26"/>
          <p:cNvSpPr>
            <a:spLocks noChangeShapeType="1"/>
          </p:cNvSpPr>
          <p:nvPr/>
        </p:nvSpPr>
        <p:spPr bwMode="auto">
          <a:xfrm>
            <a:off x="838200" y="2819400"/>
            <a:ext cx="0" cy="35829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93" name="Line 27"/>
          <p:cNvSpPr>
            <a:spLocks noChangeShapeType="1"/>
          </p:cNvSpPr>
          <p:nvPr/>
        </p:nvSpPr>
        <p:spPr bwMode="auto">
          <a:xfrm>
            <a:off x="838200" y="6400800"/>
            <a:ext cx="50196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94" name="Line 28"/>
          <p:cNvSpPr>
            <a:spLocks noChangeShapeType="1"/>
          </p:cNvSpPr>
          <p:nvPr/>
        </p:nvSpPr>
        <p:spPr bwMode="auto">
          <a:xfrm>
            <a:off x="6477000" y="6400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29"/>
          <p:cNvSpPr>
            <a:spLocks noChangeShapeType="1"/>
          </p:cNvSpPr>
          <p:nvPr/>
        </p:nvSpPr>
        <p:spPr bwMode="auto">
          <a:xfrm>
            <a:off x="2362200" y="6096000"/>
            <a:ext cx="0" cy="5032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96" name="Line 30"/>
          <p:cNvSpPr>
            <a:spLocks noChangeShapeType="1"/>
          </p:cNvSpPr>
          <p:nvPr/>
        </p:nvSpPr>
        <p:spPr bwMode="auto">
          <a:xfrm>
            <a:off x="3886200" y="6096000"/>
            <a:ext cx="0" cy="5032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97" name="Line 31"/>
          <p:cNvSpPr>
            <a:spLocks noChangeShapeType="1"/>
          </p:cNvSpPr>
          <p:nvPr/>
        </p:nvSpPr>
        <p:spPr bwMode="auto">
          <a:xfrm>
            <a:off x="5562600" y="6096000"/>
            <a:ext cx="0" cy="5032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28698" name="Group 32"/>
          <p:cNvGrpSpPr>
            <a:grpSpLocks/>
          </p:cNvGrpSpPr>
          <p:nvPr/>
        </p:nvGrpSpPr>
        <p:grpSpPr bwMode="auto">
          <a:xfrm>
            <a:off x="5867400" y="6248400"/>
            <a:ext cx="85725" cy="341313"/>
            <a:chOff x="4200" y="3231"/>
            <a:chExt cx="60" cy="215"/>
          </a:xfrm>
        </p:grpSpPr>
        <p:sp>
          <p:nvSpPr>
            <p:cNvPr id="28705" name="Arc 33"/>
            <p:cNvSpPr>
              <a:spLocks/>
            </p:cNvSpPr>
            <p:nvPr/>
          </p:nvSpPr>
          <p:spPr bwMode="auto">
            <a:xfrm>
              <a:off x="4212" y="3231"/>
              <a:ext cx="48"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2"/>
                    <a:pt x="9395" y="247"/>
                    <a:pt x="21144" y="-1"/>
                  </a:cubicBezTo>
                </a:path>
                <a:path w="21600" h="21595" stroke="0" extrusionOk="0">
                  <a:moveTo>
                    <a:pt x="0" y="21595"/>
                  </a:moveTo>
                  <a:cubicBezTo>
                    <a:pt x="0" y="9842"/>
                    <a:pt x="9395" y="247"/>
                    <a:pt x="21144" y="-1"/>
                  </a:cubicBezTo>
                  <a:lnTo>
                    <a:pt x="21600" y="21595"/>
                  </a:lnTo>
                  <a:lnTo>
                    <a:pt x="0" y="21595"/>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6" name="Arc 34"/>
            <p:cNvSpPr>
              <a:spLocks/>
            </p:cNvSpPr>
            <p:nvPr/>
          </p:nvSpPr>
          <p:spPr bwMode="auto">
            <a:xfrm>
              <a:off x="4200" y="3326"/>
              <a:ext cx="20"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699" name="Group 35"/>
          <p:cNvGrpSpPr>
            <a:grpSpLocks/>
          </p:cNvGrpSpPr>
          <p:nvPr/>
        </p:nvGrpSpPr>
        <p:grpSpPr bwMode="auto">
          <a:xfrm>
            <a:off x="6400800" y="6248400"/>
            <a:ext cx="85725" cy="341313"/>
            <a:chOff x="4200" y="3231"/>
            <a:chExt cx="60" cy="215"/>
          </a:xfrm>
        </p:grpSpPr>
        <p:sp>
          <p:nvSpPr>
            <p:cNvPr id="28703" name="Arc 36"/>
            <p:cNvSpPr>
              <a:spLocks/>
            </p:cNvSpPr>
            <p:nvPr/>
          </p:nvSpPr>
          <p:spPr bwMode="auto">
            <a:xfrm>
              <a:off x="4212" y="3231"/>
              <a:ext cx="48"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2"/>
                    <a:pt x="9395" y="247"/>
                    <a:pt x="21144" y="-1"/>
                  </a:cubicBezTo>
                </a:path>
                <a:path w="21600" h="21595" stroke="0" extrusionOk="0">
                  <a:moveTo>
                    <a:pt x="0" y="21595"/>
                  </a:moveTo>
                  <a:cubicBezTo>
                    <a:pt x="0" y="9842"/>
                    <a:pt x="9395" y="247"/>
                    <a:pt x="21144" y="-1"/>
                  </a:cubicBezTo>
                  <a:lnTo>
                    <a:pt x="21600" y="21595"/>
                  </a:lnTo>
                  <a:lnTo>
                    <a:pt x="0" y="21595"/>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4" name="Arc 37"/>
            <p:cNvSpPr>
              <a:spLocks/>
            </p:cNvSpPr>
            <p:nvPr/>
          </p:nvSpPr>
          <p:spPr bwMode="auto">
            <a:xfrm>
              <a:off x="4200" y="3326"/>
              <a:ext cx="20"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700" name="Group 38"/>
          <p:cNvGrpSpPr>
            <a:grpSpLocks/>
          </p:cNvGrpSpPr>
          <p:nvPr/>
        </p:nvGrpSpPr>
        <p:grpSpPr bwMode="auto">
          <a:xfrm>
            <a:off x="8839200" y="6248400"/>
            <a:ext cx="85725" cy="341313"/>
            <a:chOff x="4200" y="3231"/>
            <a:chExt cx="60" cy="215"/>
          </a:xfrm>
        </p:grpSpPr>
        <p:sp>
          <p:nvSpPr>
            <p:cNvPr id="28701" name="Arc 39"/>
            <p:cNvSpPr>
              <a:spLocks/>
            </p:cNvSpPr>
            <p:nvPr/>
          </p:nvSpPr>
          <p:spPr bwMode="auto">
            <a:xfrm>
              <a:off x="4212" y="3231"/>
              <a:ext cx="48" cy="108"/>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2"/>
                    <a:pt x="9395" y="247"/>
                    <a:pt x="21144" y="-1"/>
                  </a:cubicBezTo>
                </a:path>
                <a:path w="21600" h="21595" stroke="0" extrusionOk="0">
                  <a:moveTo>
                    <a:pt x="0" y="21595"/>
                  </a:moveTo>
                  <a:cubicBezTo>
                    <a:pt x="0" y="9842"/>
                    <a:pt x="9395" y="247"/>
                    <a:pt x="21144" y="-1"/>
                  </a:cubicBezTo>
                  <a:lnTo>
                    <a:pt x="21600" y="21595"/>
                  </a:lnTo>
                  <a:lnTo>
                    <a:pt x="0" y="21595"/>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2" name="Arc 40"/>
            <p:cNvSpPr>
              <a:spLocks/>
            </p:cNvSpPr>
            <p:nvPr/>
          </p:nvSpPr>
          <p:spPr bwMode="auto">
            <a:xfrm>
              <a:off x="4200" y="3326"/>
              <a:ext cx="20"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039277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39750" y="2060575"/>
            <a:ext cx="8101013" cy="1441450"/>
          </a:xfrm>
          <a:noFill/>
        </p:spPr>
        <p:txBody>
          <a:bodyPr anchor="t"/>
          <a:lstStyle/>
          <a:p>
            <a:pPr eaLnBrk="1" hangingPunct="1"/>
            <a:r>
              <a:rPr lang="fr-FR" altLang="ru-RU" sz="4000">
                <a:ea typeface="Arial Unicode MS" pitchFamily="34" charset="-128"/>
                <a:cs typeface="Arial Unicode MS" pitchFamily="34" charset="-128"/>
              </a:rPr>
              <a:t>MA </a:t>
            </a:r>
            <a:br>
              <a:rPr lang="fr-FR" altLang="ru-RU" sz="4000">
                <a:ea typeface="Arial Unicode MS" pitchFamily="34" charset="-128"/>
                <a:cs typeface="Arial Unicode MS" pitchFamily="34" charset="-128"/>
              </a:rPr>
            </a:br>
            <a:r>
              <a:rPr lang="fr-FR" altLang="ru-RU" sz="4000">
                <a:ea typeface="Arial Unicode MS" pitchFamily="34" charset="-128"/>
                <a:cs typeface="Arial Unicode MS" pitchFamily="34" charset="-128"/>
              </a:rPr>
              <a:t>Efectos secundarios - pequeños y manejables</a:t>
            </a:r>
            <a:br>
              <a:rPr lang="fr-FR" altLang="ru-RU" sz="4000">
                <a:ea typeface="Arial Unicode MS" pitchFamily="34" charset="-128"/>
                <a:cs typeface="Arial Unicode MS" pitchFamily="34" charset="-128"/>
              </a:rPr>
            </a:br>
            <a:r>
              <a:rPr lang="fr-FR" altLang="ru-RU" sz="4000">
                <a:ea typeface="Arial Unicode MS" pitchFamily="34" charset="-128"/>
                <a:cs typeface="Arial Unicode MS" pitchFamily="34" charset="-128"/>
              </a:rPr>
              <a:t>Complicaciones</a:t>
            </a:r>
            <a:r>
              <a:rPr lang="en-US" altLang="ru-RU" sz="4000">
                <a:ea typeface="Arial Unicode MS" pitchFamily="34" charset="-128"/>
                <a:cs typeface="Arial Unicode MS" pitchFamily="34" charset="-128"/>
              </a:rPr>
              <a:t> - muy raras</a:t>
            </a:r>
            <a:endParaRPr lang="ru-RU" altLang="ru-RU" sz="4000">
              <a:ea typeface="Arial Unicode MS" pitchFamily="34" charset="-128"/>
              <a:cs typeface="Arial Unicode MS" pitchFamily="34" charset="-128"/>
            </a:endParaRPr>
          </a:p>
        </p:txBody>
      </p:sp>
    </p:spTree>
    <p:extLst>
      <p:ext uri="{BB962C8B-B14F-4D97-AF65-F5344CB8AC3E}">
        <p14:creationId xmlns:p14="http://schemas.microsoft.com/office/powerpoint/2010/main" val="2217999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t>Qué esperar (parte del asesoramiento)</a:t>
            </a:r>
            <a:br>
              <a:rPr lang="en-US" dirty="0"/>
            </a:br>
            <a:endParaRPr lang="en-US" dirty="0"/>
          </a:p>
        </p:txBody>
      </p:sp>
      <p:sp>
        <p:nvSpPr>
          <p:cNvPr id="3" name="Content Placeholder 2"/>
          <p:cNvSpPr>
            <a:spLocks noGrp="1"/>
          </p:cNvSpPr>
          <p:nvPr>
            <p:ph idx="1"/>
          </p:nvPr>
        </p:nvSpPr>
        <p:spPr>
          <a:xfrm>
            <a:off x="251519" y="980728"/>
            <a:ext cx="8685965" cy="5463607"/>
          </a:xfrm>
        </p:spPr>
        <p:txBody>
          <a:bodyPr/>
          <a:lstStyle/>
          <a:p>
            <a:r>
              <a:rPr lang="en-US" sz="2000" b="1" dirty="0"/>
              <a:t>Sangrado: </a:t>
            </a:r>
            <a:r>
              <a:rPr lang="en-US" sz="2000" dirty="0">
                <a:solidFill>
                  <a:schemeClr val="accent3">
                    <a:lumMod val="75000"/>
                  </a:schemeClr>
                </a:solidFill>
              </a:rPr>
              <a:t>La mayoría de las mujeres tendrán un sangrado vaginal que comienza dentro de las 4 horas después de tomar el misoprostol. Debe esperar un sangrado más intenso que el de su período normal. Es posible que se formen coágulos de sangre (algunos pueden ser del tamaño de un limón). Alrededor del 93% de las mujeres se recuperan del embarazo dentro de las 6 horas de haber tomado el misoprostol. Es posible que veas un tejido de color blanco o gris. El sangrado es generalmente más intenso el primer o dos días después de tomar el misoprostol y el sangrado y las manchas más leves pueden durar las siguientes semanas. </a:t>
            </a:r>
          </a:p>
          <a:p>
            <a:r>
              <a:rPr lang="en-US" sz="2000" b="1" dirty="0"/>
              <a:t>Calambres: </a:t>
            </a:r>
            <a:r>
              <a:rPr lang="en-US" sz="2000" dirty="0">
                <a:solidFill>
                  <a:schemeClr val="accent3">
                    <a:lumMod val="75000"/>
                  </a:schemeClr>
                </a:solidFill>
              </a:rPr>
              <a:t>Los calambres abdominales inferiores más severos pueden durar varias horas mientras pasa el tejido del embarazo. Después de que el embarazo pasa, los calambres deberían disminuir. Puede tomar 800 mg de ibuprofeno cada 4 a 6 horas según sea necesario. Una almohadilla térmica o una bolsa de agua caliente también pueden aliviar los calambres.</a:t>
            </a:r>
          </a:p>
          <a:p>
            <a:endParaRPr lang="en-US" dirty="0"/>
          </a:p>
        </p:txBody>
      </p:sp>
    </p:spTree>
    <p:extLst>
      <p:ext uri="{BB962C8B-B14F-4D97-AF65-F5344CB8AC3E}">
        <p14:creationId xmlns:p14="http://schemas.microsoft.com/office/powerpoint/2010/main" val="264872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503675"/>
            <a:ext cx="7543800" cy="1431925"/>
          </a:xfrm>
        </p:spPr>
        <p:txBody>
          <a:bodyPr/>
          <a:lstStyle/>
          <a:p>
            <a:pPr eaLnBrk="1" hangingPunct="1"/>
            <a:r>
              <a:rPr lang="en-GB" altLang="ru-RU" i="1" dirty="0">
                <a:ea typeface="Arial Unicode MS" pitchFamily="34" charset="-128"/>
                <a:cs typeface="Arial Unicode MS" pitchFamily="34" charset="-128"/>
              </a:rPr>
              <a:t>¿Qué efectos secundarios deben esperar los clientes?</a:t>
            </a:r>
            <a:endParaRPr lang="en-GB" altLang="ru-RU" sz="3600" i="1" dirty="0">
              <a:ea typeface="Arial Unicode MS" pitchFamily="34" charset="-128"/>
              <a:cs typeface="Arial Unicode MS" pitchFamily="34" charset="-128"/>
            </a:endParaRPr>
          </a:p>
        </p:txBody>
      </p:sp>
      <p:sp>
        <p:nvSpPr>
          <p:cNvPr id="30723" name="Rectangle 3"/>
          <p:cNvSpPr>
            <a:spLocks noGrp="1" noChangeArrowheads="1"/>
          </p:cNvSpPr>
          <p:nvPr>
            <p:ph type="body" idx="1"/>
          </p:nvPr>
        </p:nvSpPr>
        <p:spPr>
          <a:xfrm>
            <a:off x="395288" y="1313765"/>
            <a:ext cx="8215312" cy="4114800"/>
          </a:xfrm>
        </p:spPr>
        <p:txBody>
          <a:bodyPr/>
          <a:lstStyle/>
          <a:p>
            <a:pPr eaLnBrk="1" hangingPunct="1">
              <a:spcBef>
                <a:spcPct val="0"/>
              </a:spcBef>
              <a:spcAft>
                <a:spcPct val="50000"/>
              </a:spcAft>
              <a:buSzPct val="80000"/>
              <a:buFont typeface="Wingdings 2" pitchFamily="18" charset="2"/>
              <a:buChar char=""/>
            </a:pPr>
            <a:r>
              <a:rPr lang="en-GB" altLang="ru-RU" sz="2600" dirty="0">
                <a:solidFill>
                  <a:schemeClr val="accent3">
                    <a:lumMod val="75000"/>
                  </a:schemeClr>
                </a:solidFill>
              </a:rPr>
              <a:t>Dolor, calambres - bien controlados con </a:t>
            </a:r>
            <a:r>
              <a:rPr lang="en-GB" altLang="ru-RU" sz="2600" dirty="0" err="1">
                <a:solidFill>
                  <a:schemeClr val="accent3">
                    <a:lumMod val="75000"/>
                  </a:schemeClr>
                </a:solidFill>
              </a:rPr>
              <a:t>Ibuprufen</a:t>
            </a:r>
            <a:r>
              <a:rPr lang="en-GB" altLang="ru-RU" sz="2600" dirty="0">
                <a:solidFill>
                  <a:schemeClr val="accent3">
                    <a:lumMod val="75000"/>
                  </a:schemeClr>
                </a:solidFill>
              </a:rPr>
              <a:t> 800 mg</a:t>
            </a:r>
          </a:p>
          <a:p>
            <a:pPr eaLnBrk="1" hangingPunct="1">
              <a:spcBef>
                <a:spcPct val="0"/>
              </a:spcBef>
              <a:spcAft>
                <a:spcPct val="50000"/>
              </a:spcAft>
              <a:buSzPct val="80000"/>
              <a:buFont typeface="Wingdings 2" pitchFamily="18" charset="2"/>
              <a:buChar char=""/>
            </a:pPr>
            <a:r>
              <a:rPr lang="en-GB" altLang="ru-RU" sz="2600" dirty="0">
                <a:solidFill>
                  <a:schemeClr val="accent3">
                    <a:lumMod val="75000"/>
                  </a:schemeClr>
                </a:solidFill>
              </a:rPr>
              <a:t>Sangrado - similar a la menstruación</a:t>
            </a:r>
          </a:p>
          <a:p>
            <a:pPr eaLnBrk="1" hangingPunct="1">
              <a:spcBef>
                <a:spcPct val="0"/>
              </a:spcBef>
              <a:spcAft>
                <a:spcPct val="50000"/>
              </a:spcAft>
              <a:buSzPct val="80000"/>
              <a:buFont typeface="Wingdings 2" pitchFamily="18" charset="2"/>
              <a:buChar char=""/>
            </a:pPr>
            <a:r>
              <a:rPr lang="en-GB" altLang="ru-RU" sz="2600" dirty="0">
                <a:solidFill>
                  <a:schemeClr val="accent3">
                    <a:lumMod val="75000"/>
                  </a:schemeClr>
                </a:solidFill>
              </a:rPr>
              <a:t>Efectos secundarios gastrointestinales</a:t>
            </a:r>
          </a:p>
          <a:p>
            <a:pPr eaLnBrk="1" hangingPunct="1">
              <a:spcBef>
                <a:spcPct val="0"/>
              </a:spcBef>
              <a:spcAft>
                <a:spcPct val="50000"/>
              </a:spcAft>
              <a:buSzPct val="80000"/>
              <a:buFont typeface="Wingdings 2" pitchFamily="18" charset="2"/>
              <a:buChar char=""/>
            </a:pPr>
            <a:r>
              <a:rPr lang="en-GB" altLang="ru-RU" sz="2600" dirty="0">
                <a:solidFill>
                  <a:schemeClr val="accent3">
                    <a:lumMod val="75000"/>
                  </a:schemeClr>
                </a:solidFill>
              </a:rPr>
              <a:t>Fiebre, escalofríos</a:t>
            </a:r>
          </a:p>
          <a:p>
            <a:pPr eaLnBrk="1" hangingPunct="1">
              <a:spcBef>
                <a:spcPct val="0"/>
              </a:spcBef>
              <a:spcAft>
                <a:spcPct val="50000"/>
              </a:spcAft>
              <a:buSzPct val="80000"/>
              <a:buFont typeface="Wingdings 2" pitchFamily="18" charset="2"/>
              <a:buChar char=""/>
            </a:pPr>
            <a:r>
              <a:rPr lang="en-GB" altLang="ru-RU" sz="2600" dirty="0">
                <a:solidFill>
                  <a:schemeClr val="accent3">
                    <a:lumMod val="75000"/>
                  </a:schemeClr>
                </a:solidFill>
              </a:rPr>
              <a:t>Mareos, dolor de cabeza</a:t>
            </a:r>
          </a:p>
        </p:txBody>
      </p:sp>
    </p:spTree>
    <p:extLst>
      <p:ext uri="{BB962C8B-B14F-4D97-AF65-F5344CB8AC3E}">
        <p14:creationId xmlns:p14="http://schemas.microsoft.com/office/powerpoint/2010/main" val="232898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Hechos claves</a:t>
            </a:r>
          </a:p>
        </p:txBody>
      </p:sp>
      <p:sp>
        <p:nvSpPr>
          <p:cNvPr id="6" name="Content Placeholder 5"/>
          <p:cNvSpPr>
            <a:spLocks noGrp="1"/>
          </p:cNvSpPr>
          <p:nvPr>
            <p:ph idx="1"/>
          </p:nvPr>
        </p:nvSpPr>
        <p:spPr>
          <a:xfrm>
            <a:off x="381001" y="998730"/>
            <a:ext cx="7071320" cy="5309995"/>
          </a:xfrm>
        </p:spPr>
        <p:txBody>
          <a:bodyPr/>
          <a:lstStyle/>
          <a:p>
            <a:r>
              <a:rPr lang="en-GB" dirty="0"/>
              <a:t>Las medidas preventivas más eficaces son las siguientes:</a:t>
            </a:r>
          </a:p>
          <a:p>
            <a:r>
              <a:rPr lang="en-GB" dirty="0"/>
              <a:t>- Realizar la higiene de las manos con frecuencia (con un desinfectante para manos a base de alcohol o con agua y jabón).</a:t>
            </a:r>
          </a:p>
          <a:p>
            <a:r>
              <a:rPr lang="en-GB" dirty="0"/>
              <a:t>- Evite tocarse los ojos, la boca y la nariz</a:t>
            </a:r>
          </a:p>
          <a:p>
            <a:r>
              <a:rPr lang="en-GB" dirty="0"/>
              <a:t>- Mantener la distancia social (1 - 2 metros) de los individuos (en particular de aquellos con síntomas respiratorios)</a:t>
            </a:r>
          </a:p>
          <a:p>
            <a:r>
              <a:rPr lang="en-GB" dirty="0"/>
              <a:t>- Practique la higiene respiratoria tosiendo y estornudando en un pañuelo de papel o con el codo doblado, y luego deseche inmediatamente el pañuelo y lávese las manos.</a:t>
            </a:r>
          </a:p>
          <a:p>
            <a:r>
              <a:rPr lang="en-GB" dirty="0"/>
              <a:t>- Use una máscara médica, si tiene un respirador.</a:t>
            </a:r>
          </a:p>
        </p:txBody>
      </p:sp>
      <p:sp>
        <p:nvSpPr>
          <p:cNvPr id="7" name="Footer"/>
          <p:cNvSpPr>
            <a:spLocks noGrp="1" noChangeArrowheads="1"/>
          </p:cNvSpPr>
          <p:nvPr>
            <p:ph type="ftr" sz="quarter" idx="4294967295"/>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050" b="1" dirty="0">
                <a:solidFill>
                  <a:srgbClr val="BFBFBF"/>
                </a:solidFill>
                <a:latin typeface="Calibri" panose="020F0502020204030204"/>
              </a:rPr>
              <a:t>FONDO DE ACCIÓN PARA EL ABORTO SEGURO </a:t>
            </a:r>
            <a:endParaRPr lang="en-GB" sz="1050" b="1" dirty="0">
              <a:solidFill>
                <a:prstClr val="white"/>
              </a:solidFill>
              <a:latin typeface="Calibri" panose="020F0502020204030204"/>
            </a:endParaRPr>
          </a:p>
        </p:txBody>
      </p:sp>
    </p:spTree>
    <p:extLst>
      <p:ext uri="{BB962C8B-B14F-4D97-AF65-F5344CB8AC3E}">
        <p14:creationId xmlns:p14="http://schemas.microsoft.com/office/powerpoint/2010/main" val="1335244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836585" y="1718810"/>
            <a:ext cx="7200900" cy="1800225"/>
          </a:xfrm>
        </p:spPr>
        <p:txBody>
          <a:bodyPr/>
          <a:lstStyle/>
          <a:p>
            <a:pPr algn="ctr" eaLnBrk="1" hangingPunct="1">
              <a:lnSpc>
                <a:spcPct val="80000"/>
              </a:lnSpc>
              <a:buFont typeface="Wingdings" pitchFamily="2" charset="2"/>
              <a:buNone/>
            </a:pPr>
            <a:r>
              <a:rPr lang="en-US" altLang="ru-RU" sz="4000" b="1" dirty="0" err="1"/>
              <a:t>Aborto</a:t>
            </a:r>
            <a:r>
              <a:rPr lang="en-US" altLang="ru-RU" sz="4000" b="1" dirty="0"/>
              <a:t> con </a:t>
            </a:r>
            <a:r>
              <a:rPr lang="en-US" altLang="ru-RU" sz="4000" b="1" dirty="0" err="1"/>
              <a:t>medicamentos</a:t>
            </a:r>
            <a:r>
              <a:rPr lang="en-US" altLang="ru-RU" sz="4000" b="1" dirty="0"/>
              <a:t>, complicaciones</a:t>
            </a:r>
          </a:p>
          <a:p>
            <a:pPr algn="ctr" eaLnBrk="1" hangingPunct="1">
              <a:lnSpc>
                <a:spcPct val="80000"/>
              </a:lnSpc>
              <a:buFont typeface="Wingdings" pitchFamily="2" charset="2"/>
              <a:buNone/>
            </a:pPr>
            <a:r>
              <a:rPr lang="en-US" altLang="ru-RU" sz="4000" b="1" dirty="0"/>
              <a:t>¡La mayoría puede ser manejada remotamente!</a:t>
            </a:r>
            <a:endParaRPr lang="ru-RU" altLang="ru-RU" sz="4000" b="1" dirty="0"/>
          </a:p>
        </p:txBody>
      </p:sp>
    </p:spTree>
    <p:extLst>
      <p:ext uri="{BB962C8B-B14F-4D97-AF65-F5344CB8AC3E}">
        <p14:creationId xmlns:p14="http://schemas.microsoft.com/office/powerpoint/2010/main" val="646338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0"/>
            <a:ext cx="7543800" cy="828675"/>
          </a:xfrm>
        </p:spPr>
        <p:txBody>
          <a:bodyPr/>
          <a:lstStyle/>
          <a:p>
            <a:pPr eaLnBrk="1" hangingPunct="1"/>
            <a:r>
              <a:rPr lang="en-US" altLang="ru-RU" sz="4000" dirty="0"/>
              <a:t>Sangrado fuerte - poco común</a:t>
            </a:r>
            <a:endParaRPr lang="ru-RU" altLang="ru-RU" sz="4000" dirty="0"/>
          </a:p>
        </p:txBody>
      </p:sp>
      <p:sp>
        <p:nvSpPr>
          <p:cNvPr id="21507" name="Rectangle 3"/>
          <p:cNvSpPr>
            <a:spLocks noGrp="1" noChangeArrowheads="1"/>
          </p:cNvSpPr>
          <p:nvPr>
            <p:ph idx="1"/>
          </p:nvPr>
        </p:nvSpPr>
        <p:spPr>
          <a:xfrm>
            <a:off x="116506" y="836613"/>
            <a:ext cx="9027494" cy="5517712"/>
          </a:xfrm>
        </p:spPr>
        <p:txBody>
          <a:bodyPr/>
          <a:lstStyle/>
          <a:p>
            <a:pPr marL="645750" lvl="1" indent="-285750">
              <a:spcBef>
                <a:spcPct val="0"/>
              </a:spcBef>
              <a:spcAft>
                <a:spcPct val="50000"/>
              </a:spcAft>
              <a:buSzPct val="80000"/>
              <a:buFont typeface="Arial" panose="020B0604020202020204" pitchFamily="34" charset="0"/>
              <a:buChar char="•"/>
              <a:tabLst>
                <a:tab pos="803275" algn="l"/>
              </a:tabLst>
              <a:defRPr/>
            </a:pPr>
            <a:r>
              <a:rPr lang="en-US" altLang="ru-RU" sz="1800" dirty="0">
                <a:solidFill>
                  <a:schemeClr val="accent3">
                    <a:lumMod val="75000"/>
                  </a:schemeClr>
                </a:solidFill>
              </a:rPr>
              <a:t>El sangrado fuerte o prolongado que causa un cambio clínicamente significativo en la concentración de hemoglobina es poco común - aproximadamente el 1%, similar al aborto quirúrgico </a:t>
            </a:r>
          </a:p>
          <a:p>
            <a:pPr marL="825750" lvl="2" indent="-285750">
              <a:spcBef>
                <a:spcPct val="0"/>
              </a:spcBef>
              <a:spcAft>
                <a:spcPct val="50000"/>
              </a:spcAft>
              <a:buSzPct val="80000"/>
              <a:buFont typeface="Arial" panose="020B0604020202020204" pitchFamily="34" charset="0"/>
              <a:buChar char="•"/>
              <a:tabLst>
                <a:tab pos="803275" algn="l"/>
              </a:tabLst>
              <a:defRPr/>
            </a:pPr>
            <a:r>
              <a:rPr lang="en-US" altLang="ru-RU" sz="1800" dirty="0">
                <a:solidFill>
                  <a:schemeClr val="accent3">
                    <a:lumMod val="75000"/>
                  </a:schemeClr>
                </a:solidFill>
              </a:rPr>
              <a:t>Puede ocurrir en una semana después de la EM</a:t>
            </a:r>
          </a:p>
          <a:p>
            <a:pPr marL="645750" lvl="1" indent="-285750">
              <a:spcBef>
                <a:spcPct val="0"/>
              </a:spcBef>
              <a:spcAft>
                <a:spcPct val="50000"/>
              </a:spcAft>
              <a:buSzPct val="80000"/>
              <a:buFont typeface="Arial" panose="020B0604020202020204" pitchFamily="34" charset="0"/>
              <a:buChar char="•"/>
              <a:tabLst>
                <a:tab pos="803275" algn="l"/>
              </a:tabLst>
              <a:defRPr/>
            </a:pPr>
            <a:r>
              <a:rPr lang="en-US" altLang="ru-RU" sz="1800" dirty="0">
                <a:solidFill>
                  <a:schemeClr val="accent3">
                    <a:lumMod val="75000"/>
                  </a:schemeClr>
                </a:solidFill>
              </a:rPr>
              <a:t>Dificultad para determinar la cantidad de sangrado, requiere informar a la mujer para que consulte a un médico en caso de emergencia:</a:t>
            </a:r>
          </a:p>
          <a:p>
            <a:pPr marL="825750" lvl="2" indent="-285750">
              <a:spcBef>
                <a:spcPct val="0"/>
              </a:spcBef>
              <a:spcAft>
                <a:spcPct val="50000"/>
              </a:spcAft>
              <a:buSzPct val="80000"/>
              <a:buFont typeface="Arial" panose="020B0604020202020204" pitchFamily="34" charset="0"/>
              <a:buChar char="•"/>
              <a:tabLst>
                <a:tab pos="803275" algn="l"/>
              </a:tabLst>
              <a:defRPr/>
            </a:pPr>
            <a:r>
              <a:rPr lang="en-US" altLang="ru-RU" sz="1800" dirty="0">
                <a:solidFill>
                  <a:schemeClr val="accent3">
                    <a:lumMod val="75000"/>
                  </a:schemeClr>
                </a:solidFill>
              </a:rPr>
              <a:t>Si se empapa con 2 almohadillas máximas por hora durante 2 horas consecutivas;</a:t>
            </a:r>
          </a:p>
          <a:p>
            <a:pPr marL="825750" lvl="2" indent="-285750">
              <a:spcBef>
                <a:spcPct val="0"/>
              </a:spcBef>
              <a:spcAft>
                <a:spcPct val="50000"/>
              </a:spcAft>
              <a:buSzPct val="80000"/>
              <a:buFont typeface="Arial" panose="020B0604020202020204" pitchFamily="34" charset="0"/>
              <a:buChar char="•"/>
              <a:tabLst>
                <a:tab pos="803275" algn="l"/>
              </a:tabLst>
              <a:defRPr/>
            </a:pPr>
            <a:r>
              <a:rPr lang="en-US" altLang="ru-RU" sz="1800" dirty="0">
                <a:solidFill>
                  <a:schemeClr val="accent3">
                    <a:lumMod val="75000"/>
                  </a:schemeClr>
                </a:solidFill>
              </a:rPr>
              <a:t>Si experimenta mareos o signos de anemia severa</a:t>
            </a:r>
          </a:p>
          <a:p>
            <a:pPr marL="645750" lvl="1" indent="-285750">
              <a:spcBef>
                <a:spcPct val="0"/>
              </a:spcBef>
              <a:spcAft>
                <a:spcPct val="50000"/>
              </a:spcAft>
              <a:buSzPct val="80000"/>
              <a:buFont typeface="Arial" panose="020B0604020202020204" pitchFamily="34" charset="0"/>
              <a:buChar char="•"/>
              <a:tabLst>
                <a:tab pos="803275" algn="l"/>
              </a:tabLst>
              <a:defRPr/>
            </a:pPr>
            <a:r>
              <a:rPr lang="en-US" altLang="ru-RU" sz="1800" dirty="0">
                <a:solidFill>
                  <a:schemeClr val="accent3">
                    <a:lumMod val="75000"/>
                  </a:schemeClr>
                </a:solidFill>
              </a:rPr>
              <a:t>Importancia de la accesibilidad a un centro de salud</a:t>
            </a:r>
          </a:p>
          <a:p>
            <a:pPr eaLnBrk="1" hangingPunct="1">
              <a:spcBef>
                <a:spcPct val="0"/>
              </a:spcBef>
              <a:buSzPct val="80000"/>
              <a:tabLst>
                <a:tab pos="803275" algn="l"/>
              </a:tabLst>
              <a:defRPr/>
            </a:pPr>
            <a:r>
              <a:rPr lang="en-US" altLang="ru-RU" sz="2400" b="1" dirty="0"/>
              <a:t>Gestión</a:t>
            </a:r>
          </a:p>
          <a:p>
            <a:pPr marL="702900" lvl="1" indent="-342900" eaLnBrk="1" hangingPunct="1">
              <a:spcBef>
                <a:spcPct val="0"/>
              </a:spcBef>
              <a:spcAft>
                <a:spcPct val="20000"/>
              </a:spcAft>
              <a:buClr>
                <a:schemeClr val="tx1"/>
              </a:buClr>
              <a:buFont typeface="Arial" panose="020B0604020202020204" pitchFamily="34" charset="0"/>
              <a:buChar char="•"/>
              <a:tabLst>
                <a:tab pos="803275" algn="l"/>
              </a:tabLst>
              <a:defRPr/>
            </a:pPr>
            <a:r>
              <a:rPr lang="en-US" altLang="ru-RU" sz="2000" dirty="0">
                <a:solidFill>
                  <a:schemeClr val="accent3">
                    <a:lumMod val="75000"/>
                  </a:schemeClr>
                </a:solidFill>
              </a:rPr>
              <a:t>Misoprostol, dosis repetida </a:t>
            </a:r>
          </a:p>
          <a:p>
            <a:pPr marL="702900" lvl="1" indent="-342900" eaLnBrk="1" hangingPunct="1">
              <a:spcBef>
                <a:spcPct val="0"/>
              </a:spcBef>
              <a:spcAft>
                <a:spcPct val="20000"/>
              </a:spcAft>
              <a:buClr>
                <a:schemeClr val="tx1"/>
              </a:buClr>
              <a:buFont typeface="Arial" panose="020B0604020202020204" pitchFamily="34" charset="0"/>
              <a:buChar char="•"/>
              <a:tabLst>
                <a:tab pos="803275" algn="l"/>
              </a:tabLst>
              <a:defRPr/>
            </a:pPr>
            <a:r>
              <a:rPr lang="en-US" altLang="ru-RU" sz="2000" dirty="0" err="1">
                <a:solidFill>
                  <a:schemeClr val="accent3">
                    <a:lumMod val="75000"/>
                  </a:schemeClr>
                </a:solidFill>
              </a:rPr>
              <a:t>Methergine</a:t>
            </a:r>
            <a:r>
              <a:rPr lang="en-US" altLang="ru-RU" sz="2000" dirty="0">
                <a:solidFill>
                  <a:schemeClr val="accent3">
                    <a:lumMod val="75000"/>
                  </a:schemeClr>
                </a:solidFill>
              </a:rPr>
              <a:t>, </a:t>
            </a:r>
            <a:r>
              <a:rPr lang="en-US" altLang="ru-RU" sz="2000" dirty="0" err="1">
                <a:solidFill>
                  <a:schemeClr val="accent3">
                    <a:lumMod val="75000"/>
                  </a:schemeClr>
                </a:solidFill>
              </a:rPr>
              <a:t>Ergometrin</a:t>
            </a:r>
            <a:r>
              <a:rPr lang="en-US" altLang="ru-RU" sz="2000" dirty="0">
                <a:solidFill>
                  <a:schemeClr val="accent3">
                    <a:lumMod val="75000"/>
                  </a:schemeClr>
                </a:solidFill>
              </a:rPr>
              <a:t>, 0.2 mg</a:t>
            </a:r>
          </a:p>
          <a:p>
            <a:pPr marL="702900" lvl="1" indent="-342900" eaLnBrk="1" hangingPunct="1">
              <a:spcBef>
                <a:spcPct val="0"/>
              </a:spcBef>
              <a:spcAft>
                <a:spcPct val="20000"/>
              </a:spcAft>
              <a:buClr>
                <a:schemeClr val="tx1"/>
              </a:buClr>
              <a:buFont typeface="Arial" panose="020B0604020202020204" pitchFamily="34" charset="0"/>
              <a:buChar char="•"/>
              <a:tabLst>
                <a:tab pos="803275" algn="l"/>
              </a:tabLst>
              <a:defRPr/>
            </a:pPr>
            <a:r>
              <a:rPr lang="en-US" altLang="ru-RU" sz="2000" dirty="0">
                <a:solidFill>
                  <a:schemeClr val="accent3">
                    <a:lumMod val="75000"/>
                  </a:schemeClr>
                </a:solidFill>
              </a:rPr>
              <a:t>AMEU para detener la hemorragia (0,4-2%, depende de la edad gestacional) </a:t>
            </a:r>
          </a:p>
          <a:p>
            <a:pPr marL="702900" lvl="1" indent="-342900" eaLnBrk="1" hangingPunct="1">
              <a:spcBef>
                <a:spcPct val="0"/>
              </a:spcBef>
              <a:spcAft>
                <a:spcPct val="20000"/>
              </a:spcAft>
              <a:buClr>
                <a:schemeClr val="tx1"/>
              </a:buClr>
              <a:buFont typeface="Arial" panose="020B0604020202020204" pitchFamily="34" charset="0"/>
              <a:buChar char="•"/>
              <a:tabLst>
                <a:tab pos="803275" algn="l"/>
              </a:tabLst>
              <a:defRPr/>
            </a:pPr>
            <a:r>
              <a:rPr lang="en-US" altLang="ru-RU" sz="2000" dirty="0">
                <a:solidFill>
                  <a:schemeClr val="accent3">
                    <a:lumMod val="75000"/>
                  </a:schemeClr>
                </a:solidFill>
              </a:rPr>
              <a:t>Transfusión (0,1%-0,2%)                                       </a:t>
            </a:r>
          </a:p>
          <a:p>
            <a:pPr marL="702900" lvl="1" indent="-342900" eaLnBrk="1" hangingPunct="1">
              <a:spcBef>
                <a:spcPct val="0"/>
              </a:spcBef>
              <a:buClr>
                <a:schemeClr val="tx1"/>
              </a:buClr>
              <a:buFont typeface="Arial" panose="020B0604020202020204" pitchFamily="34" charset="0"/>
              <a:buChar char="•"/>
              <a:tabLst>
                <a:tab pos="803275" algn="l"/>
              </a:tabLst>
              <a:defRPr/>
            </a:pPr>
            <a:r>
              <a:rPr lang="en-US" altLang="ru-RU" sz="2000" dirty="0">
                <a:solidFill>
                  <a:schemeClr val="accent3">
                    <a:lumMod val="75000"/>
                  </a:schemeClr>
                </a:solidFill>
              </a:rPr>
              <a:t>No hay informes de histerectomía para la hemostasia después de la EM.                </a:t>
            </a:r>
          </a:p>
          <a:p>
            <a:pPr algn="r" eaLnBrk="1" hangingPunct="1">
              <a:spcBef>
                <a:spcPct val="0"/>
              </a:spcBef>
              <a:buFontTx/>
              <a:buNone/>
              <a:tabLst>
                <a:tab pos="803275" algn="l"/>
              </a:tabLst>
              <a:defRPr/>
            </a:pPr>
            <a:r>
              <a:rPr lang="en-US" altLang="ru-RU" sz="1100" dirty="0"/>
              <a:t>(Guía, </a:t>
            </a:r>
            <a:r>
              <a:rPr lang="en-US" altLang="ru-RU" sz="1100" dirty="0" err="1"/>
              <a:t>Gynuity</a:t>
            </a:r>
            <a:r>
              <a:rPr lang="en-US" altLang="ru-RU" sz="1100" dirty="0"/>
              <a:t>, 2004)</a:t>
            </a:r>
          </a:p>
          <a:p>
            <a:pPr eaLnBrk="1" hangingPunct="1">
              <a:spcBef>
                <a:spcPct val="0"/>
              </a:spcBef>
              <a:buFont typeface="Wingdings" panose="05000000000000000000" pitchFamily="2" charset="2"/>
              <a:buNone/>
              <a:tabLst>
                <a:tab pos="803275" algn="l"/>
              </a:tabLst>
              <a:defRPr/>
            </a:pPr>
            <a:endParaRPr lang="en-US" altLang="ru-RU" sz="1200" b="1" dirty="0"/>
          </a:p>
        </p:txBody>
      </p:sp>
    </p:spTree>
    <p:extLst>
      <p:ext uri="{BB962C8B-B14F-4D97-AF65-F5344CB8AC3E}">
        <p14:creationId xmlns:p14="http://schemas.microsoft.com/office/powerpoint/2010/main" val="370806717"/>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6805" y="278650"/>
            <a:ext cx="8532440" cy="900113"/>
          </a:xfrm>
        </p:spPr>
        <p:txBody>
          <a:bodyPr/>
          <a:lstStyle/>
          <a:p>
            <a:pPr eaLnBrk="1" hangingPunct="1"/>
            <a:r>
              <a:rPr lang="en-GB" altLang="ru-RU" sz="3200" dirty="0"/>
              <a:t>Infección - muy rara, menos que en las aspiraciones</a:t>
            </a:r>
          </a:p>
        </p:txBody>
      </p:sp>
      <p:sp>
        <p:nvSpPr>
          <p:cNvPr id="33795" name="Rectangle 3"/>
          <p:cNvSpPr>
            <a:spLocks noGrp="1" noChangeArrowheads="1"/>
          </p:cNvSpPr>
          <p:nvPr>
            <p:ph type="body" idx="1"/>
          </p:nvPr>
        </p:nvSpPr>
        <p:spPr>
          <a:xfrm>
            <a:off x="206516" y="908050"/>
            <a:ext cx="8669198" cy="5536285"/>
          </a:xfrm>
        </p:spPr>
        <p:txBody>
          <a:bodyPr/>
          <a:lstStyle/>
          <a:p>
            <a:pPr eaLnBrk="1" hangingPunct="1">
              <a:spcBef>
                <a:spcPct val="0"/>
              </a:spcBef>
              <a:spcAft>
                <a:spcPct val="50000"/>
              </a:spcAft>
              <a:buSzPct val="80000"/>
              <a:tabLst>
                <a:tab pos="803275" algn="l"/>
              </a:tabLst>
            </a:pPr>
            <a:r>
              <a:rPr lang="en-US" altLang="ru-RU" sz="2000" dirty="0">
                <a:solidFill>
                  <a:schemeClr val="accent3">
                    <a:lumMod val="75000"/>
                  </a:schemeClr>
                </a:solidFill>
              </a:rPr>
              <a:t>La infección endometrial y/o pélvica es muy rara (0.09-0.5%), (Aborto quirúrgico: 0.2 - 5.4%) </a:t>
            </a:r>
          </a:p>
          <a:p>
            <a:pPr>
              <a:spcBef>
                <a:spcPct val="0"/>
              </a:spcBef>
              <a:spcAft>
                <a:spcPct val="50000"/>
              </a:spcAft>
              <a:buSzPct val="80000"/>
              <a:tabLst>
                <a:tab pos="914400" algn="l"/>
              </a:tabLst>
            </a:pPr>
            <a:r>
              <a:rPr lang="en-US" altLang="ru-RU" sz="2400" b="1" dirty="0"/>
              <a:t>Signos clínicos y examen clínico</a:t>
            </a:r>
          </a:p>
          <a:p>
            <a:pPr marL="342900" indent="-342900" eaLnBrk="1" hangingPunct="1">
              <a:spcBef>
                <a:spcPct val="0"/>
              </a:spcBef>
              <a:buSzPct val="80000"/>
              <a:buFont typeface="Arial" panose="020B0604020202020204" pitchFamily="34" charset="0"/>
              <a:buChar char="•"/>
              <a:tabLst>
                <a:tab pos="803275" algn="l"/>
              </a:tabLst>
            </a:pPr>
            <a:r>
              <a:rPr lang="en-US" altLang="ru-RU" sz="2000" dirty="0">
                <a:solidFill>
                  <a:schemeClr val="accent3">
                    <a:lumMod val="75000"/>
                  </a:schemeClr>
                </a:solidFill>
              </a:rPr>
              <a:t>dolor pélvico</a:t>
            </a:r>
          </a:p>
          <a:p>
            <a:pPr marL="342900" indent="-342900" eaLnBrk="1" hangingPunct="1">
              <a:spcBef>
                <a:spcPct val="0"/>
              </a:spcBef>
              <a:buSzPct val="80000"/>
              <a:buFont typeface="Arial" panose="020B0604020202020204" pitchFamily="34" charset="0"/>
              <a:buChar char="•"/>
              <a:tabLst>
                <a:tab pos="803275" algn="l"/>
              </a:tabLst>
            </a:pPr>
            <a:r>
              <a:rPr lang="en-US" altLang="ru-RU" sz="2000" dirty="0">
                <a:solidFill>
                  <a:schemeClr val="accent3">
                    <a:lumMod val="75000"/>
                  </a:schemeClr>
                </a:solidFill>
              </a:rPr>
              <a:t>Sangrado</a:t>
            </a:r>
          </a:p>
          <a:p>
            <a:pPr marL="342900" indent="-342900" eaLnBrk="1" hangingPunct="1">
              <a:spcBef>
                <a:spcPct val="0"/>
              </a:spcBef>
              <a:buSzPct val="80000"/>
              <a:buFont typeface="Arial" panose="020B0604020202020204" pitchFamily="34" charset="0"/>
              <a:buChar char="•"/>
              <a:tabLst>
                <a:tab pos="803275" algn="l"/>
              </a:tabLst>
            </a:pPr>
            <a:r>
              <a:rPr lang="en-US" altLang="ru-RU" sz="2000" dirty="0">
                <a:solidFill>
                  <a:schemeClr val="accent3">
                    <a:lumMod val="75000"/>
                  </a:schemeClr>
                </a:solidFill>
              </a:rPr>
              <a:t>fiebre +/-</a:t>
            </a:r>
          </a:p>
          <a:p>
            <a:pPr marL="342900" indent="-342900" eaLnBrk="1" hangingPunct="1">
              <a:spcBef>
                <a:spcPct val="0"/>
              </a:spcBef>
              <a:buSzPct val="80000"/>
              <a:buFont typeface="Arial" panose="020B0604020202020204" pitchFamily="34" charset="0"/>
              <a:buChar char="•"/>
              <a:tabLst>
                <a:tab pos="803275" algn="l"/>
              </a:tabLst>
            </a:pPr>
            <a:r>
              <a:rPr lang="en-US" altLang="ru-RU" sz="2000" dirty="0">
                <a:solidFill>
                  <a:schemeClr val="accent3">
                    <a:lumMod val="75000"/>
                  </a:schemeClr>
                </a:solidFill>
              </a:rPr>
              <a:t>útero normal o ablandado, sensible</a:t>
            </a:r>
          </a:p>
          <a:p>
            <a:pPr marL="342900" indent="-342900" eaLnBrk="1" hangingPunct="1">
              <a:spcBef>
                <a:spcPct val="0"/>
              </a:spcBef>
              <a:buSzPct val="80000"/>
              <a:buFont typeface="Arial" panose="020B0604020202020204" pitchFamily="34" charset="0"/>
              <a:buChar char="•"/>
              <a:tabLst>
                <a:tab pos="803275" algn="l"/>
              </a:tabLst>
            </a:pPr>
            <a:r>
              <a:rPr lang="en-US" altLang="ru-RU" sz="2000" dirty="0">
                <a:solidFill>
                  <a:schemeClr val="accent3">
                    <a:lumMod val="75000"/>
                  </a:schemeClr>
                </a:solidFill>
              </a:rPr>
              <a:t>flujo vaginal asqueroso...</a:t>
            </a:r>
          </a:p>
          <a:p>
            <a:pPr eaLnBrk="1" hangingPunct="1">
              <a:spcBef>
                <a:spcPct val="0"/>
              </a:spcBef>
              <a:buFontTx/>
              <a:buNone/>
              <a:tabLst>
                <a:tab pos="803275" algn="l"/>
              </a:tabLst>
            </a:pPr>
            <a:r>
              <a:rPr lang="en-US" altLang="ru-RU" sz="2400" b="1" dirty="0"/>
              <a:t>Diagnóstico</a:t>
            </a:r>
          </a:p>
          <a:p>
            <a:pPr lvl="1" eaLnBrk="1" hangingPunct="1">
              <a:spcBef>
                <a:spcPct val="0"/>
              </a:spcBef>
              <a:spcAft>
                <a:spcPct val="50000"/>
              </a:spcAft>
              <a:buClr>
                <a:srgbClr val="FFFF00"/>
              </a:buClr>
              <a:tabLst>
                <a:tab pos="803275" algn="l"/>
              </a:tabLst>
            </a:pPr>
            <a:r>
              <a:rPr lang="en-US" altLang="ru-RU" sz="2000" dirty="0">
                <a:solidFill>
                  <a:schemeClr val="accent3">
                    <a:lumMod val="75000"/>
                  </a:schemeClr>
                </a:solidFill>
              </a:rPr>
              <a:t>+/- Ultrasonido: útero vacío o productos retenidos</a:t>
            </a:r>
          </a:p>
          <a:p>
            <a:pPr eaLnBrk="1" hangingPunct="1">
              <a:spcBef>
                <a:spcPct val="0"/>
              </a:spcBef>
              <a:buFontTx/>
              <a:buNone/>
              <a:tabLst>
                <a:tab pos="803275" algn="l"/>
              </a:tabLst>
            </a:pPr>
            <a:r>
              <a:rPr lang="en-US" altLang="ru-RU" sz="2400" b="1" dirty="0"/>
              <a:t>Gestión</a:t>
            </a:r>
          </a:p>
          <a:p>
            <a:pPr marL="342900" indent="-342900" eaLnBrk="1" hangingPunct="1">
              <a:spcBef>
                <a:spcPct val="0"/>
              </a:spcBef>
              <a:buFont typeface="Arial" panose="020B0604020202020204" pitchFamily="34" charset="0"/>
              <a:buChar char="•"/>
              <a:tabLst>
                <a:tab pos="803275" algn="l"/>
              </a:tabLst>
            </a:pPr>
            <a:r>
              <a:rPr lang="en-US" altLang="ru-RU" sz="2000" dirty="0">
                <a:solidFill>
                  <a:schemeClr val="accent3">
                    <a:lumMod val="75000"/>
                  </a:schemeClr>
                </a:solidFill>
              </a:rPr>
              <a:t>Terapia de antibióticos de amplio espectro</a:t>
            </a:r>
          </a:p>
          <a:p>
            <a:pPr marL="342900" indent="-342900" eaLnBrk="1" hangingPunct="1">
              <a:spcBef>
                <a:spcPct val="0"/>
              </a:spcBef>
              <a:buFont typeface="Arial" panose="020B0604020202020204" pitchFamily="34" charset="0"/>
              <a:buChar char="•"/>
              <a:tabLst>
                <a:tab pos="803275" algn="l"/>
              </a:tabLst>
            </a:pPr>
            <a:r>
              <a:rPr lang="en-US" altLang="ru-RU" sz="2000" dirty="0">
                <a:solidFill>
                  <a:schemeClr val="accent3">
                    <a:lumMod val="75000"/>
                  </a:schemeClr>
                </a:solidFill>
              </a:rPr>
              <a:t>Dosis repetidas de Misoprostol </a:t>
            </a:r>
          </a:p>
          <a:p>
            <a:pPr marL="342900" indent="-342900" eaLnBrk="1" hangingPunct="1">
              <a:spcBef>
                <a:spcPct val="0"/>
              </a:spcBef>
              <a:buFont typeface="Arial" panose="020B0604020202020204" pitchFamily="34" charset="0"/>
              <a:buChar char="•"/>
              <a:tabLst>
                <a:tab pos="803275" algn="l"/>
              </a:tabLst>
            </a:pPr>
            <a:r>
              <a:rPr lang="en-US" altLang="ru-RU" sz="2000" dirty="0">
                <a:solidFill>
                  <a:schemeClr val="accent3">
                    <a:lumMod val="75000"/>
                  </a:schemeClr>
                </a:solidFill>
              </a:rPr>
              <a:t>AMEU en caso de productos retenidos</a:t>
            </a:r>
          </a:p>
        </p:txBody>
      </p:sp>
    </p:spTree>
    <p:extLst>
      <p:ext uri="{BB962C8B-B14F-4D97-AF65-F5344CB8AC3E}">
        <p14:creationId xmlns:p14="http://schemas.microsoft.com/office/powerpoint/2010/main" val="2856237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368300"/>
            <a:ext cx="7543800" cy="828675"/>
          </a:xfrm>
        </p:spPr>
        <p:txBody>
          <a:bodyPr/>
          <a:lstStyle/>
          <a:p>
            <a:pPr eaLnBrk="1" hangingPunct="1"/>
            <a:r>
              <a:rPr lang="fr-FR" altLang="ru-RU" sz="4000" dirty="0" err="1"/>
              <a:t>Aborto</a:t>
            </a:r>
            <a:r>
              <a:rPr lang="fr-FR" altLang="ru-RU" sz="4000" dirty="0"/>
              <a:t> </a:t>
            </a:r>
            <a:r>
              <a:rPr lang="fr-FR" altLang="ru-RU" sz="4000" dirty="0" err="1"/>
              <a:t>incompleto</a:t>
            </a:r>
            <a:endParaRPr lang="ru-RU" altLang="ru-RU" sz="4000" dirty="0"/>
          </a:p>
        </p:txBody>
      </p:sp>
      <p:sp>
        <p:nvSpPr>
          <p:cNvPr id="34819" name="Rectangle 3"/>
          <p:cNvSpPr>
            <a:spLocks noGrp="1" noChangeArrowheads="1"/>
          </p:cNvSpPr>
          <p:nvPr>
            <p:ph type="body" idx="1"/>
          </p:nvPr>
        </p:nvSpPr>
        <p:spPr>
          <a:xfrm>
            <a:off x="611188" y="1196975"/>
            <a:ext cx="8101012" cy="4914900"/>
          </a:xfrm>
        </p:spPr>
        <p:txBody>
          <a:bodyPr/>
          <a:lstStyle/>
          <a:p>
            <a:pPr eaLnBrk="1" hangingPunct="1">
              <a:spcBef>
                <a:spcPct val="0"/>
              </a:spcBef>
              <a:spcAft>
                <a:spcPct val="50000"/>
              </a:spcAft>
              <a:buSzPct val="80000"/>
              <a:tabLst>
                <a:tab pos="914400" algn="l"/>
              </a:tabLst>
            </a:pPr>
            <a:r>
              <a:rPr lang="en-US" altLang="ru-RU" sz="2400" dirty="0">
                <a:solidFill>
                  <a:schemeClr val="accent3">
                    <a:lumMod val="75000"/>
                  </a:schemeClr>
                </a:solidFill>
              </a:rPr>
              <a:t>Persistencia del saco gestacional o retención (2,9%); En el aborto quirúrgico temprano: 2-5% </a:t>
            </a:r>
          </a:p>
          <a:p>
            <a:pPr eaLnBrk="1" hangingPunct="1">
              <a:spcBef>
                <a:spcPct val="0"/>
              </a:spcBef>
              <a:spcAft>
                <a:spcPct val="50000"/>
              </a:spcAft>
              <a:buSzPct val="80000"/>
              <a:tabLst>
                <a:tab pos="914400" algn="l"/>
              </a:tabLst>
            </a:pPr>
            <a:r>
              <a:rPr lang="en-US" altLang="ru-RU" sz="2400" b="1" dirty="0"/>
              <a:t>Signo clínico</a:t>
            </a:r>
          </a:p>
          <a:p>
            <a:pPr eaLnBrk="1" hangingPunct="1">
              <a:spcBef>
                <a:spcPct val="0"/>
              </a:spcBef>
              <a:spcAft>
                <a:spcPct val="50000"/>
              </a:spcAft>
              <a:buSzPct val="80000"/>
              <a:buFont typeface="Wingdings 2" pitchFamily="18" charset="2"/>
              <a:buNone/>
              <a:tabLst>
                <a:tab pos="914400" algn="l"/>
              </a:tabLst>
            </a:pPr>
            <a:r>
              <a:rPr lang="en-US" altLang="ru-RU" sz="2400" dirty="0">
                <a:solidFill>
                  <a:schemeClr val="accent3">
                    <a:lumMod val="75000"/>
                  </a:schemeClr>
                </a:solidFill>
              </a:rPr>
              <a:t>Hemorragia vaginal o manchado más largo o más pesado de lo esperado</a:t>
            </a:r>
          </a:p>
          <a:p>
            <a:pPr eaLnBrk="1" hangingPunct="1">
              <a:spcBef>
                <a:spcPct val="0"/>
              </a:spcBef>
              <a:spcAft>
                <a:spcPct val="50000"/>
              </a:spcAft>
              <a:buSzPct val="80000"/>
              <a:tabLst>
                <a:tab pos="914400" algn="l"/>
              </a:tabLst>
            </a:pPr>
            <a:r>
              <a:rPr lang="en-US" altLang="ru-RU" sz="2400" b="1" dirty="0"/>
              <a:t>Gestión</a:t>
            </a:r>
          </a:p>
          <a:p>
            <a:pPr eaLnBrk="1" hangingPunct="1">
              <a:spcBef>
                <a:spcPct val="0"/>
              </a:spcBef>
              <a:spcAft>
                <a:spcPct val="50000"/>
              </a:spcAft>
              <a:buSzPct val="80000"/>
              <a:buFont typeface="Wingdings 2" pitchFamily="18" charset="2"/>
              <a:buNone/>
              <a:tabLst>
                <a:tab pos="914400" algn="l"/>
              </a:tabLst>
            </a:pPr>
            <a:r>
              <a:rPr lang="en-US" altLang="ru-RU" sz="2400" dirty="0">
                <a:solidFill>
                  <a:schemeClr val="accent3">
                    <a:lumMod val="75000"/>
                  </a:schemeClr>
                </a:solidFill>
              </a:rPr>
              <a:t>Dosis repetida de Misoprostol (en el protocolo)</a:t>
            </a:r>
          </a:p>
        </p:txBody>
      </p:sp>
    </p:spTree>
    <p:extLst>
      <p:ext uri="{BB962C8B-B14F-4D97-AF65-F5344CB8AC3E}">
        <p14:creationId xmlns:p14="http://schemas.microsoft.com/office/powerpoint/2010/main" val="1501370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ru-RU"/>
              <a:t>Aborto incompleto/incorrecto (OMS, 2018)</a:t>
            </a:r>
            <a:endParaRPr lang="ru-RU" altLang="ru-RU"/>
          </a:p>
        </p:txBody>
      </p:sp>
      <p:sp>
        <p:nvSpPr>
          <p:cNvPr id="35843" name="Rectangle 3"/>
          <p:cNvSpPr>
            <a:spLocks noGrp="1" noChangeArrowheads="1"/>
          </p:cNvSpPr>
          <p:nvPr>
            <p:ph idx="1"/>
          </p:nvPr>
        </p:nvSpPr>
        <p:spPr/>
        <p:txBody>
          <a:bodyPr/>
          <a:lstStyle/>
          <a:p>
            <a:pPr eaLnBrk="1" hangingPunct="1">
              <a:buFont typeface="Wingdings" pitchFamily="2" charset="2"/>
              <a:buChar char="q"/>
            </a:pPr>
            <a:r>
              <a:rPr lang="en-US" altLang="ru-RU" sz="3600" dirty="0"/>
              <a:t> Misoprostol </a:t>
            </a:r>
            <a:r>
              <a:rPr lang="ru-RU" altLang="ru-RU" sz="3600" dirty="0"/>
              <a:t>600 </a:t>
            </a:r>
            <a:r>
              <a:rPr lang="en-US" altLang="ru-RU" sz="3600" dirty="0"/>
              <a:t>mcg por vía oral</a:t>
            </a:r>
          </a:p>
          <a:p>
            <a:pPr algn="ctr" eaLnBrk="1" hangingPunct="1">
              <a:buFont typeface="Wingdings" pitchFamily="2" charset="2"/>
              <a:buNone/>
            </a:pPr>
            <a:r>
              <a:rPr lang="en-US" altLang="ru-RU" sz="3600" dirty="0"/>
              <a:t>o</a:t>
            </a:r>
            <a:endParaRPr lang="ru-RU" altLang="ru-RU" sz="3600" dirty="0"/>
          </a:p>
          <a:p>
            <a:pPr eaLnBrk="1" hangingPunct="1">
              <a:buFont typeface="Wingdings" pitchFamily="2" charset="2"/>
              <a:buChar char="q"/>
            </a:pPr>
            <a:r>
              <a:rPr lang="ru-RU" altLang="ru-RU" sz="3600" dirty="0"/>
              <a:t>400 </a:t>
            </a:r>
            <a:r>
              <a:rPr lang="en-US" altLang="ru-RU" sz="3600" dirty="0"/>
              <a:t>mcg sublingual </a:t>
            </a:r>
          </a:p>
          <a:p>
            <a:pPr eaLnBrk="1" hangingPunct="1">
              <a:buFont typeface="Wingdings" pitchFamily="2" charset="2"/>
              <a:buNone/>
            </a:pPr>
            <a:r>
              <a:rPr lang="en-US" altLang="ru-RU" dirty="0"/>
              <a:t>                                           </a:t>
            </a:r>
            <a:endParaRPr lang="ru-RU" altLang="ru-RU" dirty="0"/>
          </a:p>
        </p:txBody>
      </p:sp>
    </p:spTree>
    <p:extLst>
      <p:ext uri="{BB962C8B-B14F-4D97-AF65-F5344CB8AC3E}">
        <p14:creationId xmlns:p14="http://schemas.microsoft.com/office/powerpoint/2010/main" val="4054940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4213" y="260350"/>
            <a:ext cx="7543800" cy="857250"/>
          </a:xfrm>
        </p:spPr>
        <p:txBody>
          <a:bodyPr/>
          <a:lstStyle/>
          <a:p>
            <a:pPr eaLnBrk="1" hangingPunct="1"/>
            <a:r>
              <a:rPr lang="fr-FR" altLang="ru-RU" sz="4000"/>
              <a:t>Embarazo en curso - raro</a:t>
            </a:r>
            <a:endParaRPr lang="ru-RU" altLang="ru-RU" sz="4000"/>
          </a:p>
        </p:txBody>
      </p:sp>
      <p:sp>
        <p:nvSpPr>
          <p:cNvPr id="36867" name="Rectangle 3"/>
          <p:cNvSpPr>
            <a:spLocks noGrp="1" noChangeArrowheads="1"/>
          </p:cNvSpPr>
          <p:nvPr>
            <p:ph type="body" idx="1"/>
          </p:nvPr>
        </p:nvSpPr>
        <p:spPr>
          <a:xfrm>
            <a:off x="334169" y="1117599"/>
            <a:ext cx="8513306" cy="5326735"/>
          </a:xfrm>
        </p:spPr>
        <p:txBody>
          <a:bodyPr/>
          <a:lstStyle/>
          <a:p>
            <a:pPr eaLnBrk="1" hangingPunct="1">
              <a:spcBef>
                <a:spcPct val="0"/>
              </a:spcBef>
              <a:buFontTx/>
              <a:buNone/>
              <a:tabLst>
                <a:tab pos="1149350" algn="l"/>
              </a:tabLst>
            </a:pPr>
            <a:r>
              <a:rPr lang="en-US" altLang="ru-RU" sz="1900" b="1" dirty="0"/>
              <a:t>Necesidad de informar a la mujer sobre el riesgo teratogénico</a:t>
            </a:r>
          </a:p>
          <a:p>
            <a:pPr eaLnBrk="1" hangingPunct="1">
              <a:spcBef>
                <a:spcPct val="0"/>
              </a:spcBef>
              <a:buFontTx/>
              <a:buNone/>
              <a:tabLst>
                <a:tab pos="1149350" algn="l"/>
              </a:tabLst>
            </a:pPr>
            <a:r>
              <a:rPr lang="en-US" altLang="ru-RU" sz="1900" b="1" dirty="0"/>
              <a:t>			Mifepristona No</a:t>
            </a:r>
          </a:p>
          <a:p>
            <a:pPr eaLnBrk="1" hangingPunct="1">
              <a:spcBef>
                <a:spcPct val="0"/>
              </a:spcBef>
              <a:spcAft>
                <a:spcPct val="50000"/>
              </a:spcAft>
              <a:buFontTx/>
              <a:buNone/>
              <a:tabLst>
                <a:tab pos="1149350" algn="l"/>
              </a:tabLst>
            </a:pPr>
            <a:r>
              <a:rPr lang="en-US" altLang="ru-RU" sz="1900" b="1" dirty="0"/>
              <a:t>			El misoprostol puede ser</a:t>
            </a:r>
          </a:p>
          <a:p>
            <a:pPr eaLnBrk="1" hangingPunct="1">
              <a:spcBef>
                <a:spcPct val="0"/>
              </a:spcBef>
              <a:buFontTx/>
              <a:buNone/>
              <a:tabLst>
                <a:tab pos="1149350" algn="l"/>
              </a:tabLst>
            </a:pPr>
            <a:r>
              <a:rPr lang="en-US" altLang="ru-RU" sz="2000" b="1" dirty="0"/>
              <a:t>Signos clínicos</a:t>
            </a:r>
          </a:p>
          <a:p>
            <a:pPr marL="342900" indent="-342900" eaLnBrk="1" hangingPunct="1">
              <a:spcBef>
                <a:spcPct val="0"/>
              </a:spcBef>
              <a:buSzPct val="80000"/>
              <a:buFont typeface="Arial" panose="020B0604020202020204" pitchFamily="34" charset="0"/>
              <a:buChar char="•"/>
              <a:tabLst>
                <a:tab pos="1149350" algn="l"/>
              </a:tabLst>
            </a:pPr>
            <a:r>
              <a:rPr lang="en-US" altLang="ru-RU" sz="2000" dirty="0">
                <a:solidFill>
                  <a:schemeClr val="accent3">
                    <a:lumMod val="75000"/>
                  </a:schemeClr>
                </a:solidFill>
              </a:rPr>
              <a:t>Ninguna o poca mancha después del tratamiento</a:t>
            </a:r>
          </a:p>
          <a:p>
            <a:pPr marL="342900" indent="-342900" eaLnBrk="1" hangingPunct="1">
              <a:spcBef>
                <a:spcPct val="0"/>
              </a:spcBef>
              <a:buSzPct val="80000"/>
              <a:buFont typeface="Arial" panose="020B0604020202020204" pitchFamily="34" charset="0"/>
              <a:buChar char="•"/>
              <a:tabLst>
                <a:tab pos="1149350" algn="l"/>
              </a:tabLst>
            </a:pPr>
            <a:r>
              <a:rPr lang="en-US" altLang="ru-RU" sz="2000" dirty="0">
                <a:solidFill>
                  <a:schemeClr val="accent3">
                    <a:lumMod val="75000"/>
                  </a:schemeClr>
                </a:solidFill>
              </a:rPr>
              <a:t>Presencia de síntomas de embarazo</a:t>
            </a:r>
          </a:p>
          <a:p>
            <a:pPr marL="342900" indent="-342900" eaLnBrk="1" hangingPunct="1">
              <a:spcBef>
                <a:spcPct val="0"/>
              </a:spcBef>
              <a:buSzPct val="80000"/>
              <a:buFont typeface="Arial" panose="020B0604020202020204" pitchFamily="34" charset="0"/>
              <a:buChar char="•"/>
              <a:tabLst>
                <a:tab pos="1149350" algn="l"/>
              </a:tabLst>
            </a:pPr>
            <a:r>
              <a:rPr lang="en-US" altLang="ru-RU" sz="2000" dirty="0">
                <a:solidFill>
                  <a:schemeClr val="accent3">
                    <a:lumMod val="75000"/>
                  </a:schemeClr>
                </a:solidFill>
              </a:rPr>
              <a:t>Observación del útero agrandado en el examen clínico durante la visita de control 2 semanas después de la EM.</a:t>
            </a:r>
          </a:p>
          <a:p>
            <a:pPr eaLnBrk="1" hangingPunct="1">
              <a:spcBef>
                <a:spcPct val="0"/>
              </a:spcBef>
              <a:buFontTx/>
              <a:buNone/>
              <a:tabLst>
                <a:tab pos="1149350" algn="l"/>
              </a:tabLst>
            </a:pPr>
            <a:r>
              <a:rPr lang="en-US" altLang="ru-RU" sz="2000" b="1" dirty="0"/>
              <a:t>Diagnóstico</a:t>
            </a:r>
          </a:p>
          <a:p>
            <a:pPr marL="342900" indent="-342900" eaLnBrk="1" hangingPunct="1">
              <a:spcBef>
                <a:spcPct val="0"/>
              </a:spcBef>
              <a:buFont typeface="Arial" panose="020B0604020202020204" pitchFamily="34" charset="0"/>
              <a:buChar char="•"/>
              <a:tabLst>
                <a:tab pos="1149350" algn="l"/>
              </a:tabLst>
            </a:pPr>
            <a:r>
              <a:rPr lang="en-US" altLang="ru-RU" sz="2000" dirty="0">
                <a:solidFill>
                  <a:schemeClr val="accent3">
                    <a:lumMod val="75000"/>
                  </a:schemeClr>
                </a:solidFill>
              </a:rPr>
              <a:t>Examen clínico</a:t>
            </a:r>
          </a:p>
          <a:p>
            <a:pPr marL="342900" indent="-342900" eaLnBrk="1" hangingPunct="1">
              <a:spcBef>
                <a:spcPct val="0"/>
              </a:spcBef>
              <a:buFont typeface="Arial" panose="020B0604020202020204" pitchFamily="34" charset="0"/>
              <a:buChar char="•"/>
              <a:tabLst>
                <a:tab pos="1149350" algn="l"/>
              </a:tabLst>
            </a:pPr>
            <a:r>
              <a:rPr lang="en-US" altLang="ru-RU" sz="2000" dirty="0">
                <a:solidFill>
                  <a:schemeClr val="accent3">
                    <a:lumMod val="75000"/>
                  </a:schemeClr>
                </a:solidFill>
              </a:rPr>
              <a:t>Ultrasonido</a:t>
            </a:r>
          </a:p>
          <a:p>
            <a:pPr marL="342900" indent="-342900" eaLnBrk="1" hangingPunct="1">
              <a:spcBef>
                <a:spcPct val="0"/>
              </a:spcBef>
              <a:buFont typeface="Arial" panose="020B0604020202020204" pitchFamily="34" charset="0"/>
              <a:buChar char="•"/>
              <a:tabLst>
                <a:tab pos="1149350" algn="l"/>
              </a:tabLst>
            </a:pPr>
            <a:r>
              <a:rPr lang="en-US" altLang="ru-RU" sz="2000" dirty="0">
                <a:solidFill>
                  <a:schemeClr val="accent3">
                    <a:lumMod val="75000"/>
                  </a:schemeClr>
                </a:solidFill>
              </a:rPr>
              <a:t>Aumento significativo de ßHCG</a:t>
            </a:r>
          </a:p>
          <a:p>
            <a:pPr eaLnBrk="1" hangingPunct="1">
              <a:spcBef>
                <a:spcPct val="0"/>
              </a:spcBef>
              <a:buFontTx/>
              <a:buNone/>
              <a:tabLst>
                <a:tab pos="1149350" algn="l"/>
              </a:tabLst>
            </a:pPr>
            <a:r>
              <a:rPr lang="en-US" altLang="ru-RU" sz="2000" b="1" dirty="0"/>
              <a:t>Gestión</a:t>
            </a:r>
          </a:p>
          <a:p>
            <a:pPr marL="342900" indent="-342900" eaLnBrk="1" hangingPunct="1">
              <a:spcBef>
                <a:spcPct val="0"/>
              </a:spcBef>
              <a:buFont typeface="Arial" panose="020B0604020202020204" pitchFamily="34" charset="0"/>
              <a:buChar char="•"/>
              <a:tabLst>
                <a:tab pos="1149350" algn="l"/>
              </a:tabLst>
            </a:pPr>
            <a:r>
              <a:rPr lang="en-US" altLang="ru-RU" sz="2000" dirty="0">
                <a:solidFill>
                  <a:schemeClr val="accent3">
                    <a:lumMod val="75000"/>
                  </a:schemeClr>
                </a:solidFill>
              </a:rPr>
              <a:t>Repitiendo todo el protocolo</a:t>
            </a:r>
          </a:p>
          <a:p>
            <a:pPr marL="342900" indent="-342900" eaLnBrk="1" hangingPunct="1">
              <a:spcBef>
                <a:spcPct val="0"/>
              </a:spcBef>
              <a:buFont typeface="Arial" panose="020B0604020202020204" pitchFamily="34" charset="0"/>
              <a:buChar char="•"/>
              <a:tabLst>
                <a:tab pos="1149350" algn="l"/>
              </a:tabLst>
            </a:pPr>
            <a:r>
              <a:rPr lang="en-US" altLang="ru-RU" sz="2000" dirty="0">
                <a:solidFill>
                  <a:schemeClr val="accent3">
                    <a:lumMod val="75000"/>
                  </a:schemeClr>
                </a:solidFill>
              </a:rPr>
              <a:t>MVA</a:t>
            </a:r>
          </a:p>
        </p:txBody>
      </p:sp>
    </p:spTree>
    <p:extLst>
      <p:ext uri="{BB962C8B-B14F-4D97-AF65-F5344CB8AC3E}">
        <p14:creationId xmlns:p14="http://schemas.microsoft.com/office/powerpoint/2010/main" val="1968127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5"/>
            <a:ext cx="8331459" cy="1266825"/>
          </a:xfrm>
        </p:spPr>
        <p:txBody>
          <a:bodyPr/>
          <a:lstStyle/>
          <a:p>
            <a:r>
              <a:rPr lang="en-US" dirty="0"/>
              <a:t>¿Qué anticonceptivos se pueden ofrecer cuando se proporciona MA a distancia?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a:solidFill>
                  <a:schemeClr val="accent3">
                    <a:lumMod val="75000"/>
                  </a:schemeClr>
                </a:solidFill>
              </a:rPr>
              <a:t>Anticonceptivos hormonales - de cuando se tomó el </a:t>
            </a:r>
            <a:r>
              <a:rPr lang="en-US" sz="2000" dirty="0" err="1">
                <a:solidFill>
                  <a:schemeClr val="accent3">
                    <a:lumMod val="75000"/>
                  </a:schemeClr>
                </a:solidFill>
              </a:rPr>
              <a:t>Mife</a:t>
            </a:r>
            <a:endParaRPr lang="en-US" sz="2000" dirty="0">
              <a:solidFill>
                <a:schemeClr val="accent3">
                  <a:lumMod val="75000"/>
                </a:schemeClr>
              </a:solidFill>
            </a:endParaRPr>
          </a:p>
          <a:p>
            <a:pPr marL="342900" indent="-342900">
              <a:buFont typeface="Arial" panose="020B0604020202020204" pitchFamily="34" charset="0"/>
              <a:buChar char="•"/>
            </a:pPr>
            <a:r>
              <a:rPr lang="en-US" sz="2000" dirty="0">
                <a:solidFill>
                  <a:schemeClr val="accent3">
                    <a:lumMod val="75000"/>
                  </a:schemeClr>
                </a:solidFill>
              </a:rPr>
              <a:t>DIU - desde el día en que se comprueba que el aborto es completo</a:t>
            </a:r>
          </a:p>
          <a:p>
            <a:pPr marL="342900" indent="-342900">
              <a:buFont typeface="Arial" panose="020B0604020202020204" pitchFamily="34" charset="0"/>
              <a:buChar char="•"/>
            </a:pPr>
            <a:r>
              <a:rPr lang="en-US" sz="2000" dirty="0">
                <a:solidFill>
                  <a:schemeClr val="accent3">
                    <a:lumMod val="75000"/>
                  </a:schemeClr>
                </a:solidFill>
              </a:rPr>
              <a:t>Condones, espermicidas, </a:t>
            </a:r>
            <a:r>
              <a:rPr lang="en-US" sz="2000" dirty="0" err="1">
                <a:solidFill>
                  <a:schemeClr val="accent3">
                    <a:lumMod val="75000"/>
                  </a:schemeClr>
                </a:solidFill>
              </a:rPr>
              <a:t>etc... en</a:t>
            </a:r>
            <a:r>
              <a:rPr lang="en-US" sz="2000" dirty="0">
                <a:solidFill>
                  <a:schemeClr val="accent3">
                    <a:lumMod val="75000"/>
                  </a:schemeClr>
                </a:solidFill>
              </a:rPr>
              <a:t> cualquier momento</a:t>
            </a:r>
          </a:p>
          <a:p>
            <a:pPr marL="342900" indent="-342900">
              <a:buFont typeface="Arial" panose="020B0604020202020204" pitchFamily="34" charset="0"/>
              <a:buChar char="•"/>
            </a:pPr>
            <a:r>
              <a:rPr lang="en-US" sz="2000" dirty="0">
                <a:solidFill>
                  <a:schemeClr val="accent3">
                    <a:lumMod val="75000"/>
                  </a:schemeClr>
                </a:solidFill>
              </a:rPr>
              <a:t>Calendario - no antes de 3 meses</a:t>
            </a:r>
          </a:p>
          <a:p>
            <a:pPr marL="342900" indent="-342900">
              <a:buFont typeface="Arial" panose="020B0604020202020204" pitchFamily="34" charset="0"/>
              <a:buChar char="•"/>
            </a:pPr>
            <a:r>
              <a:rPr lang="en-US" sz="2000" dirty="0">
                <a:solidFill>
                  <a:schemeClr val="accent3">
                    <a:lumMod val="75000"/>
                  </a:schemeClr>
                </a:solidFill>
              </a:rPr>
              <a:t>Para más información sobre la anticoncepción y </a:t>
            </a:r>
            <a:r>
              <a:rPr lang="en-US" sz="2000" dirty="0">
                <a:solidFill>
                  <a:schemeClr val="accent3">
                    <a:lumMod val="75000"/>
                  </a:schemeClr>
                </a:solidFill>
                <a:hlinkClick r:id="rId2"/>
              </a:rPr>
              <a:t>Covid-19 ver aquí</a:t>
            </a:r>
            <a:endParaRPr lang="en-US" sz="2000" dirty="0">
              <a:solidFill>
                <a:schemeClr val="accent3">
                  <a:lumMod val="75000"/>
                </a:schemeClr>
              </a:solidFill>
            </a:endParaRPr>
          </a:p>
        </p:txBody>
      </p:sp>
    </p:spTree>
    <p:extLst>
      <p:ext uri="{BB962C8B-B14F-4D97-AF65-F5344CB8AC3E}">
        <p14:creationId xmlns:p14="http://schemas.microsoft.com/office/powerpoint/2010/main" val="4070461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Preguntas (si no se han respondido antes)</a:t>
            </a:r>
          </a:p>
        </p:txBody>
      </p:sp>
      <p:sp>
        <p:nvSpPr>
          <p:cNvPr id="6" name="Content Placeholder 5"/>
          <p:cNvSpPr>
            <a:spLocks noGrp="1"/>
          </p:cNvSpPr>
          <p:nvPr>
            <p:ph idx="1"/>
          </p:nvPr>
        </p:nvSpPr>
        <p:spPr>
          <a:xfrm>
            <a:off x="381001" y="1600200"/>
            <a:ext cx="8201979" cy="4708525"/>
          </a:xfrm>
        </p:spPr>
        <p:txBody>
          <a:bodyPr/>
          <a:lstStyle/>
          <a:p>
            <a:r>
              <a:rPr lang="en-GB" i="1" dirty="0"/>
              <a:t>- ¿Se puede recetar misoprostol a alguien que sufre de COVID-19?</a:t>
            </a:r>
          </a:p>
          <a:p>
            <a:r>
              <a:rPr lang="en-US" sz="2000" dirty="0">
                <a:solidFill>
                  <a:schemeClr val="accent3">
                    <a:lumMod val="75000"/>
                  </a:schemeClr>
                </a:solidFill>
              </a:rPr>
              <a:t>No hay datos que indiquen que </a:t>
            </a:r>
            <a:r>
              <a:rPr lang="en-US" sz="2000" dirty="0" err="1">
                <a:solidFill>
                  <a:schemeClr val="accent3">
                    <a:lumMod val="75000"/>
                  </a:schemeClr>
                </a:solidFill>
              </a:rPr>
              <a:t>Mife+Miso</a:t>
            </a:r>
            <a:r>
              <a:rPr lang="en-US" sz="2000" dirty="0">
                <a:solidFill>
                  <a:schemeClr val="accent3">
                    <a:lumMod val="75000"/>
                  </a:schemeClr>
                </a:solidFill>
              </a:rPr>
              <a:t> no pueda ser usado en pacientes con COVID-19, pero probablemente depende de la condición de la paciente y su habilidad para auto-manejar el aborto.</a:t>
            </a:r>
            <a:endParaRPr lang="en-GB" sz="2000" dirty="0">
              <a:solidFill>
                <a:schemeClr val="accent3">
                  <a:lumMod val="75000"/>
                </a:schemeClr>
              </a:solidFill>
            </a:endParaRPr>
          </a:p>
          <a:p>
            <a:r>
              <a:rPr lang="en-GB" i="1" dirty="0"/>
              <a:t>- ¿Es necesario que un cliente se haya hecho un escáner antes de que le prescribas el misoprostol? </a:t>
            </a:r>
          </a:p>
          <a:p>
            <a:r>
              <a:rPr lang="en-GB" sz="2000" dirty="0">
                <a:solidFill>
                  <a:schemeClr val="accent3">
                    <a:lumMod val="75000"/>
                  </a:schemeClr>
                </a:solidFill>
              </a:rPr>
              <a:t>La ecografía es una herramienta útil para diagnosticar y datar el embarazo, pero no es obligatoria. </a:t>
            </a:r>
          </a:p>
          <a:p>
            <a:endParaRPr lang="en-GB" i="1" dirty="0"/>
          </a:p>
          <a:p>
            <a:r>
              <a:rPr lang="en-GB" i="1" dirty="0"/>
              <a:t> </a:t>
            </a:r>
          </a:p>
          <a:p>
            <a:endParaRPr lang="en-GB" i="1" dirty="0"/>
          </a:p>
          <a:p>
            <a:endParaRPr lang="en-GB" i="1" dirty="0"/>
          </a:p>
          <a:p>
            <a:endParaRPr lang="en-GB" i="1" dirty="0"/>
          </a:p>
          <a:p>
            <a:endParaRPr lang="en-GB" i="1" dirty="0"/>
          </a:p>
          <a:p>
            <a:endParaRPr lang="en-GB" i="1" dirty="0"/>
          </a:p>
        </p:txBody>
      </p:sp>
      <p:sp>
        <p:nvSpPr>
          <p:cNvPr id="7" name="Footer"/>
          <p:cNvSpPr>
            <a:spLocks noGrp="1" noChangeArrowheads="1"/>
          </p:cNvSpPr>
          <p:nvPr>
            <p:ph type="ftr" sz="quarter" idx="4294967295"/>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050" b="1" dirty="0">
                <a:solidFill>
                  <a:srgbClr val="BFBFBF"/>
                </a:solidFill>
                <a:latin typeface="Calibri" panose="020F0502020204030204"/>
              </a:rPr>
              <a:t>FONDO DE ACCIÓN PARA EL ABORTO SEGURO </a:t>
            </a:r>
            <a:endParaRPr lang="en-GB" sz="1050" b="1" dirty="0">
              <a:solidFill>
                <a:prstClr val="white"/>
              </a:solidFill>
              <a:latin typeface="Calibri" panose="020F0502020204030204"/>
            </a:endParaRPr>
          </a:p>
        </p:txBody>
      </p:sp>
    </p:spTree>
    <p:extLst>
      <p:ext uri="{BB962C8B-B14F-4D97-AF65-F5344CB8AC3E}">
        <p14:creationId xmlns:p14="http://schemas.microsoft.com/office/powerpoint/2010/main" val="34429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48680"/>
            <a:ext cx="8061429" cy="5760045"/>
          </a:xfrm>
        </p:spPr>
        <p:txBody>
          <a:bodyPr/>
          <a:lstStyle/>
          <a:p>
            <a:r>
              <a:rPr lang="en-GB" i="1" dirty="0"/>
              <a:t>- ¿Hasta qué gestación es seguro usar el miso? </a:t>
            </a:r>
          </a:p>
          <a:p>
            <a:r>
              <a:rPr lang="en-GB" sz="2000" dirty="0">
                <a:solidFill>
                  <a:schemeClr val="accent3">
                    <a:lumMod val="75000"/>
                  </a:schemeClr>
                </a:solidFill>
              </a:rPr>
              <a:t>El misoprostol induce contracciones uterinas durante todo el embarazo, pero se ha comprobado la seguridad del </a:t>
            </a:r>
            <a:r>
              <a:rPr lang="en-GB" sz="2000" dirty="0" err="1">
                <a:solidFill>
                  <a:schemeClr val="accent3">
                    <a:lumMod val="75000"/>
                  </a:schemeClr>
                </a:solidFill>
              </a:rPr>
              <a:t>Aborto</a:t>
            </a:r>
            <a:r>
              <a:rPr lang="en-GB" sz="2000" dirty="0">
                <a:solidFill>
                  <a:schemeClr val="accent3">
                    <a:lumMod val="75000"/>
                  </a:schemeClr>
                </a:solidFill>
              </a:rPr>
              <a:t> con </a:t>
            </a:r>
            <a:r>
              <a:rPr lang="en-GB" sz="2000" dirty="0" err="1">
                <a:solidFill>
                  <a:schemeClr val="accent3">
                    <a:lumMod val="75000"/>
                  </a:schemeClr>
                </a:solidFill>
              </a:rPr>
              <a:t>medicamentos</a:t>
            </a:r>
            <a:r>
              <a:rPr lang="en-GB" sz="2000" dirty="0">
                <a:solidFill>
                  <a:schemeClr val="accent3">
                    <a:lumMod val="75000"/>
                  </a:schemeClr>
                </a:solidFill>
              </a:rPr>
              <a:t> en casa hasta las 12 semanas.</a:t>
            </a:r>
          </a:p>
          <a:p>
            <a:r>
              <a:rPr lang="en-GB" i="1" dirty="0"/>
              <a:t>- ¿Cómo pueden saber las mujeres que los medicamentos que han comprado son seguros?</a:t>
            </a:r>
          </a:p>
          <a:p>
            <a:r>
              <a:rPr lang="en-GB" sz="2000" dirty="0">
                <a:solidFill>
                  <a:schemeClr val="accent3">
                    <a:lumMod val="75000"/>
                  </a:schemeClr>
                </a:solidFill>
              </a:rPr>
              <a:t>Hay datos sobre la mala calidad del Misoprostol. Puedes buscar en la </a:t>
            </a:r>
            <a:r>
              <a:rPr lang="en-GB" sz="2000" dirty="0">
                <a:solidFill>
                  <a:schemeClr val="accent3">
                    <a:lumMod val="75000"/>
                  </a:schemeClr>
                </a:solidFill>
                <a:hlinkClick r:id="rId2"/>
              </a:rPr>
              <a:t>base de datos de la IPPF </a:t>
            </a:r>
            <a:r>
              <a:rPr lang="en-GB" sz="2000" dirty="0">
                <a:solidFill>
                  <a:schemeClr val="accent3">
                    <a:lumMod val="75000"/>
                  </a:schemeClr>
                </a:solidFill>
              </a:rPr>
              <a:t>sobre el </a:t>
            </a:r>
            <a:r>
              <a:rPr lang="en-GB" sz="2000" dirty="0" err="1">
                <a:solidFill>
                  <a:schemeClr val="accent3">
                    <a:lumMod val="75000"/>
                  </a:schemeClr>
                </a:solidFill>
              </a:rPr>
              <a:t>Aborto</a:t>
            </a:r>
            <a:r>
              <a:rPr lang="en-GB" sz="2000" dirty="0">
                <a:solidFill>
                  <a:schemeClr val="accent3">
                    <a:lumMod val="75000"/>
                  </a:schemeClr>
                </a:solidFill>
              </a:rPr>
              <a:t> con </a:t>
            </a:r>
            <a:r>
              <a:rPr lang="en-GB" sz="2000" dirty="0" err="1">
                <a:solidFill>
                  <a:schemeClr val="accent3">
                    <a:lumMod val="75000"/>
                  </a:schemeClr>
                </a:solidFill>
              </a:rPr>
              <a:t>medicamentos</a:t>
            </a:r>
            <a:r>
              <a:rPr lang="en-GB" sz="2000" dirty="0">
                <a:solidFill>
                  <a:schemeClr val="accent3">
                    <a:lumMod val="75000"/>
                  </a:schemeClr>
                </a:solidFill>
                <a:hlinkClick r:id="rId2"/>
              </a:rPr>
              <a:t> </a:t>
            </a:r>
            <a:r>
              <a:rPr lang="en-GB" sz="2000" dirty="0">
                <a:solidFill>
                  <a:schemeClr val="accent3">
                    <a:lumMod val="75000"/>
                  </a:schemeClr>
                </a:solidFill>
              </a:rPr>
              <a:t>las marcas seguras conocidas en tu país. </a:t>
            </a:r>
          </a:p>
          <a:p>
            <a:r>
              <a:rPr lang="en-GB" sz="2000" dirty="0">
                <a:solidFill>
                  <a:schemeClr val="accent3">
                    <a:lumMod val="75000"/>
                  </a:schemeClr>
                </a:solidFill>
              </a:rPr>
              <a:t>Los clientes deben comprobar que las píldoras están en un paquete de </a:t>
            </a:r>
            <a:r>
              <a:rPr lang="en-GB" sz="2000" dirty="0" err="1">
                <a:solidFill>
                  <a:schemeClr val="accent3">
                    <a:lumMod val="75000"/>
                  </a:schemeClr>
                </a:solidFill>
              </a:rPr>
              <a:t>aluminio</a:t>
            </a:r>
            <a:r>
              <a:rPr lang="en-GB" sz="2000" dirty="0">
                <a:solidFill>
                  <a:schemeClr val="accent3">
                    <a:lumMod val="75000"/>
                  </a:schemeClr>
                </a:solidFill>
              </a:rPr>
              <a:t> </a:t>
            </a:r>
            <a:r>
              <a:rPr lang="en-GB" sz="2000" dirty="0" err="1">
                <a:solidFill>
                  <a:schemeClr val="accent3">
                    <a:lumMod val="75000"/>
                  </a:schemeClr>
                </a:solidFill>
              </a:rPr>
              <a:t>sellado</a:t>
            </a:r>
            <a:r>
              <a:rPr lang="en-GB" sz="2000" dirty="0">
                <a:solidFill>
                  <a:schemeClr val="accent3">
                    <a:lumMod val="75000"/>
                  </a:schemeClr>
                </a:solidFill>
              </a:rPr>
              <a:t> y no en una botella de plástico o vidrio o sueltas ya que pueden degradarse con la luz y la humedad. </a:t>
            </a:r>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93580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593686"/>
            <a:ext cx="8376464" cy="5715040"/>
          </a:xfrm>
        </p:spPr>
        <p:txBody>
          <a:bodyPr/>
          <a:lstStyle/>
          <a:p>
            <a:pPr marL="342900" indent="-342900">
              <a:buFont typeface="Arial" pitchFamily="34" charset="0"/>
              <a:buChar char="•"/>
            </a:pPr>
            <a:r>
              <a:rPr lang="en-GB" sz="2400" i="1" dirty="0"/>
              <a:t>¿Qué pasa si alguien se traga o mastica las píldoras en lugar de mantenerlas en la boca?</a:t>
            </a:r>
          </a:p>
          <a:p>
            <a:pPr marL="342900" indent="-342900">
              <a:buFont typeface="Arial" pitchFamily="34" charset="0"/>
              <a:buChar char="•"/>
            </a:pPr>
            <a:endParaRPr lang="en-GB" sz="2400" i="1" dirty="0"/>
          </a:p>
          <a:p>
            <a:r>
              <a:rPr lang="en-GB" sz="2400" dirty="0">
                <a:solidFill>
                  <a:schemeClr val="accent3">
                    <a:lumMod val="75000"/>
                  </a:schemeClr>
                </a:solidFill>
              </a:rPr>
              <a:t>Es importante que las píldoras se mantengan al menos 10-15 minutos en la boca. Hasta 7 semanas funciona incluso si se traga. </a:t>
            </a:r>
          </a:p>
          <a:p>
            <a:endParaRPr lang="en-GB" sz="2400" dirty="0">
              <a:solidFill>
                <a:schemeClr val="accent3">
                  <a:lumMod val="75000"/>
                </a:schemeClr>
              </a:solidFill>
            </a:endParaRPr>
          </a:p>
          <a:p>
            <a:r>
              <a:rPr lang="en-GB" sz="2400" i="1" dirty="0"/>
              <a:t>- ¿Cómo podría alguien saber que las píldoras han funcionado?</a:t>
            </a:r>
          </a:p>
          <a:p>
            <a:r>
              <a:rPr lang="en-GB" sz="2400" dirty="0">
                <a:solidFill>
                  <a:schemeClr val="accent3">
                    <a:lumMod val="75000"/>
                  </a:schemeClr>
                </a:solidFill>
              </a:rPr>
              <a:t>Tendrá calambres, sangrado y expulsión en un máximo de 6 horas</a:t>
            </a:r>
            <a:r>
              <a:rPr lang="en-GB" sz="2000" dirty="0">
                <a:solidFill>
                  <a:schemeClr val="accent3">
                    <a:lumMod val="75000"/>
                  </a:schemeClr>
                </a:solidFill>
              </a:rPr>
              <a:t>.</a:t>
            </a:r>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23188482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Preguntas y respuestas</a:t>
            </a:r>
          </a:p>
        </p:txBody>
      </p:sp>
      <p:sp>
        <p:nvSpPr>
          <p:cNvPr id="6" name="Content Placeholder 5"/>
          <p:cNvSpPr>
            <a:spLocks noGrp="1"/>
          </p:cNvSpPr>
          <p:nvPr>
            <p:ph idx="1"/>
          </p:nvPr>
        </p:nvSpPr>
        <p:spPr>
          <a:xfrm>
            <a:off x="381001" y="818711"/>
            <a:ext cx="8511479" cy="5599280"/>
          </a:xfrm>
        </p:spPr>
        <p:txBody>
          <a:bodyPr/>
          <a:lstStyle/>
          <a:p>
            <a:r>
              <a:rPr lang="en-GB" i="1" dirty="0">
                <a:solidFill>
                  <a:srgbClr val="1F497D"/>
                </a:solidFill>
              </a:rPr>
              <a:t>- ¿Qué debemos hacer si las personas llegan a una clínica presentando síntomas?</a:t>
            </a:r>
          </a:p>
          <a:p>
            <a:r>
              <a:rPr lang="en-GB" sz="2000" dirty="0">
                <a:solidFill>
                  <a:schemeClr val="accent3">
                    <a:lumMod val="75000"/>
                  </a:schemeClr>
                </a:solidFill>
              </a:rPr>
              <a:t>Si se encuentra en un país con C-19 confirmado, debe establecer un área de exploración lejos de la clínica principal </a:t>
            </a:r>
            <a:r>
              <a:rPr lang="en-GB" sz="1600" i="1" dirty="0">
                <a:solidFill>
                  <a:schemeClr val="accent3">
                    <a:lumMod val="75000"/>
                  </a:schemeClr>
                </a:solidFill>
              </a:rPr>
              <a:t>(ver detalles específicos sobre la distancia, el tamaño de la habitación y las funciones </a:t>
            </a:r>
            <a:r>
              <a:rPr lang="en-GB" sz="1600" i="1" dirty="0">
                <a:solidFill>
                  <a:schemeClr val="accent3">
                    <a:lumMod val="75000"/>
                  </a:schemeClr>
                </a:solidFill>
                <a:hlinkClick r:id="rId2"/>
              </a:rPr>
              <a:t>aquí</a:t>
            </a:r>
            <a:r>
              <a:rPr lang="en-GB" sz="1600" i="1" dirty="0">
                <a:solidFill>
                  <a:schemeClr val="accent3">
                    <a:lumMod val="75000"/>
                  </a:schemeClr>
                </a:solidFill>
              </a:rPr>
              <a:t>). </a:t>
            </a:r>
          </a:p>
          <a:p>
            <a:r>
              <a:rPr lang="en-GB" sz="2000" dirty="0">
                <a:solidFill>
                  <a:schemeClr val="accent3">
                    <a:lumMod val="75000"/>
                  </a:schemeClr>
                </a:solidFill>
              </a:rPr>
              <a:t>El objetivo es asegurar que los clientes sean examinados antes de ser admitidos en el centro de salud. Si son positivos en las preguntas de detección, se debe notificar a las autoridades de salud pública y se debe seguir la orientación nacional para el traslado de pacientes sospechosos de padecer C-19. </a:t>
            </a:r>
          </a:p>
          <a:p>
            <a:r>
              <a:rPr lang="en-GB" sz="1600" i="1" dirty="0">
                <a:solidFill>
                  <a:schemeClr val="accent3">
                    <a:lumMod val="75000"/>
                  </a:schemeClr>
                </a:solidFill>
              </a:rPr>
              <a:t>Si no existen orientaciones nacionales, se dispone de las orientaciones de la OMS, cuyo principio es contener la exposición adicional de los casos sospechosos a personas no afectadas por el C-19.  </a:t>
            </a:r>
          </a:p>
          <a:p>
            <a:r>
              <a:rPr lang="en-GB" sz="1800" dirty="0">
                <a:solidFill>
                  <a:srgbClr val="FF0000"/>
                </a:solidFill>
              </a:rPr>
              <a:t>Lo inmediato es ofrecer al sospechoso una mascarilla facial (la quirúrgica está bien) para evitar una mayor contaminación de la zona mientras se espera el traslado.</a:t>
            </a:r>
          </a:p>
          <a:p>
            <a:endParaRPr lang="en-GB" sz="1800" i="1" dirty="0"/>
          </a:p>
          <a:p>
            <a:r>
              <a:rPr lang="en-GB" dirty="0"/>
              <a:t> </a:t>
            </a:r>
          </a:p>
          <a:p>
            <a:endParaRPr lang="en-GB" i="1" dirty="0"/>
          </a:p>
          <a:p>
            <a:endParaRPr lang="en-GB" i="1" dirty="0"/>
          </a:p>
          <a:p>
            <a:endParaRPr lang="en-GB" i="1" dirty="0"/>
          </a:p>
          <a:p>
            <a:endParaRPr lang="en-GB" i="1" dirty="0"/>
          </a:p>
          <a:p>
            <a:endParaRPr lang="en-GB" i="1" dirty="0"/>
          </a:p>
        </p:txBody>
      </p:sp>
      <p:sp>
        <p:nvSpPr>
          <p:cNvPr id="7" name="Footer"/>
          <p:cNvSpPr>
            <a:spLocks noGrp="1" noChangeArrowheads="1"/>
          </p:cNvSpPr>
          <p:nvPr>
            <p:ph type="ftr" sz="quarter" idx="4294967295"/>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050" b="1" dirty="0">
                <a:solidFill>
                  <a:srgbClr val="BFBFBF"/>
                </a:solidFill>
                <a:latin typeface="Calibri" panose="020F0502020204030204"/>
              </a:rPr>
              <a:t>FONDO DE ACCIÓN PARA EL ABORTO SEGURO </a:t>
            </a:r>
            <a:endParaRPr lang="en-GB" sz="1050" b="1" dirty="0">
              <a:solidFill>
                <a:prstClr val="white"/>
              </a:solidFill>
              <a:latin typeface="Calibri" panose="020F0502020204030204"/>
            </a:endParaRPr>
          </a:p>
        </p:txBody>
      </p:sp>
    </p:spTree>
    <p:extLst>
      <p:ext uri="{BB962C8B-B14F-4D97-AF65-F5344CB8AC3E}">
        <p14:creationId xmlns:p14="http://schemas.microsoft.com/office/powerpoint/2010/main" val="124766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3696"/>
            <a:ext cx="8061429" cy="5625030"/>
          </a:xfrm>
        </p:spPr>
        <p:txBody>
          <a:bodyPr/>
          <a:lstStyle/>
          <a:p>
            <a:r>
              <a:rPr lang="en-GB" i="1" dirty="0"/>
              <a:t>¿Qué pasa si alguien toma mifepristona pero no toma el misoprostol?</a:t>
            </a:r>
          </a:p>
          <a:p>
            <a:r>
              <a:rPr lang="en-GB" sz="2400" dirty="0">
                <a:solidFill>
                  <a:schemeClr val="accent3">
                    <a:lumMod val="75000"/>
                  </a:schemeClr>
                </a:solidFill>
              </a:rPr>
              <a:t>La eficacia de </a:t>
            </a:r>
            <a:r>
              <a:rPr lang="en-GB" sz="2400" dirty="0" err="1">
                <a:solidFill>
                  <a:schemeClr val="accent3">
                    <a:lumMod val="75000"/>
                  </a:schemeClr>
                </a:solidFill>
              </a:rPr>
              <a:t>Mife</a:t>
            </a:r>
            <a:r>
              <a:rPr lang="en-GB" sz="2400" dirty="0">
                <a:solidFill>
                  <a:schemeClr val="accent3">
                    <a:lumMod val="75000"/>
                  </a:schemeClr>
                </a:solidFill>
              </a:rPr>
              <a:t> por sí sola es de alrededor del 80%.</a:t>
            </a:r>
          </a:p>
          <a:p>
            <a:r>
              <a:rPr lang="en-GB" sz="2400" dirty="0">
                <a:solidFill>
                  <a:schemeClr val="accent3">
                    <a:lumMod val="75000"/>
                  </a:schemeClr>
                </a:solidFill>
              </a:rPr>
              <a:t>El 5% de las mujeres empezarán a sangrar después de </a:t>
            </a:r>
            <a:r>
              <a:rPr lang="en-GB" sz="2400" dirty="0" err="1">
                <a:solidFill>
                  <a:schemeClr val="accent3">
                    <a:lumMod val="75000"/>
                  </a:schemeClr>
                </a:solidFill>
              </a:rPr>
              <a:t>Mife</a:t>
            </a:r>
            <a:r>
              <a:rPr lang="en-GB" sz="2400" dirty="0">
                <a:solidFill>
                  <a:schemeClr val="accent3">
                    <a:lumMod val="75000"/>
                  </a:schemeClr>
                </a:solidFill>
              </a:rPr>
              <a:t>.</a:t>
            </a:r>
          </a:p>
          <a:p>
            <a:endParaRPr lang="en-GB" i="1" dirty="0"/>
          </a:p>
          <a:p>
            <a:r>
              <a:rPr lang="en-GB" i="1" dirty="0"/>
              <a:t>- ¿Y si sólo toman la primera dosis de misoprostol?</a:t>
            </a:r>
            <a:endParaRPr lang="en-GB" dirty="0"/>
          </a:p>
          <a:p>
            <a:r>
              <a:rPr lang="en-GB" sz="2400" dirty="0">
                <a:solidFill>
                  <a:schemeClr val="accent3">
                    <a:lumMod val="75000"/>
                  </a:schemeClr>
                </a:solidFill>
              </a:rPr>
              <a:t>Según las últimas recomendaciones de la OMS, sólo se necesita una dosis de misoprostol</a:t>
            </a:r>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12144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08920"/>
            <a:ext cx="7071320" cy="691480"/>
          </a:xfrm>
        </p:spPr>
        <p:txBody>
          <a:bodyPr/>
          <a:lstStyle/>
          <a:p>
            <a:r>
              <a:rPr lang="en-GB" sz="3600" dirty="0"/>
              <a:t>¿Otras preguntas sobre el </a:t>
            </a:r>
            <a:r>
              <a:rPr lang="en-GB" sz="3600" dirty="0" err="1"/>
              <a:t>Aborto</a:t>
            </a:r>
            <a:r>
              <a:rPr lang="en-GB" sz="3600" dirty="0"/>
              <a:t> con </a:t>
            </a:r>
            <a:r>
              <a:rPr lang="en-GB" sz="3600" dirty="0" err="1"/>
              <a:t>medicamentos</a:t>
            </a:r>
            <a:r>
              <a:rPr lang="en-GB" sz="3600" dirty="0"/>
              <a:t>?</a:t>
            </a:r>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2572008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p:txBody>
          <a:bodyPr/>
          <a:lstStyle/>
          <a:p>
            <a:r>
              <a:rPr lang="en-GB" dirty="0"/>
              <a:t>Telemedicina durante COVID-19: </a:t>
            </a:r>
            <a:br>
              <a:rPr lang="en-GB" dirty="0"/>
            </a:br>
            <a:r>
              <a:rPr lang="en-GB" sz="4000" dirty="0">
                <a:solidFill>
                  <a:srgbClr val="002060"/>
                </a:solidFill>
              </a:rPr>
              <a:t>La experiencia de RHTC en Moldavia</a:t>
            </a:r>
            <a:br>
              <a:rPr lang="en-GB" sz="4000" dirty="0">
                <a:solidFill>
                  <a:srgbClr val="FFC000"/>
                </a:solidFill>
              </a:rPr>
            </a:br>
            <a:endParaRPr lang="en-US" dirty="0"/>
          </a:p>
        </p:txBody>
      </p:sp>
      <p:sp>
        <p:nvSpPr>
          <p:cNvPr id="3" name="Subtitle 2"/>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1508579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938"/>
            <a:ext cx="7886700" cy="1325562"/>
          </a:xfrm>
        </p:spPr>
        <p:txBody>
          <a:bodyPr/>
          <a:lstStyle/>
          <a:p>
            <a:pPr>
              <a:defRPr/>
            </a:pPr>
            <a:r>
              <a:rPr lang="en-US" sz="3600" b="1" dirty="0"/>
              <a:t>Proceso de telemedicina</a:t>
            </a:r>
            <a:br>
              <a:rPr lang="en-US" sz="3200" b="1" dirty="0">
                <a:latin typeface="+mn-lt"/>
              </a:rPr>
            </a:br>
            <a:endParaRPr lang="en-US" dirty="0"/>
          </a:p>
        </p:txBody>
      </p:sp>
      <p:sp>
        <p:nvSpPr>
          <p:cNvPr id="40963" name="Content Placeholder 2"/>
          <p:cNvSpPr>
            <a:spLocks noGrp="1"/>
          </p:cNvSpPr>
          <p:nvPr>
            <p:ph idx="1"/>
          </p:nvPr>
        </p:nvSpPr>
        <p:spPr>
          <a:xfrm>
            <a:off x="323850" y="692150"/>
            <a:ext cx="8208963" cy="4351338"/>
          </a:xfrm>
        </p:spPr>
        <p:txBody>
          <a:bodyPr/>
          <a:lstStyle/>
          <a:p>
            <a:pPr marL="514350" indent="-514350">
              <a:buFont typeface="Calibri" pitchFamily="34" charset="0"/>
              <a:buAutoNum type="arabicPeriod"/>
            </a:pPr>
            <a:r>
              <a:rPr lang="en-US" altLang="en-US" sz="2400" dirty="0"/>
              <a:t>Las mujeres calculan la </a:t>
            </a:r>
            <a:r>
              <a:rPr lang="en-US" altLang="en-US" sz="2400" b="1" dirty="0"/>
              <a:t>edad gestacional a través de </a:t>
            </a:r>
            <a:r>
              <a:rPr lang="en-US" altLang="en-US" sz="2400" dirty="0"/>
              <a:t>la web, determinan su elegibilidad y nos envían la solicitud</a:t>
            </a:r>
          </a:p>
          <a:p>
            <a:pPr marL="514350" indent="-514350">
              <a:buFont typeface="Calibri" pitchFamily="34" charset="0"/>
              <a:buAutoNum type="arabicPeriod"/>
            </a:pPr>
            <a:r>
              <a:rPr lang="en-US" altLang="en-US" sz="2400" dirty="0"/>
              <a:t>Las mujeres firman el </a:t>
            </a:r>
            <a:r>
              <a:rPr lang="en-US" altLang="en-US" sz="2400" b="1" dirty="0"/>
              <a:t>consentimiento informado en línea y reciben la guía paso a paso por escrito</a:t>
            </a:r>
          </a:p>
          <a:p>
            <a:pPr marL="514350" indent="-514350">
              <a:buFont typeface="Calibri" pitchFamily="34" charset="0"/>
              <a:buAutoNum type="arabicPeriod"/>
            </a:pPr>
            <a:r>
              <a:rPr lang="en-US" altLang="en-US" sz="2400" dirty="0"/>
              <a:t>Aconsejamos a las mujeres por </a:t>
            </a:r>
            <a:r>
              <a:rPr lang="en-US" altLang="en-US" sz="2400" b="1" dirty="0"/>
              <a:t>teléfono</a:t>
            </a:r>
            <a:r>
              <a:rPr lang="en-US" altLang="en-US" sz="2400" dirty="0"/>
              <a:t> o </a:t>
            </a:r>
            <a:r>
              <a:rPr lang="en-US" altLang="en-US" sz="2400" b="1" dirty="0"/>
              <a:t>en línea</a:t>
            </a:r>
          </a:p>
          <a:p>
            <a:pPr marL="514350" indent="-514350">
              <a:buFont typeface="Calibri" pitchFamily="34" charset="0"/>
              <a:buAutoNum type="arabicPeriod"/>
            </a:pPr>
            <a:r>
              <a:rPr lang="en-US" altLang="en-US" sz="2400" dirty="0"/>
              <a:t>Les enviamos las drogas </a:t>
            </a:r>
            <a:r>
              <a:rPr lang="en-US" altLang="en-US" sz="2400" b="1" dirty="0"/>
              <a:t>MA </a:t>
            </a:r>
            <a:r>
              <a:rPr lang="en-US" altLang="en-US" sz="2400" dirty="0"/>
              <a:t>y el </a:t>
            </a:r>
            <a:r>
              <a:rPr lang="en-US" altLang="en-US" sz="2400" b="1" dirty="0"/>
              <a:t>por correo</a:t>
            </a:r>
            <a:r>
              <a:rPr lang="en-US" altLang="en-US" sz="2400" dirty="0"/>
              <a:t>, o las acceden en una </a:t>
            </a:r>
            <a:r>
              <a:rPr lang="en-US" altLang="en-US" sz="2400" b="1" dirty="0"/>
              <a:t>farmacia </a:t>
            </a:r>
          </a:p>
          <a:p>
            <a:pPr marL="514350" indent="-514350">
              <a:buFont typeface="Calibri" pitchFamily="34" charset="0"/>
              <a:buAutoNum type="arabicPeriod"/>
            </a:pPr>
            <a:r>
              <a:rPr lang="en-US" altLang="en-US" sz="2400" dirty="0"/>
              <a:t>El seguimiento se hace de la misma manera una semana después, haciendo preguntas específicas </a:t>
            </a:r>
            <a:r>
              <a:rPr lang="en-US" altLang="en-US" sz="2400" b="1" dirty="0"/>
              <a:t>para evaluar el aborto completo </a:t>
            </a:r>
          </a:p>
          <a:p>
            <a:pPr marL="514350" indent="-514350">
              <a:buFont typeface="Calibri" pitchFamily="34" charset="0"/>
              <a:buAutoNum type="arabicPeriod"/>
            </a:pPr>
            <a:r>
              <a:rPr lang="en-US" altLang="en-US" sz="2400" dirty="0"/>
              <a:t>Las mujeres repiten una prueba de embarazo </a:t>
            </a:r>
            <a:r>
              <a:rPr lang="en-US" altLang="en-US" sz="2400" b="1" dirty="0"/>
              <a:t>3 semanas después </a:t>
            </a:r>
            <a:r>
              <a:rPr lang="en-US" altLang="en-US" sz="2400" dirty="0"/>
              <a:t>de esta discusión.</a:t>
            </a:r>
          </a:p>
        </p:txBody>
      </p:sp>
    </p:spTree>
    <p:extLst>
      <p:ext uri="{BB962C8B-B14F-4D97-AF65-F5344CB8AC3E}">
        <p14:creationId xmlns:p14="http://schemas.microsoft.com/office/powerpoint/2010/main" val="3456161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552"/>
            <a:ext cx="9144000" cy="132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6514" y="-780"/>
            <a:ext cx="6345705" cy="369332"/>
          </a:xfrm>
          <a:prstGeom prst="rect">
            <a:avLst/>
          </a:prstGeom>
        </p:spPr>
        <p:txBody>
          <a:bodyPr wrap="square">
            <a:spAutoFit/>
          </a:bodyPr>
          <a:lstStyle/>
          <a:p>
            <a:r>
              <a:rPr lang="en-US" b="1" u="sng" dirty="0">
                <a:hlinkClick r:id="rId3"/>
              </a:rPr>
              <a:t>https://www.avort.md/prin_telemedicina/home.html</a:t>
            </a:r>
            <a:endParaRPr lang="en-US" altLang="en-US" dirty="0"/>
          </a:p>
        </p:txBody>
      </p:sp>
    </p:spTree>
    <p:extLst>
      <p:ext uri="{BB962C8B-B14F-4D97-AF65-F5344CB8AC3E}">
        <p14:creationId xmlns:p14="http://schemas.microsoft.com/office/powerpoint/2010/main" val="1329576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1" y="166042"/>
            <a:ext cx="8367713" cy="1266825"/>
          </a:xfrm>
        </p:spPr>
        <p:txBody>
          <a:bodyPr/>
          <a:lstStyle/>
          <a:p>
            <a:r>
              <a:rPr lang="en-GB" dirty="0"/>
              <a:t>Dónde encontrar más información</a:t>
            </a:r>
          </a:p>
        </p:txBody>
      </p:sp>
      <p:sp>
        <p:nvSpPr>
          <p:cNvPr id="3" name="Content Placeholder 2"/>
          <p:cNvSpPr>
            <a:spLocks noGrp="1"/>
          </p:cNvSpPr>
          <p:nvPr>
            <p:ph sz="half" idx="2"/>
          </p:nvPr>
        </p:nvSpPr>
        <p:spPr>
          <a:xfrm>
            <a:off x="4436985" y="593685"/>
            <a:ext cx="4707015" cy="5580620"/>
          </a:xfrm>
        </p:spPr>
        <p:txBody>
          <a:bodyPr/>
          <a:lstStyle/>
          <a:p>
            <a:r>
              <a:rPr lang="en-US" b="1" dirty="0"/>
              <a:t>SAAF Comunidad de trabajo </a:t>
            </a:r>
          </a:p>
          <a:p>
            <a:r>
              <a:rPr lang="en-GB" dirty="0">
                <a:hlinkClick r:id="rId2"/>
              </a:rPr>
              <a:t>https://ippf.workplace.com/groups/384727612043051/</a:t>
            </a:r>
            <a:endParaRPr lang="en-US" b="1" dirty="0"/>
          </a:p>
          <a:p>
            <a:r>
              <a:rPr lang="en-US" b="1" dirty="0"/>
              <a:t>Sitio web del Grupo de Trabajo de la IPPF</a:t>
            </a:r>
          </a:p>
          <a:p>
            <a:r>
              <a:rPr lang="en-GB" dirty="0">
                <a:hlinkClick r:id="rId3"/>
              </a:rPr>
              <a:t>https://ippf-covid19.org/technical-guidance/</a:t>
            </a:r>
            <a:endParaRPr lang="en-GB" dirty="0"/>
          </a:p>
          <a:p>
            <a:r>
              <a:rPr lang="en-GB" b="1" dirty="0"/>
              <a:t>Centro de acceso seguro </a:t>
            </a:r>
          </a:p>
          <a:p>
            <a:r>
              <a:rPr lang="en-GB" dirty="0">
                <a:hlinkClick r:id="rId4"/>
              </a:rPr>
              <a:t>https://www.safeaccesshub.org/</a:t>
            </a:r>
            <a:endParaRPr lang="en-GB" dirty="0"/>
          </a:p>
          <a:p>
            <a:r>
              <a:rPr lang="en-GB" b="1" dirty="0"/>
              <a:t>Base de datos de abortos médicos</a:t>
            </a:r>
          </a:p>
          <a:p>
            <a:r>
              <a:rPr lang="en-GB" dirty="0">
                <a:hlinkClick r:id="rId5"/>
              </a:rPr>
              <a:t>https://www.medab.org/</a:t>
            </a:r>
            <a:endParaRPr lang="en-GB" dirty="0"/>
          </a:p>
          <a:p>
            <a:r>
              <a:rPr lang="en-GB" b="1" dirty="0"/>
              <a:t>Información sobre el </a:t>
            </a:r>
            <a:r>
              <a:rPr lang="en-GB" b="1" dirty="0" err="1"/>
              <a:t>Aborto</a:t>
            </a:r>
            <a:r>
              <a:rPr lang="en-GB" b="1" dirty="0"/>
              <a:t> con </a:t>
            </a:r>
            <a:r>
              <a:rPr lang="en-GB" b="1" dirty="0" err="1"/>
              <a:t>medicamentos</a:t>
            </a:r>
            <a:r>
              <a:rPr lang="en-GB" b="1" dirty="0"/>
              <a:t> </a:t>
            </a:r>
          </a:p>
          <a:p>
            <a:r>
              <a:rPr lang="en-GB" dirty="0">
                <a:hlinkClick r:id="rId6"/>
              </a:rPr>
              <a:t>https://www.howtouseabortionpill.org/</a:t>
            </a:r>
            <a:endParaRPr lang="en-GB" dirty="0"/>
          </a:p>
          <a:p>
            <a:endParaRPr lang="en-GB" dirty="0"/>
          </a:p>
          <a:p>
            <a:endParaRPr lang="en-GB" dirty="0"/>
          </a:p>
          <a:p>
            <a:endParaRPr lang="en-GB" dirty="0"/>
          </a:p>
        </p:txBody>
      </p:sp>
      <p:sp>
        <p:nvSpPr>
          <p:cNvPr id="8" name="Footer"/>
          <p:cNvSpPr>
            <a:spLocks noGrp="1" noChangeArrowheads="1"/>
          </p:cNvSpPr>
          <p:nvPr>
            <p:ph type="ftr" sz="quarter" idx="4294967295"/>
          </p:nvPr>
        </p:nvSpPr>
        <p:spPr bwMode="auto">
          <a:xfrm>
            <a:off x="498976" y="6417990"/>
            <a:ext cx="7425824" cy="28761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defRPr sz="900" b="0">
                <a:solidFill>
                  <a:schemeClr val="bg1"/>
                </a:solidFill>
                <a:latin typeface="Arial" pitchFamily="34" charset="0"/>
                <a:cs typeface="Arial" charset="0"/>
              </a:defRPr>
            </a:lvl1pPr>
          </a:lstStyle>
          <a:p>
            <a:pPr lvl="0"/>
            <a:r>
              <a:rPr lang="en-GB" sz="1100" b="1" dirty="0">
                <a:solidFill>
                  <a:srgbClr val="BFBFBF"/>
                </a:solidFill>
                <a:latin typeface="Calibri" panose="020F0502020204030204"/>
              </a:rPr>
              <a:t>FONDO DE ACCIÓN PARA EL ABORTO SEGURO </a:t>
            </a:r>
            <a:endParaRPr lang="en-GB" sz="1100" b="1" dirty="0">
              <a:solidFill>
                <a:prstClr val="white"/>
              </a:solidFill>
              <a:latin typeface="Calibri" panose="020F0502020204030204"/>
            </a:endParaRPr>
          </a:p>
        </p:txBody>
      </p:sp>
      <p:pic>
        <p:nvPicPr>
          <p:cNvPr id="9" name="Picture Placeholder 8"/>
          <p:cNvPicPr>
            <a:picLocks noGrp="1" noChangeAspect="1"/>
          </p:cNvPicPr>
          <p:nvPr>
            <p:ph type="pic" sz="quarter" idx="11"/>
          </p:nvPr>
        </p:nvPicPr>
        <p:blipFill>
          <a:blip r:embed="rId7" cstate="print">
            <a:extLst>
              <a:ext uri="{28A0092B-C50C-407E-A947-70E740481C1C}">
                <a14:useLocalDpi xmlns:a14="http://schemas.microsoft.com/office/drawing/2010/main" val="0"/>
              </a:ext>
            </a:extLst>
          </a:blip>
          <a:srcRect l="9076" r="9076"/>
          <a:stretch>
            <a:fillRect/>
          </a:stretch>
        </p:blipFill>
        <p:spPr>
          <a:xfrm>
            <a:off x="385763" y="2213865"/>
            <a:ext cx="3756512" cy="2294634"/>
          </a:xfrm>
        </p:spPr>
      </p:pic>
    </p:spTree>
    <p:extLst>
      <p:ext uri="{BB962C8B-B14F-4D97-AF65-F5344CB8AC3E}">
        <p14:creationId xmlns:p14="http://schemas.microsoft.com/office/powerpoint/2010/main" val="3357534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contacto: comendantrodica73@gmail.com</a:t>
            </a:r>
          </a:p>
        </p:txBody>
      </p:sp>
      <p:sp>
        <p:nvSpPr>
          <p:cNvPr id="3" name="Content Placeholder 2"/>
          <p:cNvSpPr>
            <a:spLocks noGrp="1"/>
          </p:cNvSpPr>
          <p:nvPr>
            <p:ph type="body" idx="1"/>
          </p:nvPr>
        </p:nvSpPr>
        <p:spPr/>
        <p:txBody>
          <a:bodyPr/>
          <a:lstStyle/>
          <a:p>
            <a:pPr algn="ctr"/>
            <a:r>
              <a:rPr lang="en-US" altLang="en-US" dirty="0"/>
              <a:t>¡¡¡GRACIAS!!!</a:t>
            </a:r>
          </a:p>
          <a:p>
            <a:pPr algn="ctr"/>
            <a:r>
              <a:rPr lang="en-US" altLang="en-US" dirty="0"/>
              <a:t>¡CUIDADO, MANTENTE SANO!</a:t>
            </a:r>
          </a:p>
          <a:p>
            <a:endParaRPr lang="en-US" dirty="0"/>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155241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03676"/>
            <a:ext cx="8376465" cy="5805050"/>
          </a:xfrm>
        </p:spPr>
        <p:txBody>
          <a:bodyPr/>
          <a:lstStyle/>
          <a:p>
            <a:r>
              <a:rPr lang="en-GB" i="1" dirty="0"/>
              <a:t>- ¿Qué sucede si un miembro del personal o su familia experimentan síntomas?</a:t>
            </a:r>
          </a:p>
          <a:p>
            <a:endParaRPr lang="en-GB" i="1" dirty="0"/>
          </a:p>
          <a:p>
            <a:r>
              <a:rPr lang="en-GB" sz="2000" dirty="0">
                <a:solidFill>
                  <a:schemeClr val="accent3">
                    <a:lumMod val="75000"/>
                  </a:schemeClr>
                </a:solidFill>
              </a:rPr>
              <a:t>Esto debería guiarse por protocolos nacionales que se basen en el tipo de transmisión identificado en el país. </a:t>
            </a:r>
          </a:p>
          <a:p>
            <a:r>
              <a:rPr lang="en-GB" sz="2000" dirty="0">
                <a:solidFill>
                  <a:schemeClr val="accent3">
                    <a:lumMod val="75000"/>
                  </a:schemeClr>
                </a:solidFill>
              </a:rPr>
              <a:t>Si algún funcionario de un país con un caso confirmado experimenta síntomas, debe ser aislado inmediatamente y buscar una prueba si es posible. </a:t>
            </a:r>
          </a:p>
          <a:p>
            <a:r>
              <a:rPr lang="en-GB" sz="2000" dirty="0">
                <a:solidFill>
                  <a:schemeClr val="accent3">
                    <a:lumMod val="75000"/>
                  </a:schemeClr>
                </a:solidFill>
              </a:rPr>
              <a:t>Si se les hace la prueba y se les da todo lo que necesitan, pueden dejar de estar aislados y continuar con sus actividades rutinarias (manteniendo el CPI en todas las situaciones). </a:t>
            </a:r>
          </a:p>
          <a:p>
            <a:r>
              <a:rPr lang="en-GB" sz="2000" dirty="0">
                <a:solidFill>
                  <a:schemeClr val="accent3">
                    <a:lumMod val="75000"/>
                  </a:schemeClr>
                </a:solidFill>
              </a:rPr>
              <a:t>Si no se dispone de pruebas, deben seguir las directrices locales sobre el período de aislamiento de entre 7 y 14 días. </a:t>
            </a:r>
          </a:p>
          <a:p>
            <a:endParaRPr lang="en-GB" dirty="0">
              <a:solidFill>
                <a:srgbClr val="002060"/>
              </a:solidFill>
            </a:endParaRPr>
          </a:p>
          <a:p>
            <a:endParaRPr lang="en-GB" dirty="0"/>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350158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34" y="593685"/>
            <a:ext cx="8595955" cy="5580620"/>
          </a:xfrm>
        </p:spPr>
        <p:txBody>
          <a:bodyPr/>
          <a:lstStyle/>
          <a:p>
            <a:r>
              <a:rPr lang="en-GB" i="1" dirty="0"/>
              <a:t>- ¿Cuál es el nivel mínimo de PPE necesario para el aborto y los procedimientos anticonceptivos?</a:t>
            </a:r>
          </a:p>
          <a:p>
            <a:r>
              <a:rPr lang="en-GB" sz="2000" dirty="0">
                <a:solidFill>
                  <a:srgbClr val="FF0000"/>
                </a:solidFill>
              </a:rPr>
              <a:t>Si usted proporciona el servicio a través de soporte remoto o telemedicina no lo necesita</a:t>
            </a:r>
            <a:r>
              <a:rPr lang="en-GB" sz="2000" dirty="0">
                <a:solidFill>
                  <a:schemeClr val="accent3">
                    <a:lumMod val="75000"/>
                  </a:schemeClr>
                </a:solidFill>
              </a:rPr>
              <a:t>.</a:t>
            </a:r>
          </a:p>
          <a:p>
            <a:r>
              <a:rPr lang="en-GB" sz="2000" dirty="0">
                <a:solidFill>
                  <a:schemeClr val="accent3">
                    <a:lumMod val="75000"/>
                  </a:schemeClr>
                </a:solidFill>
              </a:rPr>
              <a:t>En cuanto a los servicios que deben realizarse en persona, véase la siguiente diapositiva para conocer los requisitos específicos de los distintos procedimientos.</a:t>
            </a:r>
          </a:p>
          <a:p>
            <a:r>
              <a:rPr lang="en-GB" sz="2000" dirty="0">
                <a:solidFill>
                  <a:schemeClr val="accent3">
                    <a:lumMod val="75000"/>
                  </a:schemeClr>
                </a:solidFill>
              </a:rPr>
              <a:t>El aborto quirúrgico es más arriesgado que el médico, pero es fundamental seguir ofreciéndolo, ya que las mujeres pueden llegar tarde y, dados los límites legales de la gestación, hay que tenerlo en cuenta. </a:t>
            </a:r>
          </a:p>
          <a:p>
            <a:r>
              <a:rPr lang="en-GB" sz="2000" dirty="0">
                <a:solidFill>
                  <a:srgbClr val="FF0000"/>
                </a:solidFill>
              </a:rPr>
              <a:t>No utilice la anestesia general para el aborto quirúrgico - encuentre otras alternativas para el manejo del dolor - la anestesia general es un procedimiento de inducción de aerosol (estos se consideran de alto riesgo para la transmisión de C-19).</a:t>
            </a:r>
          </a:p>
        </p:txBody>
      </p:sp>
      <p:sp>
        <p:nvSpPr>
          <p:cNvPr id="4" name="Footer Placeholder 3"/>
          <p:cNvSpPr>
            <a:spLocks noGrp="1"/>
          </p:cNvSpPr>
          <p:nvPr>
            <p:ph type="ftr" sz="quarter" idx="10"/>
          </p:nvPr>
        </p:nvSpPr>
        <p:spPr/>
        <p:txBody>
          <a:bodyPr/>
          <a:lstStyle/>
          <a:p>
            <a:r>
              <a:rPr lang="en-GB" dirty="0">
                <a:solidFill>
                  <a:srgbClr val="BFBFBF"/>
                </a:solidFill>
              </a:rPr>
              <a:t>Fondo de Acción para el Aborto Seguro</a:t>
            </a:r>
          </a:p>
        </p:txBody>
      </p:sp>
    </p:spTree>
    <p:extLst>
      <p:ext uri="{BB962C8B-B14F-4D97-AF65-F5344CB8AC3E}">
        <p14:creationId xmlns:p14="http://schemas.microsoft.com/office/powerpoint/2010/main" val="164753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11660" y="292569"/>
            <a:ext cx="6317715" cy="6125421"/>
          </a:xfrm>
          <a:prstGeom prst="rect">
            <a:avLst/>
          </a:prstGeom>
        </p:spPr>
      </p:pic>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80574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8650"/>
            <a:ext cx="8511480" cy="5985665"/>
          </a:xfrm>
        </p:spPr>
        <p:txBody>
          <a:bodyPr/>
          <a:lstStyle/>
          <a:p>
            <a:r>
              <a:rPr lang="en-GB" i="1" dirty="0"/>
              <a:t>- ¿Y si no podemos acceder al PPE correcto?</a:t>
            </a:r>
          </a:p>
          <a:p>
            <a:r>
              <a:rPr lang="en-GB" sz="2000" dirty="0">
                <a:solidFill>
                  <a:srgbClr val="FF0000"/>
                </a:solidFill>
              </a:rPr>
              <a:t>Si está en un país con transmisión de Categoría 3 o 4 - cambie a provisión remota/telemedicina solamente. </a:t>
            </a:r>
            <a:r>
              <a:rPr lang="en-GB" sz="1800" dirty="0">
                <a:solidFill>
                  <a:schemeClr val="accent3">
                    <a:lumMod val="75000"/>
                  </a:schemeClr>
                </a:solidFill>
              </a:rPr>
              <a:t>Esto se basa en el principio de no poner en riesgo a los proveedores de servicios en el cumplimiento de su deber. </a:t>
            </a:r>
          </a:p>
          <a:p>
            <a:r>
              <a:rPr lang="en-GB" sz="2000" dirty="0">
                <a:solidFill>
                  <a:schemeClr val="accent3">
                    <a:lumMod val="75000"/>
                  </a:schemeClr>
                </a:solidFill>
              </a:rPr>
              <a:t>Si se está acabando el PPE, hay directrices disponibles para crear batas y uniformes de seguridad</a:t>
            </a:r>
            <a:r>
              <a:rPr lang="en-GB" sz="2000" dirty="0" err="1">
                <a:solidFill>
                  <a:schemeClr val="accent3">
                    <a:lumMod val="75000"/>
                  </a:schemeClr>
                </a:solidFill>
              </a:rPr>
              <a:t>, etc.,</a:t>
            </a:r>
            <a:r>
              <a:rPr lang="en-GB" sz="2000" dirty="0">
                <a:solidFill>
                  <a:schemeClr val="accent3">
                    <a:lumMod val="75000"/>
                  </a:schemeClr>
                </a:solidFill>
              </a:rPr>
              <a:t> que pueden fabricarse localmente, así como para crear protectores faciales (a partir de materiales disponibles localmente, como las láminas de plástico).</a:t>
            </a:r>
          </a:p>
          <a:p>
            <a:r>
              <a:rPr lang="en-GB" sz="2000" dirty="0">
                <a:solidFill>
                  <a:schemeClr val="accent3">
                    <a:lumMod val="75000"/>
                  </a:schemeClr>
                </a:solidFill>
              </a:rPr>
              <a:t>Ahora hay una guía sobre los protocolos para reutilizar las máscaras y los protectores faciales N95.</a:t>
            </a:r>
          </a:p>
          <a:p>
            <a:pPr marL="342900" indent="-342900">
              <a:buFontTx/>
              <a:buChar char="-"/>
            </a:pPr>
            <a:r>
              <a:rPr lang="en-GB" sz="2000" dirty="0">
                <a:solidFill>
                  <a:srgbClr val="FF0000"/>
                </a:solidFill>
              </a:rPr>
              <a:t>No use alcohol para limpiar las máscaras ya que esto reduce la efectividad </a:t>
            </a:r>
          </a:p>
          <a:p>
            <a:r>
              <a:rPr lang="en-GB" sz="2000" dirty="0">
                <a:solidFill>
                  <a:schemeClr val="accent3">
                    <a:lumMod val="75000"/>
                  </a:schemeClr>
                </a:solidFill>
              </a:rPr>
              <a:t>- Vea más información </a:t>
            </a:r>
            <a:r>
              <a:rPr lang="en-GB" sz="2000" dirty="0">
                <a:solidFill>
                  <a:schemeClr val="accent3">
                    <a:lumMod val="75000"/>
                  </a:schemeClr>
                </a:solidFill>
                <a:hlinkClick r:id="rId2"/>
              </a:rPr>
              <a:t>aquí. </a:t>
            </a:r>
            <a:endParaRPr lang="en-GB" sz="2000" dirty="0">
              <a:solidFill>
                <a:schemeClr val="accent3">
                  <a:lumMod val="75000"/>
                </a:schemeClr>
              </a:solidFill>
            </a:endParaRPr>
          </a:p>
        </p:txBody>
      </p:sp>
      <p:sp>
        <p:nvSpPr>
          <p:cNvPr id="4" name="Footer Placeholder 3"/>
          <p:cNvSpPr>
            <a:spLocks noGrp="1"/>
          </p:cNvSpPr>
          <p:nvPr>
            <p:ph type="ftr" sz="quarter" idx="10"/>
          </p:nvPr>
        </p:nvSpPr>
        <p:spPr/>
        <p:txBody>
          <a:bodyPr/>
          <a:lstStyle/>
          <a:p>
            <a:r>
              <a:rPr lang="en-GB">
                <a:solidFill>
                  <a:srgbClr val="BFBFBF"/>
                </a:solidFill>
              </a:rPr>
              <a:t>Fondo de Acción para el Aborto Seguro</a:t>
            </a:r>
            <a:endParaRPr lang="en-GB" dirty="0">
              <a:solidFill>
                <a:srgbClr val="BFBFBF"/>
              </a:solidFill>
            </a:endParaRPr>
          </a:p>
        </p:txBody>
      </p:sp>
    </p:spTree>
    <p:extLst>
      <p:ext uri="{BB962C8B-B14F-4D97-AF65-F5344CB8AC3E}">
        <p14:creationId xmlns:p14="http://schemas.microsoft.com/office/powerpoint/2010/main" val="245945032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ppf">
  <a:themeElements>
    <a:clrScheme name="SAAF">
      <a:dk1>
        <a:srgbClr val="1F497D"/>
      </a:dk1>
      <a:lt1>
        <a:sysClr val="window" lastClr="FFFFFF"/>
      </a:lt1>
      <a:dk2>
        <a:srgbClr val="000000"/>
      </a:dk2>
      <a:lt2>
        <a:srgbClr val="E7E6E6"/>
      </a:lt2>
      <a:accent1>
        <a:srgbClr val="8F53A1"/>
      </a:accent1>
      <a:accent2>
        <a:srgbClr val="436AB3"/>
      </a:accent2>
      <a:accent3>
        <a:srgbClr val="44ADE2"/>
      </a:accent3>
      <a:accent4>
        <a:srgbClr val="6FBDB6"/>
      </a:accent4>
      <a:accent5>
        <a:srgbClr val="89C765"/>
      </a:accent5>
      <a:accent6>
        <a:srgbClr val="FFFFF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Blue Horizon 3">
        <a:dk1>
          <a:srgbClr val="000066"/>
        </a:dk1>
        <a:lt1>
          <a:srgbClr val="FFFFFF"/>
        </a:lt1>
        <a:dk2>
          <a:srgbClr val="0099FF"/>
        </a:dk2>
        <a:lt2>
          <a:srgbClr val="DDDDDD"/>
        </a:lt2>
        <a:accent1>
          <a:srgbClr val="B9E3FF"/>
        </a:accent1>
        <a:accent2>
          <a:srgbClr val="9B7655"/>
        </a:accent2>
        <a:accent3>
          <a:srgbClr val="FFFFFF"/>
        </a:accent3>
        <a:accent4>
          <a:srgbClr val="000056"/>
        </a:accent4>
        <a:accent5>
          <a:srgbClr val="D9EFFF"/>
        </a:accent5>
        <a:accent6>
          <a:srgbClr val="8C6A4C"/>
        </a:accent6>
        <a:hlink>
          <a:srgbClr val="FF7A01"/>
        </a:hlink>
        <a:folHlink>
          <a:srgbClr val="E8C6A8"/>
        </a:folHlink>
      </a:clrScheme>
      <a:clrMap bg1="lt1" tx1="dk1" bg2="lt2" tx2="dk2" accent1="accent1" accent2="accent2" accent3="accent3" accent4="accent4" accent5="accent5" accent6="accent6" hlink="hlink" folHlink="folHlink"/>
    </a:extraClrScheme>
    <a:extraClrScheme>
      <a:clrScheme name="Blue Horizon 4">
        <a:dk1>
          <a:srgbClr val="16246D"/>
        </a:dk1>
        <a:lt1>
          <a:srgbClr val="FFFFFF"/>
        </a:lt1>
        <a:dk2>
          <a:srgbClr val="0099FF"/>
        </a:dk2>
        <a:lt2>
          <a:srgbClr val="005172"/>
        </a:lt2>
        <a:accent1>
          <a:srgbClr val="00A9E0"/>
        </a:accent1>
        <a:accent2>
          <a:srgbClr val="008B95"/>
        </a:accent2>
        <a:accent3>
          <a:srgbClr val="FFFFFF"/>
        </a:accent3>
        <a:accent4>
          <a:srgbClr val="111D5C"/>
        </a:accent4>
        <a:accent5>
          <a:srgbClr val="AAD1ED"/>
        </a:accent5>
        <a:accent6>
          <a:srgbClr val="007D87"/>
        </a:accent6>
        <a:hlink>
          <a:srgbClr val="FF7A01"/>
        </a:hlink>
        <a:folHlink>
          <a:srgbClr val="E8C6A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agonal">
  <a:themeElements>
    <a:clrScheme name="SAAF">
      <a:dk1>
        <a:srgbClr val="1F497D"/>
      </a:dk1>
      <a:lt1>
        <a:sysClr val="window" lastClr="FFFFFF"/>
      </a:lt1>
      <a:dk2>
        <a:srgbClr val="000000"/>
      </a:dk2>
      <a:lt2>
        <a:srgbClr val="E7E6E6"/>
      </a:lt2>
      <a:accent1>
        <a:srgbClr val="8F53A1"/>
      </a:accent1>
      <a:accent2>
        <a:srgbClr val="436AB3"/>
      </a:accent2>
      <a:accent3>
        <a:srgbClr val="44ADE2"/>
      </a:accent3>
      <a:accent4>
        <a:srgbClr val="6FBDB6"/>
      </a:accent4>
      <a:accent5>
        <a:srgbClr val="89C765"/>
      </a:accent5>
      <a:accent6>
        <a:srgbClr val="FFFFFF"/>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Blue Horizon 3">
        <a:dk1>
          <a:srgbClr val="000066"/>
        </a:dk1>
        <a:lt1>
          <a:srgbClr val="FFFFFF"/>
        </a:lt1>
        <a:dk2>
          <a:srgbClr val="0099FF"/>
        </a:dk2>
        <a:lt2>
          <a:srgbClr val="DDDDDD"/>
        </a:lt2>
        <a:accent1>
          <a:srgbClr val="B9E3FF"/>
        </a:accent1>
        <a:accent2>
          <a:srgbClr val="9B7655"/>
        </a:accent2>
        <a:accent3>
          <a:srgbClr val="FFFFFF"/>
        </a:accent3>
        <a:accent4>
          <a:srgbClr val="000056"/>
        </a:accent4>
        <a:accent5>
          <a:srgbClr val="D9EFFF"/>
        </a:accent5>
        <a:accent6>
          <a:srgbClr val="8C6A4C"/>
        </a:accent6>
        <a:hlink>
          <a:srgbClr val="FF7A01"/>
        </a:hlink>
        <a:folHlink>
          <a:srgbClr val="E8C6A8"/>
        </a:folHlink>
      </a:clrScheme>
      <a:clrMap bg1="lt1" tx1="dk1" bg2="lt2" tx2="dk2" accent1="accent1" accent2="accent2" accent3="accent3" accent4="accent4" accent5="accent5" accent6="accent6" hlink="hlink" folHlink="folHlink"/>
    </a:extraClrScheme>
    <a:extraClrScheme>
      <a:clrScheme name="Blue Horizon 4">
        <a:dk1>
          <a:srgbClr val="16246D"/>
        </a:dk1>
        <a:lt1>
          <a:srgbClr val="FFFFFF"/>
        </a:lt1>
        <a:dk2>
          <a:srgbClr val="0099FF"/>
        </a:dk2>
        <a:lt2>
          <a:srgbClr val="005172"/>
        </a:lt2>
        <a:accent1>
          <a:srgbClr val="00A9E0"/>
        </a:accent1>
        <a:accent2>
          <a:srgbClr val="008B95"/>
        </a:accent2>
        <a:accent3>
          <a:srgbClr val="FFFFFF"/>
        </a:accent3>
        <a:accent4>
          <a:srgbClr val="111D5C"/>
        </a:accent4>
        <a:accent5>
          <a:srgbClr val="AAD1ED"/>
        </a:accent5>
        <a:accent6>
          <a:srgbClr val="007D87"/>
        </a:accent6>
        <a:hlink>
          <a:srgbClr val="FF7A01"/>
        </a:hlink>
        <a:folHlink>
          <a:srgbClr val="E8C6A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AF">
    <a:dk1>
      <a:srgbClr val="1F497D"/>
    </a:dk1>
    <a:lt1>
      <a:sysClr val="window" lastClr="FFFFFF"/>
    </a:lt1>
    <a:dk2>
      <a:srgbClr val="000000"/>
    </a:dk2>
    <a:lt2>
      <a:srgbClr val="E7E6E6"/>
    </a:lt2>
    <a:accent1>
      <a:srgbClr val="8F53A1"/>
    </a:accent1>
    <a:accent2>
      <a:srgbClr val="436AB3"/>
    </a:accent2>
    <a:accent3>
      <a:srgbClr val="44ADE2"/>
    </a:accent3>
    <a:accent4>
      <a:srgbClr val="6FBDB6"/>
    </a:accent4>
    <a:accent5>
      <a:srgbClr val="89C765"/>
    </a:accent5>
    <a:accent6>
      <a:srgbClr val="FFFFFF"/>
    </a:accent6>
    <a:hlink>
      <a:srgbClr val="0563C1"/>
    </a:hlink>
    <a:folHlink>
      <a:srgbClr val="954F72"/>
    </a:folHlink>
  </a:clrScheme>
</a:themeOverride>
</file>

<file path=ppt/theme/themeOverride2.xml><?xml version="1.0" encoding="utf-8"?>
<a:themeOverride xmlns:a="http://schemas.openxmlformats.org/drawingml/2006/main">
  <a:clrScheme name="SAAF">
    <a:dk1>
      <a:srgbClr val="1F497D"/>
    </a:dk1>
    <a:lt1>
      <a:sysClr val="window" lastClr="FFFFFF"/>
    </a:lt1>
    <a:dk2>
      <a:srgbClr val="000000"/>
    </a:dk2>
    <a:lt2>
      <a:srgbClr val="E7E6E6"/>
    </a:lt2>
    <a:accent1>
      <a:srgbClr val="8F53A1"/>
    </a:accent1>
    <a:accent2>
      <a:srgbClr val="436AB3"/>
    </a:accent2>
    <a:accent3>
      <a:srgbClr val="44ADE2"/>
    </a:accent3>
    <a:accent4>
      <a:srgbClr val="6FBDB6"/>
    </a:accent4>
    <a:accent5>
      <a:srgbClr val="89C765"/>
    </a:accent5>
    <a:accent6>
      <a:srgbClr val="FFFFFF"/>
    </a:accent6>
    <a:hlink>
      <a:srgbClr val="0563C1"/>
    </a:hlink>
    <a:folHlink>
      <a:srgbClr val="954F72"/>
    </a:folHlink>
  </a:clrScheme>
</a:themeOverride>
</file>

<file path=ppt/theme/themeOverride3.xml><?xml version="1.0" encoding="utf-8"?>
<a:themeOverride xmlns:a="http://schemas.openxmlformats.org/drawingml/2006/main">
  <a:clrScheme name="SAAF">
    <a:dk1>
      <a:srgbClr val="1F497D"/>
    </a:dk1>
    <a:lt1>
      <a:sysClr val="window" lastClr="FFFFFF"/>
    </a:lt1>
    <a:dk2>
      <a:srgbClr val="000000"/>
    </a:dk2>
    <a:lt2>
      <a:srgbClr val="E7E6E6"/>
    </a:lt2>
    <a:accent1>
      <a:srgbClr val="8F53A1"/>
    </a:accent1>
    <a:accent2>
      <a:srgbClr val="436AB3"/>
    </a:accent2>
    <a:accent3>
      <a:srgbClr val="44ADE2"/>
    </a:accent3>
    <a:accent4>
      <a:srgbClr val="6FBDB6"/>
    </a:accent4>
    <a:accent5>
      <a:srgbClr val="89C765"/>
    </a:accent5>
    <a:accent6>
      <a:srgbClr val="FFFFFF"/>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BC0B9172B74E8949897413AE165565BC" ma:contentTypeVersion="12" ma:contentTypeDescription="Create a new document." ma:contentTypeScope="" ma:versionID="f90375598a8144ca64dcfe720df57f67">
  <xsd:schema xmlns:xsd="http://www.w3.org/2001/XMLSchema" xmlns:xs="http://www.w3.org/2001/XMLSchema" xmlns:p="http://schemas.microsoft.com/office/2006/metadata/properties" xmlns:ns1="http://schemas.microsoft.com/sharepoint/v3" xmlns:ns2="b63a36d6-5693-435a-a8c1-55a07eef6f58" xmlns:ns3="cd58f56f-97bb-4ee3-be73-39c4c446a25c" targetNamespace="http://schemas.microsoft.com/office/2006/metadata/properties" ma:root="true" ma:fieldsID="105fb0105bcec1b5b90015535bfca535" ns1:_="" ns2:_="" ns3:_="">
    <xsd:import namespace="http://schemas.microsoft.com/sharepoint/v3"/>
    <xsd:import namespace="b63a36d6-5693-435a-a8c1-55a07eef6f58"/>
    <xsd:import namespace="cd58f56f-97bb-4ee3-be73-39c4c446a25c"/>
    <xsd:element name="properties">
      <xsd:complexType>
        <xsd:sequence>
          <xsd:element name="documentManagement">
            <xsd:complexType>
              <xsd:all>
                <xsd:element ref="ns2:Activity"/>
                <xsd:element ref="ns2:Document_x0020_type" minOccurs="0"/>
                <xsd:element ref="ns2:MediaServiceMetadata" minOccurs="0"/>
                <xsd:element ref="ns2:MediaServiceFastMetadata" minOccurs="0"/>
                <xsd:element ref="ns1:_ip_UnifiedCompliancePolicyProperties" minOccurs="0"/>
                <xsd:element ref="ns1:_ip_UnifiedCompliancePolicyUIAction" minOccurs="0"/>
                <xsd:element ref="ns3:_dlc_DocId" minOccurs="0"/>
                <xsd:element ref="ns3:_dlc_DocIdUrl" minOccurs="0"/>
                <xsd:element ref="ns3:_dlc_DocIdPersistId"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3a36d6-5693-435a-a8c1-55a07eef6f58" elementFormDefault="qualified">
    <xsd:import namespace="http://schemas.microsoft.com/office/2006/documentManagement/types"/>
    <xsd:import namespace="http://schemas.microsoft.com/office/infopath/2007/PartnerControls"/>
    <xsd:element name="Activity" ma:index="2" ma:displayName="Activity" ma:description="Which technical support activity document relates to" ma:format="Dropdown" ma:internalName="Activity" ma:readOnly="false">
      <xsd:simpleType>
        <xsd:union memberTypes="dms:Text">
          <xsd:simpleType>
            <xsd:restriction base="dms:Choice">
              <xsd:enumeration value="Knowledge Hub"/>
              <xsd:enumeration value="Messaging workshop"/>
              <xsd:enumeration value="Policies and guidelines"/>
              <xsd:enumeration value="ZZ Not activity specific"/>
              <xsd:enumeration value="2013 Francophone workshop"/>
              <xsd:enumeration value="2014 Kenya workshop"/>
              <xsd:enumeration value="2014 Asia workshop"/>
              <xsd:enumeration value="2014 Project Inductions"/>
              <xsd:enumeration value="2017-18 Project Inductions"/>
              <xsd:enumeration value="2019 Grantees Meeting"/>
              <xsd:enumeration value="Financial management"/>
              <xsd:enumeration value="Advocacy support"/>
              <xsd:enumeration value="Coursera French translation"/>
              <xsd:enumeration value="Capacity building tools"/>
              <xsd:enumeration value="Conference attendance"/>
            </xsd:restriction>
          </xsd:simpleType>
        </xsd:union>
      </xsd:simpleType>
    </xsd:element>
    <xsd:element name="Document_x0020_type" ma:index="3" nillable="true" ma:displayName="Document type" ma:description="Type of document" ma:format="Dropdown" ma:internalName="Document_x0020_type" ma:readOnly="false">
      <xsd:simpleType>
        <xsd:restriction base="dms:Choice">
          <xsd:enumeration value="Admin"/>
          <xsd:enumeration value="CV"/>
          <xsd:enumeration value="Technical Content"/>
          <xsd:enumeration value="Consultancy Forms"/>
          <xsd:enumeration value="TOR"/>
          <xsd:enumeration value="Presentations"/>
          <xsd:enumeration value="Resources"/>
          <xsd:enumeration value="Guidelines and templates"/>
          <xsd:enumeration value="Exercises"/>
          <xsd:enumeration value="Evaluation"/>
          <xsd:enumeration value="Payments"/>
        </xsd:restrict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58f56f-97bb-4ee3-be73-39c4c446a25c"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d58f56f-97bb-4ee3-be73-39c4c446a25c">COID-1951824224-432</_dlc_DocId>
    <_dlc_DocIdUrl xmlns="cd58f56f-97bb-4ee3-be73-39c4c446a25c">
      <Url>https://ippfglobal.sharepoint.com/sites/Connect-CO/Programmes/ID/SAAF/_layouts/15/DocIdRedir.aspx?ID=COID-1951824224-432</Url>
      <Description>COID-1951824224-432</Description>
    </_dlc_DocIdUrl>
    <Document_x0020_type xmlns="b63a36d6-5693-435a-a8c1-55a07eef6f58">Presentations</Document_x0020_type>
    <_ip_UnifiedCompliancePolicyUIAction xmlns="http://schemas.microsoft.com/sharepoint/v3" xsi:nil="true"/>
    <_ip_UnifiedCompliancePolicyProperties xmlns="http://schemas.microsoft.com/sharepoint/v3" xsi:nil="true"/>
    <Activity xmlns="b63a36d6-5693-435a-a8c1-55a07eef6f58">Capacity building tools</Activity>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3785114-7F15-4021-AAA2-E420E3FE64FF}">
  <ds:schemaRefs>
    <ds:schemaRef ds:uri="http://schemas.microsoft.com/sharepoint/v3/contenttype/forms"/>
  </ds:schemaRefs>
</ds:datastoreItem>
</file>

<file path=customXml/itemProps2.xml><?xml version="1.0" encoding="utf-8"?>
<ds:datastoreItem xmlns:ds="http://schemas.openxmlformats.org/officeDocument/2006/customXml" ds:itemID="{2963C867-BA24-43BE-B106-CDCDF947A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3a36d6-5693-435a-a8c1-55a07eef6f58"/>
    <ds:schemaRef ds:uri="cd58f56f-97bb-4ee3-be73-39c4c446a2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AE31A5-A8AE-49CC-BD41-6C0C7106E2DA}">
  <ds:schemaRefs>
    <ds:schemaRef ds:uri="http://schemas.microsoft.com/sharepoint/v3"/>
    <ds:schemaRef ds:uri="http://schemas.microsoft.com/office/2006/documentManagement/types"/>
    <ds:schemaRef ds:uri="http://schemas.microsoft.com/office/2006/metadata/properties"/>
    <ds:schemaRef ds:uri="http://schemas.openxmlformats.org/package/2006/metadata/core-properties"/>
    <ds:schemaRef ds:uri="cd58f56f-97bb-4ee3-be73-39c4c446a25c"/>
    <ds:schemaRef ds:uri="http://purl.org/dc/elements/1.1/"/>
    <ds:schemaRef ds:uri="http://www.w3.org/XML/1998/namespace"/>
    <ds:schemaRef ds:uri="http://purl.org/dc/dcmitype/"/>
    <ds:schemaRef ds:uri="http://schemas.microsoft.com/office/infopath/2007/PartnerControls"/>
    <ds:schemaRef ds:uri="b63a36d6-5693-435a-a8c1-55a07eef6f58"/>
    <ds:schemaRef ds:uri="http://purl.org/dc/terms/"/>
  </ds:schemaRefs>
</ds:datastoreItem>
</file>

<file path=customXml/itemProps4.xml><?xml version="1.0" encoding="utf-8"?>
<ds:datastoreItem xmlns:ds="http://schemas.openxmlformats.org/officeDocument/2006/customXml" ds:itemID="{93C09ACF-3C18-4523-BC29-0E0E32FF429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8127</TotalTime>
  <Words>5069</Words>
  <Application>Microsoft Office PowerPoint</Application>
  <PresentationFormat>Presentación en pantalla (4:3)</PresentationFormat>
  <Paragraphs>428</Paragraphs>
  <Slides>56</Slides>
  <Notes>12</Notes>
  <HiddenSlides>0</HiddenSlides>
  <MMClips>0</MMClips>
  <ScaleCrop>false</ScaleCrop>
  <HeadingPairs>
    <vt:vector size="8" baseType="variant">
      <vt:variant>
        <vt:lpstr>Fuentes usadas</vt:lpstr>
      </vt:variant>
      <vt:variant>
        <vt:i4>13</vt:i4>
      </vt:variant>
      <vt:variant>
        <vt:lpstr>Tema</vt:lpstr>
      </vt:variant>
      <vt:variant>
        <vt:i4>3</vt:i4>
      </vt:variant>
      <vt:variant>
        <vt:lpstr>Servidores OLE incrustados</vt:lpstr>
      </vt:variant>
      <vt:variant>
        <vt:i4>1</vt:i4>
      </vt:variant>
      <vt:variant>
        <vt:lpstr>Títulos de diapositiva</vt:lpstr>
      </vt:variant>
      <vt:variant>
        <vt:i4>56</vt:i4>
      </vt:variant>
    </vt:vector>
  </HeadingPairs>
  <TitlesOfParts>
    <vt:vector size="73" baseType="lpstr">
      <vt:lpstr>Arial</vt:lpstr>
      <vt:lpstr>Book Antiqua</vt:lpstr>
      <vt:lpstr>Calibri</vt:lpstr>
      <vt:lpstr>Calibri Light</vt:lpstr>
      <vt:lpstr>Geneva</vt:lpstr>
      <vt:lpstr>Lucida Sans</vt:lpstr>
      <vt:lpstr>Times</vt:lpstr>
      <vt:lpstr>Times New Roman</vt:lpstr>
      <vt:lpstr>Trebuchet MS</vt:lpstr>
      <vt:lpstr>Verdana</vt:lpstr>
      <vt:lpstr>Wingdings</vt:lpstr>
      <vt:lpstr>Wingdings 2</vt:lpstr>
      <vt:lpstr>Wingdings 3</vt:lpstr>
      <vt:lpstr>ippf</vt:lpstr>
      <vt:lpstr>Diagonal</vt:lpstr>
      <vt:lpstr>Apex</vt:lpstr>
      <vt:lpstr>Acrobat Document</vt:lpstr>
      <vt:lpstr>Proporcionar servicios de aborto clínico durante la pandemia de Covid-19 - Preguntas y respuestas</vt:lpstr>
      <vt:lpstr>Dra. Rodica Comendant, MD, PhD</vt:lpstr>
      <vt:lpstr>Seguridad de los proveedores</vt:lpstr>
      <vt:lpstr>Hechos claves</vt:lpstr>
      <vt:lpstr>Preguntas y respuestas</vt:lpstr>
      <vt:lpstr>Presentación de PowerPoint</vt:lpstr>
      <vt:lpstr>Presentación de PowerPoint</vt:lpstr>
      <vt:lpstr>Presentación de PowerPoint</vt:lpstr>
      <vt:lpstr>Presentación de PowerPoint</vt:lpstr>
      <vt:lpstr>¿Otras preguntas sobre la seguridad del personal?</vt:lpstr>
      <vt:lpstr>La seguridad de los clientes</vt:lpstr>
      <vt:lpstr>Presentación de PowerPoint</vt:lpstr>
      <vt:lpstr>Presentación de PowerPoint</vt:lpstr>
      <vt:lpstr>¿Otras preguntas sobre la seguridad del cliente?</vt:lpstr>
      <vt:lpstr>Telemedicina y Aborto con medicamentos</vt:lpstr>
      <vt:lpstr>Argumentos de que el MA puede ser ofrecido a distancia, a través de la telemedicina </vt:lpstr>
      <vt:lpstr>Aborto con medicamentos  Definición</vt:lpstr>
      <vt:lpstr>Registro de Mife en &gt; 68 países </vt:lpstr>
      <vt:lpstr>Disponibilidad de misoprostol</vt:lpstr>
      <vt:lpstr>Mifepristona y Misoprostol : Múltiples usos para indicaciones de salud reproductiva</vt:lpstr>
      <vt:lpstr>La seguridad puede explicarse con el mecanismo de cómo funcionan las píldoras</vt:lpstr>
      <vt:lpstr>Mecanismo de acción:  Mifepristona + Misoprostol </vt:lpstr>
      <vt:lpstr>Vaginal vs.  Misoprostol oral</vt:lpstr>
      <vt:lpstr>¿Por qué ofrecer el Aborto con medicamentos a distancia?</vt:lpstr>
      <vt:lpstr>¿Cuáles son las contraindicaciones del Aborto con medicamentos?</vt:lpstr>
      <vt:lpstr>Las siguientes NO SON CONTRAINDICACIONES a MA</vt:lpstr>
      <vt:lpstr>¿Cómo identificar si el AM es aplicable a un cliente? </vt:lpstr>
      <vt:lpstr>Protocolo de las primeras MA Muy simplificado por la OMS en 2018!  </vt:lpstr>
      <vt:lpstr> Primer "Protocolo Francés" Término del embarazo hasta 49 días LMP</vt:lpstr>
      <vt:lpstr>OMS, 2012: Régimen de Aborto con medicamentos hasta 9 semanas</vt:lpstr>
      <vt:lpstr>Régimen de la OMS para 2012 Aborto con medicamentos 9-12 semanas</vt:lpstr>
      <vt:lpstr>OMS, 2018: Régimen de Aborto con medicamentos con mifepristona y misoprostol hasta 12 semanas</vt:lpstr>
      <vt:lpstr>OMS 2012, Aborto con medicamentos con Misoprostol solo hasta 12 semanas</vt:lpstr>
      <vt:lpstr>OMS 2018, Aborto con medicamentos con Misoprostol solo hasta 12 semanas</vt:lpstr>
      <vt:lpstr>Presentación de PowerPoint</vt:lpstr>
      <vt:lpstr>Régimen estándar de telemedicina en el primer trimestre </vt:lpstr>
      <vt:lpstr>MA  Efectos secundarios - pequeños y manejables Complicaciones - muy raras</vt:lpstr>
      <vt:lpstr>Qué esperar (parte del asesoramiento) </vt:lpstr>
      <vt:lpstr>¿Qué efectos secundarios deben esperar los clientes?</vt:lpstr>
      <vt:lpstr>Presentación de PowerPoint</vt:lpstr>
      <vt:lpstr>Sangrado fuerte - poco común</vt:lpstr>
      <vt:lpstr>Infección - muy rara, menos que en las aspiraciones</vt:lpstr>
      <vt:lpstr>Aborto incompleto</vt:lpstr>
      <vt:lpstr>Aborto incompleto/incorrecto (OMS, 2018)</vt:lpstr>
      <vt:lpstr>Embarazo en curso - raro</vt:lpstr>
      <vt:lpstr>¿Qué anticonceptivos se pueden ofrecer cuando se proporciona MA a distancia?</vt:lpstr>
      <vt:lpstr>Preguntas (si no se han respondido antes)</vt:lpstr>
      <vt:lpstr>Presentación de PowerPoint</vt:lpstr>
      <vt:lpstr>Presentación de PowerPoint</vt:lpstr>
      <vt:lpstr>Presentación de PowerPoint</vt:lpstr>
      <vt:lpstr>¿Otras preguntas sobre el Aborto con medicamentos?</vt:lpstr>
      <vt:lpstr>Telemedicina durante COVID-19:  La experiencia de RHTC en Moldavia </vt:lpstr>
      <vt:lpstr>Proceso de telemedicina </vt:lpstr>
      <vt:lpstr>Presentación de PowerPoint</vt:lpstr>
      <vt:lpstr>Dónde encontrar más información</vt:lpstr>
      <vt:lpstr>contacto: comendantrodica73@gmail.com</vt:lpstr>
    </vt:vector>
  </TitlesOfParts>
  <Company>WorldAccent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Abortion Action Fund -SAAF</dc:title>
  <dc:creator>Jon Wedderburn</dc:creator>
  <cp:lastModifiedBy>Rossina Guerrero</cp:lastModifiedBy>
  <cp:revision>350</cp:revision>
  <dcterms:created xsi:type="dcterms:W3CDTF">2016-02-10T13:13:23Z</dcterms:created>
  <dcterms:modified xsi:type="dcterms:W3CDTF">2020-05-07T16:01:04Z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0x010100BC0B9172B74E8949897413AE165565BC</vt:lpwstr>
  </property>
  <property fmtid="{D5CDD505-2E9C-101B-9397-08002B2CF9AE}" pid="3" name="_dlc_DocIdItemGuid">
    <vt:lpwstr>b1895faf-54a7-4495-9083-0ca8f4e838cd</vt:lpwstr>
  </property>
</Properties>
</file>