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7" r:id="rId5"/>
    <p:sldId id="266" r:id="rId6"/>
    <p:sldId id="268" r:id="rId7"/>
    <p:sldId id="271" r:id="rId8"/>
    <p:sldId id="264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7/19/2021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7/19/2021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9A0C1C-8ABC-401B-8FE9-AC9327C4C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C8904D4-950D-47BC-8EE8-C9D49C70E7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7171" y="1789044"/>
            <a:ext cx="3355942" cy="2438400"/>
          </a:xfrm>
        </p:spPr>
        <p:txBody>
          <a:bodyPr>
            <a:noAutofit/>
          </a:bodyPr>
          <a:lstStyle/>
          <a:p>
            <a:r>
              <a:rPr lang="es-MX" sz="3200" dirty="0"/>
              <a:t>Anticoncepción en adolescentes menores de    15 años </a:t>
            </a:r>
            <a:r>
              <a:rPr lang="es-GT" sz="3200" dirty="0"/>
              <a:t>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8A33C0D-ECC3-4FEA-B2C0-AC6277D0B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6973" y="5734050"/>
            <a:ext cx="3446140" cy="1123950"/>
          </a:xfrm>
        </p:spPr>
        <p:txBody>
          <a:bodyPr>
            <a:normAutofit/>
          </a:bodyPr>
          <a:lstStyle/>
          <a:p>
            <a:r>
              <a:rPr lang="es-GT" dirty="0"/>
              <a:t>Dra. Rossana Cifuentes E.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BA5783C3-2F96-40A7-A24F-30CB07AA3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649163" y="634028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A9D08DBA-0326-4C4E-ACFB-576F3ABDD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494670" y="2016617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28A044F-3FEA-4608-A3A5-AD0EBB7E5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9023" y="1689349"/>
            <a:ext cx="5659222" cy="3678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92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contenido">
            <a:extLst>
              <a:ext uri="{FF2B5EF4-FFF2-40B4-BE49-F238E27FC236}">
                <a16:creationId xmlns:a16="http://schemas.microsoft.com/office/drawing/2014/main" id="{0328B548-E5C8-4D3B-AA2D-5B5A4FE550E8}"/>
              </a:ext>
            </a:extLst>
          </p:cNvPr>
          <p:cNvSpPr txBox="1">
            <a:spLocks/>
          </p:cNvSpPr>
          <p:nvPr/>
        </p:nvSpPr>
        <p:spPr>
          <a:xfrm>
            <a:off x="457199" y="692697"/>
            <a:ext cx="9508436" cy="4536504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Franklin Gothic Book" panose="020B0503020102020204" pitchFamily="34" charset="0"/>
              <a:buNone/>
            </a:pPr>
            <a:r>
              <a:rPr lang="es-GT" dirty="0"/>
              <a:t>    </a:t>
            </a:r>
            <a:r>
              <a:rPr lang="es-GT" sz="3600" dirty="0"/>
              <a:t>Para finalizar, es necesario lograr el reconocimiento de niñas y adolescentes como </a:t>
            </a:r>
            <a:r>
              <a:rPr lang="es-GT" sz="3600" i="1" dirty="0"/>
              <a:t>sujetas de derechos </a:t>
            </a:r>
            <a:r>
              <a:rPr lang="es-GT" sz="3600" dirty="0"/>
              <a:t>y es fundamental promover su protección desde las familias, la sociedad y el Estado a efecto de cambiar patrones culturales que promueven la desigualdad y exclusión. </a:t>
            </a:r>
          </a:p>
          <a:p>
            <a:pPr>
              <a:buFont typeface="Franklin Gothic Book" panose="020B0503020102020204" pitchFamily="34" charset="0"/>
              <a:buNone/>
            </a:pPr>
            <a:endParaRPr lang="es-GT" dirty="0"/>
          </a:p>
          <a:p>
            <a:endParaRPr lang="es-GT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D1E7BCC-8860-4A48-ABF4-8AF8F0BED6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9130" y="3389075"/>
            <a:ext cx="3212870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54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6CE927-9CA0-4095-99FA-DF65E126A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/>
              <a:t>Introducción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91E8613-45FD-4CCB-90F8-D156725A1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43270"/>
            <a:ext cx="9601200" cy="4850295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embarazo en adolescentes no sólo es un problema de salud pública, es una violación a sus derechos humanos, que tiene implicaciones socioeconómicas y para el desarrollo.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países deben promover y respaldar las acciones en pro de la salud sexual y reproductiva de las y los adolescentes, que permita la formulación de políticas, lineamientos técnico normativos, planes, programas y proyectos dirigidos a la promoción de la salud sexual y reproductiva como elemento fundamental de desarrollo social.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Uno de los propósitos del conjunto de leyes nacionales e internacionales de protección de los derechos humanos es impedir que a los seres humanos se les trate o convierta en “objetos”, anulando su condición de “sujetos” pensantes y capaces de tomar determinaciones por sí mismos. </a:t>
            </a:r>
            <a:endParaRPr lang="es-GT" sz="1800" dirty="0">
              <a:latin typeface="GillSansMT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GT" sz="1800" b="0" i="0" u="none" strike="noStrike" baseline="0" dirty="0">
                <a:latin typeface="GillSansMT"/>
              </a:rPr>
              <a:t>* De León J, López C, Morales H, Andrino J, Sandoval M, Solís M. Manual de Derechos Humanos, Derechos </a:t>
            </a:r>
            <a:r>
              <a:rPr lang="es-MX" sz="1800" b="0" i="0" u="none" strike="noStrike" baseline="0" dirty="0">
                <a:latin typeface="GillSansMT"/>
              </a:rPr>
              <a:t>Sexuales y Reproductivos y Atención de Embarazos en Niñas y Adolescentes. Grupo científico de la PDH. </a:t>
            </a:r>
            <a:r>
              <a:rPr lang="es-GT" sz="1800" b="0" i="0" u="none" strike="noStrike" baseline="0" dirty="0">
                <a:latin typeface="GillSansMT"/>
              </a:rPr>
              <a:t>Guatemala; 2015.</a:t>
            </a:r>
            <a:endParaRPr lang="es-GT" sz="2400" dirty="0"/>
          </a:p>
        </p:txBody>
      </p:sp>
    </p:spTree>
    <p:extLst>
      <p:ext uri="{BB962C8B-B14F-4D97-AF65-F5344CB8AC3E}">
        <p14:creationId xmlns:p14="http://schemas.microsoft.com/office/powerpoint/2010/main" val="222954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205BC3-0B06-4EA6-9066-1A0BEC22C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776837-EE47-4C78-AC59-D9FA1E3EB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03" t="2239" b="-2239"/>
          <a:stretch/>
        </p:blipFill>
        <p:spPr>
          <a:xfrm>
            <a:off x="1246999" y="645106"/>
            <a:ext cx="3166878" cy="5247747"/>
          </a:xfrm>
          <a:prstGeom prst="rect">
            <a:avLst/>
          </a:prstGeom>
        </p:spPr>
      </p:pic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D0054D53-44FC-4767-8639-E75C8A4E4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237950" y="619653"/>
            <a:ext cx="4059516" cy="522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99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B205BC3-0B06-4EA6-9066-1A0BEC22C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4776837-EE47-4C78-AC59-D9FA1E3EBB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03" t="2239" b="-2239"/>
          <a:stretch/>
        </p:blipFill>
        <p:spPr>
          <a:xfrm>
            <a:off x="1246999" y="645106"/>
            <a:ext cx="3166878" cy="5247747"/>
          </a:xfrm>
          <a:prstGeom prst="rect">
            <a:avLst/>
          </a:prstGeom>
        </p:spPr>
      </p:pic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3EBE059-0E04-4C11-92CD-5A3F85E153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80511" y="331305"/>
            <a:ext cx="4730897" cy="608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114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5673C4-02AD-428A-AFC0-59B88A4B7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4008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es-MX" sz="4400" b="0" i="0" u="none" strike="noStrike" baseline="0" dirty="0">
                <a:latin typeface="GillSansMT"/>
              </a:rPr>
              <a:t>Los derechos sexuales y reproductivos son derechos humanos universales basados en la libertad, dignidad e igualdad. </a:t>
            </a:r>
            <a:br>
              <a:rPr lang="es-GT" dirty="0"/>
            </a:br>
            <a:endParaRPr lang="es-GT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B4F5B12-960F-46BE-9FC4-E95D92E540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r>
              <a:rPr lang="es-MX" sz="2400" b="0" i="0" u="none" strike="noStrike" baseline="0" dirty="0">
                <a:latin typeface="GillSansMT"/>
              </a:rPr>
              <a:t>Para que puedan ser ejercidos por niños, niñas y adolescentes deben darse dos condiciones esenciales: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s-MX" sz="2400" b="1" i="0" dirty="0">
                <a:latin typeface="GillSansMT"/>
              </a:rPr>
              <a:t>L</a:t>
            </a:r>
            <a:r>
              <a:rPr lang="es-MX" sz="2400" b="1" i="0" u="none" strike="noStrike" baseline="0" dirty="0">
                <a:latin typeface="GillSansMT"/>
              </a:rPr>
              <a:t>a Educación </a:t>
            </a:r>
            <a:r>
              <a:rPr lang="es-MX" sz="2400" b="1" i="0" dirty="0">
                <a:latin typeface="GillSansMT"/>
              </a:rPr>
              <a:t>I</a:t>
            </a:r>
            <a:r>
              <a:rPr lang="es-MX" sz="2400" b="1" i="0" u="none" strike="noStrike" baseline="0" dirty="0">
                <a:latin typeface="GillSansMT"/>
              </a:rPr>
              <a:t>ntegral en Sexualidad-EIS dentro de la educaci</a:t>
            </a:r>
            <a:r>
              <a:rPr lang="es-MX" sz="2400" b="1" i="0" dirty="0">
                <a:latin typeface="GillSansMT"/>
              </a:rPr>
              <a:t>ón formal</a:t>
            </a:r>
            <a:endParaRPr lang="es-MX" sz="2400" b="1" i="0" u="none" strike="noStrike" baseline="0" dirty="0">
              <a:latin typeface="GillSansMT"/>
            </a:endParaRPr>
          </a:p>
          <a:p>
            <a:pPr lvl="1"/>
            <a:endParaRPr lang="es-MX" sz="2400" b="1" i="0" u="none" strike="noStrike" baseline="0" dirty="0">
              <a:latin typeface="GillSansMT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s-GT" sz="2400" b="1" i="0" u="none" strike="noStrike" baseline="0" dirty="0">
                <a:latin typeface="GillSansMT"/>
              </a:rPr>
              <a:t>Servicios amigables para adolescentes, con </a:t>
            </a:r>
            <a:r>
              <a:rPr lang="es-MX" sz="2400" b="1" i="0" u="none" strike="noStrike" baseline="0" dirty="0">
                <a:latin typeface="GillSansMT"/>
              </a:rPr>
              <a:t>personal capacitado.</a:t>
            </a:r>
          </a:p>
          <a:p>
            <a:pPr lvl="1"/>
            <a:endParaRPr lang="es-MX" sz="2400" b="1" i="0" u="none" strike="noStrike" baseline="0" dirty="0">
              <a:latin typeface="GillSansMT"/>
            </a:endParaRPr>
          </a:p>
          <a:p>
            <a:pPr algn="l"/>
            <a:r>
              <a:rPr lang="es-MX" sz="2400" b="0" i="0" u="none" strike="noStrike" baseline="0" dirty="0">
                <a:latin typeface="GillSansMT"/>
              </a:rPr>
              <a:t>Para asegurar el desarrollo de una sexualidad saludable los derechos sexuales deben ser reconocidos, promovidos, respetados y defendidos por los diferentes sectores de la sociedad.</a:t>
            </a:r>
            <a:endParaRPr lang="es-GT" sz="2400" dirty="0"/>
          </a:p>
        </p:txBody>
      </p:sp>
    </p:spTree>
    <p:extLst>
      <p:ext uri="{BB962C8B-B14F-4D97-AF65-F5344CB8AC3E}">
        <p14:creationId xmlns:p14="http://schemas.microsoft.com/office/powerpoint/2010/main" val="4292816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1615B-9276-412D-BA40-AEB48A451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/>
              <a:t>¿Qué lleva a una menor de 15 años aun embarazo no intencionado? </a:t>
            </a:r>
            <a:endParaRPr lang="es-GT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857E99D-DB93-449C-AD13-7AF319BB946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90262" y="2119699"/>
            <a:ext cx="3688128" cy="4052501"/>
          </a:xfr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6F2BB-2A90-4258-8664-52549EB9C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2306" y="2171700"/>
            <a:ext cx="4659432" cy="3581401"/>
          </a:xfrm>
        </p:spPr>
        <p:txBody>
          <a:bodyPr>
            <a:noAutofit/>
          </a:bodyPr>
          <a:lstStyle/>
          <a:p>
            <a:r>
              <a:rPr lang="es-MX" sz="2400" dirty="0"/>
              <a:t>El embarazo en la adolescencia no suele ser resultado de una decisión deliberada, sino que es resultado de una multiplicidad de factores que afectan las trayectorias vitales de las niñas y adolescentes, e inciden de forma negativa en su capacidad de decisión (</a:t>
            </a:r>
            <a:r>
              <a:rPr lang="es-MX" sz="2400" dirty="0" err="1"/>
              <a:t>Unfpa</a:t>
            </a:r>
            <a:r>
              <a:rPr lang="es-MX" sz="2400" dirty="0"/>
              <a:t>, 2017). </a:t>
            </a:r>
            <a:endParaRPr lang="es-GT" sz="2400" dirty="0"/>
          </a:p>
        </p:txBody>
      </p:sp>
    </p:spTree>
    <p:extLst>
      <p:ext uri="{BB962C8B-B14F-4D97-AF65-F5344CB8AC3E}">
        <p14:creationId xmlns:p14="http://schemas.microsoft.com/office/powerpoint/2010/main" val="2929043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A1615B-9276-412D-BA40-AEB48A451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lleva a una menor de 15 años aun embarazo no intencionado? 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A6F2BB-2A90-4258-8664-52549EB9C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Multiplicidad de factores afectan las trayectorias vitales entre las que se reconocen:</a:t>
            </a:r>
          </a:p>
          <a:p>
            <a:pPr lvl="1">
              <a:buFont typeface="Franklin Gothic Book" panose="020B0503020102020204" pitchFamily="34" charset="0"/>
              <a:buChar char="♀"/>
            </a:pPr>
            <a:r>
              <a:rPr lang="es-MX" dirty="0"/>
              <a:t>La escasa o nula Educación Integral en Sexualidad-EIS </a:t>
            </a:r>
          </a:p>
          <a:p>
            <a:pPr lvl="1">
              <a:buFont typeface="Franklin Gothic Book" panose="020B0503020102020204" pitchFamily="34" charset="0"/>
              <a:buChar char="♀"/>
            </a:pPr>
            <a:r>
              <a:rPr lang="es-MX" dirty="0"/>
              <a:t>Los matrimonios precoces y forzados </a:t>
            </a:r>
          </a:p>
          <a:p>
            <a:pPr lvl="1">
              <a:buFont typeface="Franklin Gothic Book" panose="020B0503020102020204" pitchFamily="34" charset="0"/>
              <a:buChar char="♀"/>
            </a:pPr>
            <a:r>
              <a:rPr lang="es-MX" dirty="0"/>
              <a:t>La violencia sexual, muchas veces perpetuadas dentro de los círculos más cercanos. </a:t>
            </a:r>
          </a:p>
          <a:p>
            <a:r>
              <a:rPr lang="es-GT" dirty="0"/>
              <a:t>Por lo tanto, podemos afirmar que No toda relación sexo genital en las menores de 15 años, es violencia, hay en la información un derecho. Este debe garantizárseles a las niñas y adolescentes como una potente herramienta para fortalecer sus decisiones </a:t>
            </a:r>
          </a:p>
        </p:txBody>
      </p:sp>
    </p:spTree>
    <p:extLst>
      <p:ext uri="{BB962C8B-B14F-4D97-AF65-F5344CB8AC3E}">
        <p14:creationId xmlns:p14="http://schemas.microsoft.com/office/powerpoint/2010/main" val="3696784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66F41E0B-A7D3-4E3C-989B-F7602BDAB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85800"/>
            <a:ext cx="3881886" cy="2304472"/>
          </a:xfrm>
        </p:spPr>
        <p:txBody>
          <a:bodyPr/>
          <a:lstStyle/>
          <a:p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43C786E-33CB-4F87-8F28-B7ECA8A4B9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lamentable </a:t>
            </a:r>
            <a:r>
              <a:rPr lang="es-MX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que aún existan servicios de salud que representen un obstáculo para que los adolescentes se acerquen a pedir consejería o la dotación de algún método anticonceptivo debido al “asedio de los interrogatorios”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solidFill>
                  <a:srgbClr val="444444"/>
                </a:solidFill>
                <a:latin typeface="Open Sans" panose="020B0606030504020204" pitchFamily="34" charset="0"/>
              </a:rPr>
              <a:t>Garantizar la información y los métodos anticonceptivos a los adolescentes, descartando relaciones desiguales de poder,  con parejas mayores o iguales (prueba de amor) </a:t>
            </a:r>
            <a:endParaRPr lang="es-MX" sz="1600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solidFill>
                  <a:srgbClr val="444444"/>
                </a:solidFill>
                <a:latin typeface="Open Sans" panose="020B0606030504020204" pitchFamily="34" charset="0"/>
              </a:rPr>
              <a:t>A</a:t>
            </a:r>
            <a:r>
              <a:rPr lang="es-MX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nte una violencia sexual, </a:t>
            </a:r>
            <a:r>
              <a:rPr lang="es-MX" sz="1600" dirty="0">
                <a:solidFill>
                  <a:srgbClr val="444444"/>
                </a:solidFill>
                <a:latin typeface="Open Sans" panose="020B0606030504020204" pitchFamily="34" charset="0"/>
              </a:rPr>
              <a:t>garantizar </a:t>
            </a:r>
            <a:r>
              <a:rPr lang="es-MX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atención inmediatamente a la victima.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1600" dirty="0">
                <a:solidFill>
                  <a:srgbClr val="444444"/>
                </a:solidFill>
                <a:latin typeface="Open Sans" panose="020B0606030504020204" pitchFamily="34" charset="0"/>
              </a:rPr>
              <a:t>R</a:t>
            </a:r>
            <a:r>
              <a:rPr lang="es-MX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econocer que el inicio la vida sexual activa, ocurra a edades cada vez más tempranas.  Y que se brinde la Educación </a:t>
            </a:r>
            <a:r>
              <a:rPr lang="es-MX" sz="1600" dirty="0">
                <a:solidFill>
                  <a:srgbClr val="444444"/>
                </a:solidFill>
                <a:latin typeface="Open Sans" panose="020B0606030504020204" pitchFamily="34" charset="0"/>
              </a:rPr>
              <a:t>I</a:t>
            </a:r>
            <a:r>
              <a:rPr lang="es-MX" sz="1600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ntegral en Sexualidad en TODOS los establecimientos educativos, basado en la mejor evidencia, laica y oportuna. </a:t>
            </a:r>
            <a:endParaRPr lang="es-GT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5D22A9-8852-4852-8FBE-DF0A05742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815" y="2990272"/>
            <a:ext cx="3881887" cy="2743200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B22C9655-7573-4330-B29A-0FC150A1F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990272"/>
            <a:ext cx="3881886" cy="2877128"/>
          </a:xfrm>
        </p:spPr>
        <p:txBody>
          <a:bodyPr/>
          <a:lstStyle/>
          <a:p>
            <a:endParaRPr lang="es-GT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C3FB8AF-5330-4555-B744-4DB5E77090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" y="558196"/>
            <a:ext cx="3868801" cy="243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79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49805B-E3A2-4D22-940C-8D7D21CFC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 </a:t>
            </a:r>
            <a:endParaRPr lang="es-GT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982822-34BB-49BB-88A8-50C91E311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50504"/>
            <a:ext cx="9601200" cy="4621696"/>
          </a:xfrm>
        </p:spPr>
        <p:txBody>
          <a:bodyPr>
            <a:normAutofit/>
          </a:bodyPr>
          <a:lstStyle/>
          <a:p>
            <a:r>
              <a:rPr lang="es-MX" b="0" i="0" dirty="0">
                <a:solidFill>
                  <a:srgbClr val="6B6B6B"/>
                </a:solidFill>
                <a:effectLst/>
                <a:latin typeface="Helvetica Neue"/>
              </a:rPr>
              <a:t>El embarazo adolescente es considerado un problema de salud pública, tanto en LAC como en el mundo, por sus implicaciones educativas y económicas, además de que afecta el proyecto de vida de muchas jóvenes y amplía la brecha social, pues complica el acceso a mejores trabajos y salarios.</a:t>
            </a:r>
          </a:p>
          <a:p>
            <a:r>
              <a:rPr lang="es-MX" b="0" i="0" dirty="0">
                <a:solidFill>
                  <a:srgbClr val="6B6B6B"/>
                </a:solidFill>
                <a:effectLst/>
                <a:latin typeface="Helvetica Neue"/>
              </a:rPr>
              <a:t>Los determinantes del embarazo en la adolescencia están vinculados con las desigualdades de género que atentan contra la autonomía de las mujeres; la falta de oportunidades de inclusión social; la existencia de un clima educativo adverso y las barreras de acceso a los servicios de salud sexual y salud reproductiva.</a:t>
            </a:r>
          </a:p>
          <a:p>
            <a:r>
              <a:rPr lang="es-MX" b="0" i="0" dirty="0">
                <a:solidFill>
                  <a:srgbClr val="6B6B6B"/>
                </a:solidFill>
                <a:effectLst/>
                <a:latin typeface="Helvetica Neue"/>
              </a:rPr>
              <a:t>La mayoría de profesiones de la educación y la salud señalan que para reducir el número de embarazos en adolescentes es necesaria una completa educación en sexualidad y el acceso a los métodos anticonceptivos.  Así como el involucramiento de los padres de los adolescentes para que éstos hablen con sus hijos sobre sexualidad, reproducción. relaciones y métodos anticonceptivos. </a:t>
            </a:r>
          </a:p>
          <a:p>
            <a:endParaRPr lang="es-MX" b="0" i="0" dirty="0">
              <a:solidFill>
                <a:srgbClr val="6B6B6B"/>
              </a:solidFill>
              <a:effectLst/>
              <a:latin typeface="Helvetica Neue"/>
            </a:endParaRP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586743758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774</Words>
  <Application>Microsoft Office PowerPoint</Application>
  <PresentationFormat>Panorámica</PresentationFormat>
  <Paragraphs>31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7" baseType="lpstr">
      <vt:lpstr>Calibri</vt:lpstr>
      <vt:lpstr>Franklin Gothic Book</vt:lpstr>
      <vt:lpstr>GillSansMT</vt:lpstr>
      <vt:lpstr>Helvetica Neue</vt:lpstr>
      <vt:lpstr>Open Sans</vt:lpstr>
      <vt:lpstr>Wingdings</vt:lpstr>
      <vt:lpstr>Recorte</vt:lpstr>
      <vt:lpstr>Anticoncepción en adolescentes menores de    15 años  </vt:lpstr>
      <vt:lpstr>Introducción</vt:lpstr>
      <vt:lpstr>Presentación de PowerPoint</vt:lpstr>
      <vt:lpstr>Presentación de PowerPoint</vt:lpstr>
      <vt:lpstr>Los derechos sexuales y reproductivos son derechos humanos universales basados en la libertad, dignidad e igualdad.  </vt:lpstr>
      <vt:lpstr>¿Qué lleva a una menor de 15 años aun embarazo no intencionado? </vt:lpstr>
      <vt:lpstr>¿Qué lleva a una menor de 15 años aun embarazo no intencionado? </vt:lpstr>
      <vt:lpstr>Presentación de PowerPoint</vt:lpstr>
      <vt:lpstr>Conclusiones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Transitando por rutas criticas de salud y justicia para victimas de violencia sexual</dc:title>
  <dc:creator>Ludy del Rosario Rodas Lopez</dc:creator>
  <cp:lastModifiedBy>Rossana Cifuentes Estrada</cp:lastModifiedBy>
  <cp:revision>23</cp:revision>
  <dcterms:created xsi:type="dcterms:W3CDTF">2020-12-17T21:28:31Z</dcterms:created>
  <dcterms:modified xsi:type="dcterms:W3CDTF">2021-07-19T21:49:40Z</dcterms:modified>
</cp:coreProperties>
</file>