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71" r:id="rId3"/>
    <p:sldId id="257" r:id="rId4"/>
    <p:sldId id="259" r:id="rId5"/>
    <p:sldId id="273" r:id="rId6"/>
    <p:sldId id="266" r:id="rId7"/>
    <p:sldId id="269" r:id="rId8"/>
    <p:sldId id="265" r:id="rId9"/>
    <p:sldId id="272" r:id="rId10"/>
    <p:sldId id="275" r:id="rId11"/>
    <p:sldId id="267"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2" autoAdjust="0"/>
    <p:restoredTop sz="94737" autoAdjust="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256D08-244F-45DC-B683-649CF3536FF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5F72CB5-61C1-48E0-921B-11EAF02B93E1}">
      <dgm:prSet/>
      <dgm:spPr/>
      <dgm:t>
        <a:bodyPr/>
        <a:lstStyle/>
        <a:p>
          <a:r>
            <a:rPr lang="es-ES" dirty="0"/>
            <a:t>La ética feminista de acompañar implica </a:t>
          </a:r>
          <a:r>
            <a:rPr lang="es-ES" b="1" dirty="0"/>
            <a:t>pensarnos la vida desde un feminismo concreto y práctico. </a:t>
          </a:r>
          <a:r>
            <a:rPr lang="es-ES" dirty="0"/>
            <a:t>El acto </a:t>
          </a:r>
          <a:r>
            <a:rPr lang="es-ES" u="sng" dirty="0"/>
            <a:t>de acompañar es tanto el fin como el medio</a:t>
          </a:r>
          <a:r>
            <a:rPr lang="es-ES" dirty="0"/>
            <a:t>, ya que permite reconocernos en las otras, desde sus diversas realidades, levantando información, avanzar en la despenalización social del aborto, generando “conocimiento situado” que pone a las mujeres en el centro y tiene un potencial transformador.</a:t>
          </a:r>
          <a:endParaRPr lang="en-US" dirty="0"/>
        </a:p>
      </dgm:t>
    </dgm:pt>
    <dgm:pt modelId="{D91D5D66-A444-47B0-AD96-3BA9EF8CC599}" type="parTrans" cxnId="{B840861B-BBB5-4817-B519-5708BA518AC1}">
      <dgm:prSet/>
      <dgm:spPr/>
      <dgm:t>
        <a:bodyPr/>
        <a:lstStyle/>
        <a:p>
          <a:endParaRPr lang="en-US"/>
        </a:p>
      </dgm:t>
    </dgm:pt>
    <dgm:pt modelId="{E3E7E7BA-DF73-4714-98E1-4F231A607888}" type="sibTrans" cxnId="{B840861B-BBB5-4817-B519-5708BA518AC1}">
      <dgm:prSet/>
      <dgm:spPr/>
      <dgm:t>
        <a:bodyPr/>
        <a:lstStyle/>
        <a:p>
          <a:endParaRPr lang="en-US"/>
        </a:p>
      </dgm:t>
    </dgm:pt>
    <dgm:pt modelId="{068DFC4E-EDA5-42C1-80E6-1F41092AAF7A}">
      <dgm:prSet/>
      <dgm:spPr/>
      <dgm:t>
        <a:bodyPr/>
        <a:lstStyle/>
        <a:p>
          <a:r>
            <a:rPr lang="es-ES"/>
            <a:t>Es acompañar reconociendo las violencias que atraviesan las mujeres, entendiendo el vínculo entre la justicia social y la justicia reproductiva, permite que el acompañar tengo un potencial anti-sistémico y anti- estado entendiéndolo como un proceso cultural que integran otras luchas.</a:t>
          </a:r>
          <a:endParaRPr lang="en-US"/>
        </a:p>
      </dgm:t>
    </dgm:pt>
    <dgm:pt modelId="{8B8144B9-B61D-4CA5-A18F-3DBDBF3C47CC}" type="parTrans" cxnId="{1C9FAB6C-D799-42ED-9B4A-4C293F3B1F95}">
      <dgm:prSet/>
      <dgm:spPr/>
      <dgm:t>
        <a:bodyPr/>
        <a:lstStyle/>
        <a:p>
          <a:endParaRPr lang="en-US"/>
        </a:p>
      </dgm:t>
    </dgm:pt>
    <dgm:pt modelId="{3AC511B8-8645-4704-ABD5-EECE7EB6FEDE}" type="sibTrans" cxnId="{1C9FAB6C-D799-42ED-9B4A-4C293F3B1F95}">
      <dgm:prSet/>
      <dgm:spPr/>
      <dgm:t>
        <a:bodyPr/>
        <a:lstStyle/>
        <a:p>
          <a:endParaRPr lang="en-US"/>
        </a:p>
      </dgm:t>
    </dgm:pt>
    <dgm:pt modelId="{67260386-E3EC-4468-B0CD-DB4E5FDAE79C}">
      <dgm:prSet/>
      <dgm:spPr/>
      <dgm:t>
        <a:bodyPr/>
        <a:lstStyle/>
        <a:p>
          <a:r>
            <a:rPr lang="es-EC"/>
            <a:t>Para muchas organizaciones </a:t>
          </a:r>
          <a:r>
            <a:rPr lang="es-EC" b="1"/>
            <a:t>la reflexión política del cuidado no es orgánica, requiere de un esfuerzo consciente y adicional que le dé cabida a este tipo de reflexiones.</a:t>
          </a:r>
          <a:r>
            <a:rPr lang="es-EC"/>
            <a:t> </a:t>
          </a:r>
          <a:endParaRPr lang="en-US"/>
        </a:p>
      </dgm:t>
    </dgm:pt>
    <dgm:pt modelId="{6B81D83A-0757-434C-AFBF-565998920AA7}" type="parTrans" cxnId="{FA47098A-08AD-4137-8BFC-25C75D23F80B}">
      <dgm:prSet/>
      <dgm:spPr/>
      <dgm:t>
        <a:bodyPr/>
        <a:lstStyle/>
        <a:p>
          <a:endParaRPr lang="en-US"/>
        </a:p>
      </dgm:t>
    </dgm:pt>
    <dgm:pt modelId="{06298FA7-106A-4579-9C75-AC067C920B0B}" type="sibTrans" cxnId="{FA47098A-08AD-4137-8BFC-25C75D23F80B}">
      <dgm:prSet/>
      <dgm:spPr/>
      <dgm:t>
        <a:bodyPr/>
        <a:lstStyle/>
        <a:p>
          <a:endParaRPr lang="en-US"/>
        </a:p>
      </dgm:t>
    </dgm:pt>
    <dgm:pt modelId="{BE3048DF-AC4C-45D1-8619-5C58899EF621}" type="pres">
      <dgm:prSet presAssocID="{84256D08-244F-45DC-B683-649CF3536FF8}" presName="linear" presStyleCnt="0">
        <dgm:presLayoutVars>
          <dgm:animLvl val="lvl"/>
          <dgm:resizeHandles val="exact"/>
        </dgm:presLayoutVars>
      </dgm:prSet>
      <dgm:spPr/>
    </dgm:pt>
    <dgm:pt modelId="{3C8BE199-094D-4095-A39F-3CE0163D9650}" type="pres">
      <dgm:prSet presAssocID="{55F72CB5-61C1-48E0-921B-11EAF02B93E1}" presName="parentText" presStyleLbl="node1" presStyleIdx="0" presStyleCnt="3">
        <dgm:presLayoutVars>
          <dgm:chMax val="0"/>
          <dgm:bulletEnabled val="1"/>
        </dgm:presLayoutVars>
      </dgm:prSet>
      <dgm:spPr/>
    </dgm:pt>
    <dgm:pt modelId="{91671224-2DF1-45E1-94CC-9B172A03C37D}" type="pres">
      <dgm:prSet presAssocID="{E3E7E7BA-DF73-4714-98E1-4F231A607888}" presName="spacer" presStyleCnt="0"/>
      <dgm:spPr/>
    </dgm:pt>
    <dgm:pt modelId="{2E0FAF35-94D1-42D4-B9F8-0F7D7919EEB5}" type="pres">
      <dgm:prSet presAssocID="{068DFC4E-EDA5-42C1-80E6-1F41092AAF7A}" presName="parentText" presStyleLbl="node1" presStyleIdx="1" presStyleCnt="3">
        <dgm:presLayoutVars>
          <dgm:chMax val="0"/>
          <dgm:bulletEnabled val="1"/>
        </dgm:presLayoutVars>
      </dgm:prSet>
      <dgm:spPr/>
    </dgm:pt>
    <dgm:pt modelId="{3B4467BD-3CED-437B-B73B-F07D83C6A18B}" type="pres">
      <dgm:prSet presAssocID="{3AC511B8-8645-4704-ABD5-EECE7EB6FEDE}" presName="spacer" presStyleCnt="0"/>
      <dgm:spPr/>
    </dgm:pt>
    <dgm:pt modelId="{9550405E-5109-44ED-AF0E-1837C49AF0F6}" type="pres">
      <dgm:prSet presAssocID="{67260386-E3EC-4468-B0CD-DB4E5FDAE79C}" presName="parentText" presStyleLbl="node1" presStyleIdx="2" presStyleCnt="3">
        <dgm:presLayoutVars>
          <dgm:chMax val="0"/>
          <dgm:bulletEnabled val="1"/>
        </dgm:presLayoutVars>
      </dgm:prSet>
      <dgm:spPr/>
    </dgm:pt>
  </dgm:ptLst>
  <dgm:cxnLst>
    <dgm:cxn modelId="{B840861B-BBB5-4817-B519-5708BA518AC1}" srcId="{84256D08-244F-45DC-B683-649CF3536FF8}" destId="{55F72CB5-61C1-48E0-921B-11EAF02B93E1}" srcOrd="0" destOrd="0" parTransId="{D91D5D66-A444-47B0-AD96-3BA9EF8CC599}" sibTransId="{E3E7E7BA-DF73-4714-98E1-4F231A607888}"/>
    <dgm:cxn modelId="{A451DE21-AFBD-4B2A-950B-9BE38C511677}" type="presOf" srcId="{67260386-E3EC-4468-B0CD-DB4E5FDAE79C}" destId="{9550405E-5109-44ED-AF0E-1837C49AF0F6}" srcOrd="0" destOrd="0" presId="urn:microsoft.com/office/officeart/2005/8/layout/vList2"/>
    <dgm:cxn modelId="{1C9FAB6C-D799-42ED-9B4A-4C293F3B1F95}" srcId="{84256D08-244F-45DC-B683-649CF3536FF8}" destId="{068DFC4E-EDA5-42C1-80E6-1F41092AAF7A}" srcOrd="1" destOrd="0" parTransId="{8B8144B9-B61D-4CA5-A18F-3DBDBF3C47CC}" sibTransId="{3AC511B8-8645-4704-ABD5-EECE7EB6FEDE}"/>
    <dgm:cxn modelId="{7F42C94E-AB97-4742-BDB2-378C1DBD81B5}" type="presOf" srcId="{068DFC4E-EDA5-42C1-80E6-1F41092AAF7A}" destId="{2E0FAF35-94D1-42D4-B9F8-0F7D7919EEB5}" srcOrd="0" destOrd="0" presId="urn:microsoft.com/office/officeart/2005/8/layout/vList2"/>
    <dgm:cxn modelId="{3D179D78-3E58-410A-87FD-FF42A949C6E7}" type="presOf" srcId="{84256D08-244F-45DC-B683-649CF3536FF8}" destId="{BE3048DF-AC4C-45D1-8619-5C58899EF621}" srcOrd="0" destOrd="0" presId="urn:microsoft.com/office/officeart/2005/8/layout/vList2"/>
    <dgm:cxn modelId="{65FAF879-512E-480C-BC38-53D6FFAAB45C}" type="presOf" srcId="{55F72CB5-61C1-48E0-921B-11EAF02B93E1}" destId="{3C8BE199-094D-4095-A39F-3CE0163D9650}" srcOrd="0" destOrd="0" presId="urn:microsoft.com/office/officeart/2005/8/layout/vList2"/>
    <dgm:cxn modelId="{FA47098A-08AD-4137-8BFC-25C75D23F80B}" srcId="{84256D08-244F-45DC-B683-649CF3536FF8}" destId="{67260386-E3EC-4468-B0CD-DB4E5FDAE79C}" srcOrd="2" destOrd="0" parTransId="{6B81D83A-0757-434C-AFBF-565998920AA7}" sibTransId="{06298FA7-106A-4579-9C75-AC067C920B0B}"/>
    <dgm:cxn modelId="{CE07B134-9853-4813-88CF-3CEA4D0B1538}" type="presParOf" srcId="{BE3048DF-AC4C-45D1-8619-5C58899EF621}" destId="{3C8BE199-094D-4095-A39F-3CE0163D9650}" srcOrd="0" destOrd="0" presId="urn:microsoft.com/office/officeart/2005/8/layout/vList2"/>
    <dgm:cxn modelId="{1C10A41D-D3B3-479C-88BB-CBA55210244D}" type="presParOf" srcId="{BE3048DF-AC4C-45D1-8619-5C58899EF621}" destId="{91671224-2DF1-45E1-94CC-9B172A03C37D}" srcOrd="1" destOrd="0" presId="urn:microsoft.com/office/officeart/2005/8/layout/vList2"/>
    <dgm:cxn modelId="{2BB6B893-F4BD-4170-B9B3-9E4604847FED}" type="presParOf" srcId="{BE3048DF-AC4C-45D1-8619-5C58899EF621}" destId="{2E0FAF35-94D1-42D4-B9F8-0F7D7919EEB5}" srcOrd="2" destOrd="0" presId="urn:microsoft.com/office/officeart/2005/8/layout/vList2"/>
    <dgm:cxn modelId="{216DB9F2-EE54-4D11-8006-17BA76473D27}" type="presParOf" srcId="{BE3048DF-AC4C-45D1-8619-5C58899EF621}" destId="{3B4467BD-3CED-437B-B73B-F07D83C6A18B}" srcOrd="3" destOrd="0" presId="urn:microsoft.com/office/officeart/2005/8/layout/vList2"/>
    <dgm:cxn modelId="{62592550-662E-46F6-BF59-CD92B1F29CFE}" type="presParOf" srcId="{BE3048DF-AC4C-45D1-8619-5C58899EF621}" destId="{9550405E-5109-44ED-AF0E-1837C49AF0F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9A2053-8483-4743-9C56-70A4045925D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8699B98-BDCE-4D82-88FB-472153E26C3C}">
      <dgm:prSet/>
      <dgm:spPr/>
      <dgm:t>
        <a:bodyPr/>
        <a:lstStyle/>
        <a:p>
          <a:r>
            <a:rPr lang="es-ES"/>
            <a:t>La crítica y la autocrítica es una propuesta política, una ética y una metodología que surge de la lucha de mujeres de Kurdistán. “La revolución no es un momento, la revolución está adentro”. </a:t>
          </a:r>
          <a:endParaRPr lang="en-US"/>
        </a:p>
      </dgm:t>
    </dgm:pt>
    <dgm:pt modelId="{3BBE9349-5887-480A-8B16-E5E189F00077}" type="parTrans" cxnId="{B7753688-CB82-4722-83B4-4FFC60D9ABC0}">
      <dgm:prSet/>
      <dgm:spPr/>
      <dgm:t>
        <a:bodyPr/>
        <a:lstStyle/>
        <a:p>
          <a:endParaRPr lang="en-US"/>
        </a:p>
      </dgm:t>
    </dgm:pt>
    <dgm:pt modelId="{9A413092-596B-463B-ADDC-66A3D1644DCD}" type="sibTrans" cxnId="{B7753688-CB82-4722-83B4-4FFC60D9ABC0}">
      <dgm:prSet/>
      <dgm:spPr/>
      <dgm:t>
        <a:bodyPr/>
        <a:lstStyle/>
        <a:p>
          <a:endParaRPr lang="en-US"/>
        </a:p>
      </dgm:t>
    </dgm:pt>
    <dgm:pt modelId="{BF3EA71B-760F-415E-98E3-65DE02A5E887}">
      <dgm:prSet/>
      <dgm:spPr/>
      <dgm:t>
        <a:bodyPr/>
        <a:lstStyle/>
        <a:p>
          <a:r>
            <a:rPr lang="es-ES"/>
            <a:t>Culturalmente </a:t>
          </a:r>
          <a:r>
            <a:rPr lang="es-ES" b="0" i="0"/>
            <a:t>el conflicto siempre ha sido visto como negativo </a:t>
          </a:r>
          <a:endParaRPr lang="en-US"/>
        </a:p>
      </dgm:t>
    </dgm:pt>
    <dgm:pt modelId="{84E7A64B-FB2A-467E-A5AB-28D6160ADCB4}" type="parTrans" cxnId="{5A8A08D5-D835-4DFC-81C1-10CF62369DD9}">
      <dgm:prSet/>
      <dgm:spPr/>
      <dgm:t>
        <a:bodyPr/>
        <a:lstStyle/>
        <a:p>
          <a:endParaRPr lang="en-US"/>
        </a:p>
      </dgm:t>
    </dgm:pt>
    <dgm:pt modelId="{E519F12F-5AF3-4EA8-B28B-AC67D51A7FF9}" type="sibTrans" cxnId="{5A8A08D5-D835-4DFC-81C1-10CF62369DD9}">
      <dgm:prSet/>
      <dgm:spPr/>
      <dgm:t>
        <a:bodyPr/>
        <a:lstStyle/>
        <a:p>
          <a:endParaRPr lang="en-US"/>
        </a:p>
      </dgm:t>
    </dgm:pt>
    <dgm:pt modelId="{A3C2D678-B143-4896-A58C-AA608507F6A0}">
      <dgm:prSet/>
      <dgm:spPr/>
      <dgm:t>
        <a:bodyPr/>
        <a:lstStyle/>
        <a:p>
          <a:r>
            <a:rPr lang="es-ES" b="0" i="0"/>
            <a:t>Analizar las contradicciones internas para liberar al colectivo. Significa exponer los efectos de este sistema de dominación y luchar contra ellos para trabajar las contradicciones.</a:t>
          </a:r>
          <a:endParaRPr lang="en-US"/>
        </a:p>
      </dgm:t>
    </dgm:pt>
    <dgm:pt modelId="{93CD5596-3CC8-4F4E-8C98-7123E3086A34}" type="parTrans" cxnId="{1DEDE666-4BC8-413F-86BF-8F7AD8CAB91D}">
      <dgm:prSet/>
      <dgm:spPr/>
      <dgm:t>
        <a:bodyPr/>
        <a:lstStyle/>
        <a:p>
          <a:endParaRPr lang="en-US"/>
        </a:p>
      </dgm:t>
    </dgm:pt>
    <dgm:pt modelId="{66FC3986-B3FB-47CD-AA52-66389F564286}" type="sibTrans" cxnId="{1DEDE666-4BC8-413F-86BF-8F7AD8CAB91D}">
      <dgm:prSet/>
      <dgm:spPr/>
      <dgm:t>
        <a:bodyPr/>
        <a:lstStyle/>
        <a:p>
          <a:endParaRPr lang="en-US"/>
        </a:p>
      </dgm:t>
    </dgm:pt>
    <dgm:pt modelId="{9F21281C-9288-4326-BE2D-D285373EF968}">
      <dgm:prSet/>
      <dgm:spPr/>
      <dgm:t>
        <a:bodyPr/>
        <a:lstStyle/>
        <a:p>
          <a:r>
            <a:rPr lang="es-ES" b="0" i="0" dirty="0"/>
            <a:t>La base es el amor y el compañerismo, si no tienes una crítica que darle a tu compañera, entonces no quieres que el patriarcado y esos sistemas de opresión y dominación salgan de ella, por eso hay que cuestionarse. Pero eso no se hace desde la destrucción, no es un ataque o una pelea. </a:t>
          </a:r>
          <a:endParaRPr lang="en-US" dirty="0"/>
        </a:p>
      </dgm:t>
    </dgm:pt>
    <dgm:pt modelId="{B92DBB74-D869-40DA-A4DE-5218202DD3CA}" type="parTrans" cxnId="{FC9D6A87-AA8B-4D0A-8A91-4F60588231C3}">
      <dgm:prSet/>
      <dgm:spPr/>
      <dgm:t>
        <a:bodyPr/>
        <a:lstStyle/>
        <a:p>
          <a:endParaRPr lang="en-US"/>
        </a:p>
      </dgm:t>
    </dgm:pt>
    <dgm:pt modelId="{824AB829-BA66-49B9-8632-DE6866F2F823}" type="sibTrans" cxnId="{FC9D6A87-AA8B-4D0A-8A91-4F60588231C3}">
      <dgm:prSet/>
      <dgm:spPr/>
      <dgm:t>
        <a:bodyPr/>
        <a:lstStyle/>
        <a:p>
          <a:endParaRPr lang="en-US"/>
        </a:p>
      </dgm:t>
    </dgm:pt>
    <dgm:pt modelId="{CB22496E-D1D5-4B57-B5EA-B0A0EAA337A1}">
      <dgm:prSet/>
      <dgm:spPr/>
      <dgm:t>
        <a:bodyPr/>
        <a:lstStyle/>
        <a:p>
          <a:r>
            <a:rPr lang="es-ES" b="0" i="0"/>
            <a:t>Hay que generar los espacios y darle un tiempo a la crítica y la autocrítica.</a:t>
          </a:r>
          <a:endParaRPr lang="en-US"/>
        </a:p>
      </dgm:t>
    </dgm:pt>
    <dgm:pt modelId="{FC10409A-350E-4B4F-B4D7-436F96C0B7CC}" type="parTrans" cxnId="{6AED7AC2-73BF-455A-B19C-FD41815B75D6}">
      <dgm:prSet/>
      <dgm:spPr/>
      <dgm:t>
        <a:bodyPr/>
        <a:lstStyle/>
        <a:p>
          <a:endParaRPr lang="en-US"/>
        </a:p>
      </dgm:t>
    </dgm:pt>
    <dgm:pt modelId="{C5E2D606-9E90-441E-89AC-80F845755DEC}" type="sibTrans" cxnId="{6AED7AC2-73BF-455A-B19C-FD41815B75D6}">
      <dgm:prSet/>
      <dgm:spPr/>
      <dgm:t>
        <a:bodyPr/>
        <a:lstStyle/>
        <a:p>
          <a:endParaRPr lang="en-US"/>
        </a:p>
      </dgm:t>
    </dgm:pt>
    <dgm:pt modelId="{1B3435C1-17D1-4B0F-A32E-6E82340BA017}">
      <dgm:prSet/>
      <dgm:spPr/>
      <dgm:t>
        <a:bodyPr/>
        <a:lstStyle/>
        <a:p>
          <a:r>
            <a:rPr lang="es-ES" b="0" i="0" dirty="0"/>
            <a:t>Parámetros metodológicos: </a:t>
          </a:r>
          <a:endParaRPr lang="en-US" dirty="0"/>
        </a:p>
      </dgm:t>
    </dgm:pt>
    <dgm:pt modelId="{CEFAB892-BD1D-4711-ABBD-7E5AA2691FDC}" type="parTrans" cxnId="{30549A96-20DC-45CA-8D67-1A38DB167E67}">
      <dgm:prSet/>
      <dgm:spPr/>
      <dgm:t>
        <a:bodyPr/>
        <a:lstStyle/>
        <a:p>
          <a:endParaRPr lang="en-US"/>
        </a:p>
      </dgm:t>
    </dgm:pt>
    <dgm:pt modelId="{595B408C-D300-42FA-AB19-E8D7B2EAFE74}" type="sibTrans" cxnId="{30549A96-20DC-45CA-8D67-1A38DB167E67}">
      <dgm:prSet/>
      <dgm:spPr/>
      <dgm:t>
        <a:bodyPr/>
        <a:lstStyle/>
        <a:p>
          <a:endParaRPr lang="en-US"/>
        </a:p>
      </dgm:t>
    </dgm:pt>
    <dgm:pt modelId="{01F631F3-F216-4A74-B27C-22D2237DA593}">
      <dgm:prSet/>
      <dgm:spPr/>
      <dgm:t>
        <a:bodyPr/>
        <a:lstStyle/>
        <a:p>
          <a:r>
            <a:rPr lang="es-ES" dirty="0"/>
            <a:t>L</a:t>
          </a:r>
          <a:r>
            <a:rPr lang="es-ES" b="0" i="0" dirty="0"/>
            <a:t>as intervenciones reiterativas no son bienvenidas en el ejercicio</a:t>
          </a:r>
          <a:endParaRPr lang="en-US" dirty="0"/>
        </a:p>
      </dgm:t>
    </dgm:pt>
    <dgm:pt modelId="{F4F2AA09-FBA8-4FCF-926C-D71E3E5350E0}" type="parTrans" cxnId="{B1E454C6-55DC-4568-8AEE-695B58A7D9F5}">
      <dgm:prSet/>
      <dgm:spPr/>
      <dgm:t>
        <a:bodyPr/>
        <a:lstStyle/>
        <a:p>
          <a:endParaRPr lang="en-US"/>
        </a:p>
      </dgm:t>
    </dgm:pt>
    <dgm:pt modelId="{7B9C51D9-2F4C-4A84-BC4D-3ACEE302C767}" type="sibTrans" cxnId="{B1E454C6-55DC-4568-8AEE-695B58A7D9F5}">
      <dgm:prSet/>
      <dgm:spPr/>
      <dgm:t>
        <a:bodyPr/>
        <a:lstStyle/>
        <a:p>
          <a:endParaRPr lang="en-US"/>
        </a:p>
      </dgm:t>
    </dgm:pt>
    <dgm:pt modelId="{7DF4148D-E155-4578-9B72-3823AE0F3024}">
      <dgm:prSet/>
      <dgm:spPr/>
      <dgm:t>
        <a:bodyPr/>
        <a:lstStyle/>
        <a:p>
          <a:r>
            <a:rPr lang="es-ES" b="0" i="0" dirty="0"/>
            <a:t>La implementación de este método ha significado para la Red de Las Comadres, procesos muy profundos e intensos de análisis y de tratamiento de conflictos. A su vez, ha fortalecido el proceso y las relaciones al trasparentar las verdaderas tensiones frente a distintos temas que se han analizado con esta metodología</a:t>
          </a:r>
          <a:endParaRPr lang="en-US" dirty="0"/>
        </a:p>
      </dgm:t>
    </dgm:pt>
    <dgm:pt modelId="{29AB472B-A5CB-4281-8460-DF79FF3E6195}" type="parTrans" cxnId="{29141C5E-E1DC-4571-853A-44345E49CE7B}">
      <dgm:prSet/>
      <dgm:spPr/>
      <dgm:t>
        <a:bodyPr/>
        <a:lstStyle/>
        <a:p>
          <a:endParaRPr lang="en-US"/>
        </a:p>
      </dgm:t>
    </dgm:pt>
    <dgm:pt modelId="{0BDC3B3F-9FF6-40BD-9904-FF83E0B9FB72}" type="sibTrans" cxnId="{29141C5E-E1DC-4571-853A-44345E49CE7B}">
      <dgm:prSet/>
      <dgm:spPr/>
      <dgm:t>
        <a:bodyPr/>
        <a:lstStyle/>
        <a:p>
          <a:endParaRPr lang="en-US"/>
        </a:p>
      </dgm:t>
    </dgm:pt>
    <dgm:pt modelId="{7093BFBE-9F80-4A0F-8451-AEAF13DB94DA}">
      <dgm:prSet/>
      <dgm:spPr/>
      <dgm:t>
        <a:bodyPr/>
        <a:lstStyle/>
        <a:p>
          <a:r>
            <a:rPr lang="es-ES" dirty="0"/>
            <a:t>Se identifica</a:t>
          </a:r>
          <a:r>
            <a:rPr lang="es-ES" b="0" i="0" dirty="0"/>
            <a:t> qué rol asumí yo en esa situación (responsabilidad personal y colectiva)</a:t>
          </a:r>
          <a:endParaRPr lang="en-US" dirty="0"/>
        </a:p>
      </dgm:t>
    </dgm:pt>
    <dgm:pt modelId="{DAB27E28-F8BF-4018-BD60-9894D5E2AD8F}" type="sibTrans" cxnId="{A7AFF635-01E0-47C2-B3F9-1C5E7F1577D3}">
      <dgm:prSet/>
      <dgm:spPr/>
      <dgm:t>
        <a:bodyPr/>
        <a:lstStyle/>
        <a:p>
          <a:endParaRPr lang="en-US"/>
        </a:p>
      </dgm:t>
    </dgm:pt>
    <dgm:pt modelId="{ECA39570-6095-4FA9-8B73-D53FFE73230D}" type="parTrans" cxnId="{A7AFF635-01E0-47C2-B3F9-1C5E7F1577D3}">
      <dgm:prSet/>
      <dgm:spPr/>
      <dgm:t>
        <a:bodyPr/>
        <a:lstStyle/>
        <a:p>
          <a:endParaRPr lang="en-US"/>
        </a:p>
      </dgm:t>
    </dgm:pt>
    <dgm:pt modelId="{76B10021-3811-4E3E-B560-FCBF4EF34E62}">
      <dgm:prSet/>
      <dgm:spPr/>
      <dgm:t>
        <a:bodyPr/>
        <a:lstStyle/>
        <a:p>
          <a:r>
            <a:rPr lang="es-ES" dirty="0"/>
            <a:t>No</a:t>
          </a:r>
          <a:r>
            <a:rPr lang="es-ES" b="0" i="0" dirty="0"/>
            <a:t> hay réplica</a:t>
          </a:r>
          <a:endParaRPr lang="en-US" dirty="0"/>
        </a:p>
      </dgm:t>
    </dgm:pt>
    <dgm:pt modelId="{B76028A6-6CAA-4F97-B4FA-648BC96A194A}" type="sibTrans" cxnId="{FD50DE16-BC1B-4F4A-8C1F-DAA5B98D18EF}">
      <dgm:prSet/>
      <dgm:spPr/>
      <dgm:t>
        <a:bodyPr/>
        <a:lstStyle/>
        <a:p>
          <a:endParaRPr lang="en-US"/>
        </a:p>
      </dgm:t>
    </dgm:pt>
    <dgm:pt modelId="{3221AC5F-4C00-4271-8882-FAFC4DCCDF99}" type="parTrans" cxnId="{FD50DE16-BC1B-4F4A-8C1F-DAA5B98D18EF}">
      <dgm:prSet/>
      <dgm:spPr/>
      <dgm:t>
        <a:bodyPr/>
        <a:lstStyle/>
        <a:p>
          <a:endParaRPr lang="en-US"/>
        </a:p>
      </dgm:t>
    </dgm:pt>
    <dgm:pt modelId="{71117FA3-060B-4CAD-B217-559333EEF5CC}">
      <dgm:prSet/>
      <dgm:spPr/>
      <dgm:t>
        <a:bodyPr/>
        <a:lstStyle/>
        <a:p>
          <a:r>
            <a:rPr lang="es-ES" dirty="0"/>
            <a:t>Se explicitan situaciones concretas </a:t>
          </a:r>
          <a:endParaRPr lang="en-US" dirty="0"/>
        </a:p>
      </dgm:t>
    </dgm:pt>
    <dgm:pt modelId="{74BE9D5C-2845-421F-A771-C5961F42472C}" type="sibTrans" cxnId="{061BA926-A849-441D-8886-962FA73A5B93}">
      <dgm:prSet/>
      <dgm:spPr/>
      <dgm:t>
        <a:bodyPr/>
        <a:lstStyle/>
        <a:p>
          <a:endParaRPr lang="en-US"/>
        </a:p>
      </dgm:t>
    </dgm:pt>
    <dgm:pt modelId="{70C1D96F-111D-4EBB-B1D1-11529510ABF2}" type="parTrans" cxnId="{061BA926-A849-441D-8886-962FA73A5B93}">
      <dgm:prSet/>
      <dgm:spPr/>
      <dgm:t>
        <a:bodyPr/>
        <a:lstStyle/>
        <a:p>
          <a:endParaRPr lang="en-US"/>
        </a:p>
      </dgm:t>
    </dgm:pt>
    <dgm:pt modelId="{573810B0-957F-4472-990E-598DA45D262C}">
      <dgm:prSet/>
      <dgm:spPr/>
      <dgm:t>
        <a:bodyPr/>
        <a:lstStyle/>
        <a:p>
          <a:r>
            <a:rPr lang="es-ES" dirty="0"/>
            <a:t>Se </a:t>
          </a:r>
          <a:r>
            <a:rPr lang="es-ES" b="0" i="0" dirty="0"/>
            <a:t>evita la generalización </a:t>
          </a:r>
          <a:endParaRPr lang="en-US" dirty="0"/>
        </a:p>
      </dgm:t>
    </dgm:pt>
    <dgm:pt modelId="{97363003-3790-42EA-AE20-6AE94778E1FA}" type="sibTrans" cxnId="{6E97CE44-A626-4E8F-9BFE-D41B917906AC}">
      <dgm:prSet/>
      <dgm:spPr/>
      <dgm:t>
        <a:bodyPr/>
        <a:lstStyle/>
        <a:p>
          <a:endParaRPr lang="en-US"/>
        </a:p>
      </dgm:t>
    </dgm:pt>
    <dgm:pt modelId="{A4B31B25-3DEE-4C32-944F-6BBDE46E2143}" type="parTrans" cxnId="{6E97CE44-A626-4E8F-9BFE-D41B917906AC}">
      <dgm:prSet/>
      <dgm:spPr/>
      <dgm:t>
        <a:bodyPr/>
        <a:lstStyle/>
        <a:p>
          <a:endParaRPr lang="en-US"/>
        </a:p>
      </dgm:t>
    </dgm:pt>
    <dgm:pt modelId="{9ABA735B-F5D4-4B0F-BE25-1E3057ACF529}" type="pres">
      <dgm:prSet presAssocID="{8F9A2053-8483-4743-9C56-70A4045925DA}" presName="linear" presStyleCnt="0">
        <dgm:presLayoutVars>
          <dgm:animLvl val="lvl"/>
          <dgm:resizeHandles val="exact"/>
        </dgm:presLayoutVars>
      </dgm:prSet>
      <dgm:spPr/>
    </dgm:pt>
    <dgm:pt modelId="{4F086DDF-2B03-4748-946D-95676B4AA043}" type="pres">
      <dgm:prSet presAssocID="{18699B98-BDCE-4D82-88FB-472153E26C3C}" presName="parentText" presStyleLbl="node1" presStyleIdx="0" presStyleCnt="7">
        <dgm:presLayoutVars>
          <dgm:chMax val="0"/>
          <dgm:bulletEnabled val="1"/>
        </dgm:presLayoutVars>
      </dgm:prSet>
      <dgm:spPr/>
    </dgm:pt>
    <dgm:pt modelId="{CCFBE59A-27B9-4688-91E8-DA274452D864}" type="pres">
      <dgm:prSet presAssocID="{9A413092-596B-463B-ADDC-66A3D1644DCD}" presName="spacer" presStyleCnt="0"/>
      <dgm:spPr/>
    </dgm:pt>
    <dgm:pt modelId="{8A8149DE-529A-4177-9EEB-5D0389F8F26E}" type="pres">
      <dgm:prSet presAssocID="{BF3EA71B-760F-415E-98E3-65DE02A5E887}" presName="parentText" presStyleLbl="node1" presStyleIdx="1" presStyleCnt="7">
        <dgm:presLayoutVars>
          <dgm:chMax val="0"/>
          <dgm:bulletEnabled val="1"/>
        </dgm:presLayoutVars>
      </dgm:prSet>
      <dgm:spPr/>
    </dgm:pt>
    <dgm:pt modelId="{105F9842-248D-4630-B26A-86CB87FB05BF}" type="pres">
      <dgm:prSet presAssocID="{E519F12F-5AF3-4EA8-B28B-AC67D51A7FF9}" presName="spacer" presStyleCnt="0"/>
      <dgm:spPr/>
    </dgm:pt>
    <dgm:pt modelId="{9A529255-F142-4C46-B274-2110651C61F8}" type="pres">
      <dgm:prSet presAssocID="{A3C2D678-B143-4896-A58C-AA608507F6A0}" presName="parentText" presStyleLbl="node1" presStyleIdx="2" presStyleCnt="7">
        <dgm:presLayoutVars>
          <dgm:chMax val="0"/>
          <dgm:bulletEnabled val="1"/>
        </dgm:presLayoutVars>
      </dgm:prSet>
      <dgm:spPr/>
    </dgm:pt>
    <dgm:pt modelId="{02C80624-B2FE-467B-8D01-2D15B58F10AE}" type="pres">
      <dgm:prSet presAssocID="{66FC3986-B3FB-47CD-AA52-66389F564286}" presName="spacer" presStyleCnt="0"/>
      <dgm:spPr/>
    </dgm:pt>
    <dgm:pt modelId="{9BC943E0-7772-4FC4-A8C2-266FD2F5E0E5}" type="pres">
      <dgm:prSet presAssocID="{9F21281C-9288-4326-BE2D-D285373EF968}" presName="parentText" presStyleLbl="node1" presStyleIdx="3" presStyleCnt="7">
        <dgm:presLayoutVars>
          <dgm:chMax val="0"/>
          <dgm:bulletEnabled val="1"/>
        </dgm:presLayoutVars>
      </dgm:prSet>
      <dgm:spPr/>
    </dgm:pt>
    <dgm:pt modelId="{AEDEF02B-302C-427A-8DA4-A27B78CECD41}" type="pres">
      <dgm:prSet presAssocID="{824AB829-BA66-49B9-8632-DE6866F2F823}" presName="spacer" presStyleCnt="0"/>
      <dgm:spPr/>
    </dgm:pt>
    <dgm:pt modelId="{DC384ED8-4008-45F0-8423-DA045291A46A}" type="pres">
      <dgm:prSet presAssocID="{CB22496E-D1D5-4B57-B5EA-B0A0EAA337A1}" presName="parentText" presStyleLbl="node1" presStyleIdx="4" presStyleCnt="7">
        <dgm:presLayoutVars>
          <dgm:chMax val="0"/>
          <dgm:bulletEnabled val="1"/>
        </dgm:presLayoutVars>
      </dgm:prSet>
      <dgm:spPr/>
    </dgm:pt>
    <dgm:pt modelId="{9A548010-4508-47AA-B857-23C5404E3643}" type="pres">
      <dgm:prSet presAssocID="{C5E2D606-9E90-441E-89AC-80F845755DEC}" presName="spacer" presStyleCnt="0"/>
      <dgm:spPr/>
    </dgm:pt>
    <dgm:pt modelId="{E471A304-759D-45A7-8815-51E764D581DF}" type="pres">
      <dgm:prSet presAssocID="{1B3435C1-17D1-4B0F-A32E-6E82340BA017}" presName="parentText" presStyleLbl="node1" presStyleIdx="5" presStyleCnt="7">
        <dgm:presLayoutVars>
          <dgm:chMax val="0"/>
          <dgm:bulletEnabled val="1"/>
        </dgm:presLayoutVars>
      </dgm:prSet>
      <dgm:spPr/>
    </dgm:pt>
    <dgm:pt modelId="{6A3A1794-40AB-4582-BE64-7EDA7AB3B924}" type="pres">
      <dgm:prSet presAssocID="{1B3435C1-17D1-4B0F-A32E-6E82340BA017}" presName="childText" presStyleLbl="revTx" presStyleIdx="0" presStyleCnt="1">
        <dgm:presLayoutVars>
          <dgm:bulletEnabled val="1"/>
        </dgm:presLayoutVars>
      </dgm:prSet>
      <dgm:spPr/>
    </dgm:pt>
    <dgm:pt modelId="{56A8390B-97DE-49E6-8FA6-7F4BBD331D19}" type="pres">
      <dgm:prSet presAssocID="{7DF4148D-E155-4578-9B72-3823AE0F3024}" presName="parentText" presStyleLbl="node1" presStyleIdx="6" presStyleCnt="7">
        <dgm:presLayoutVars>
          <dgm:chMax val="0"/>
          <dgm:bulletEnabled val="1"/>
        </dgm:presLayoutVars>
      </dgm:prSet>
      <dgm:spPr/>
    </dgm:pt>
  </dgm:ptLst>
  <dgm:cxnLst>
    <dgm:cxn modelId="{C742FD08-3754-4735-B034-F7FE17CC8AFD}" type="presOf" srcId="{9F21281C-9288-4326-BE2D-D285373EF968}" destId="{9BC943E0-7772-4FC4-A8C2-266FD2F5E0E5}" srcOrd="0" destOrd="0" presId="urn:microsoft.com/office/officeart/2005/8/layout/vList2"/>
    <dgm:cxn modelId="{E8A01614-2236-4BC6-B52C-2B2FF5146BF4}" type="presOf" srcId="{A3C2D678-B143-4896-A58C-AA608507F6A0}" destId="{9A529255-F142-4C46-B274-2110651C61F8}" srcOrd="0" destOrd="0" presId="urn:microsoft.com/office/officeart/2005/8/layout/vList2"/>
    <dgm:cxn modelId="{FD50DE16-BC1B-4F4A-8C1F-DAA5B98D18EF}" srcId="{1B3435C1-17D1-4B0F-A32E-6E82340BA017}" destId="{76B10021-3811-4E3E-B560-FCBF4EF34E62}" srcOrd="1" destOrd="0" parTransId="{3221AC5F-4C00-4271-8882-FAFC4DCCDF99}" sibTransId="{B76028A6-6CAA-4F97-B4FA-648BC96A194A}"/>
    <dgm:cxn modelId="{127BF317-FA15-4269-B5CF-E983743AFDF9}" type="presOf" srcId="{7093BFBE-9F80-4A0F-8451-AEAF13DB94DA}" destId="{6A3A1794-40AB-4582-BE64-7EDA7AB3B924}" srcOrd="0" destOrd="4" presId="urn:microsoft.com/office/officeart/2005/8/layout/vList2"/>
    <dgm:cxn modelId="{061BA926-A849-441D-8886-962FA73A5B93}" srcId="{1B3435C1-17D1-4B0F-A32E-6E82340BA017}" destId="{71117FA3-060B-4CAD-B217-559333EEF5CC}" srcOrd="2" destOrd="0" parTransId="{70C1D96F-111D-4EBB-B1D1-11529510ABF2}" sibTransId="{74BE9D5C-2845-421F-A771-C5961F42472C}"/>
    <dgm:cxn modelId="{5CAD5E2D-7732-40E9-B664-AD92FDAC572A}" type="presOf" srcId="{573810B0-957F-4472-990E-598DA45D262C}" destId="{6A3A1794-40AB-4582-BE64-7EDA7AB3B924}" srcOrd="0" destOrd="3" presId="urn:microsoft.com/office/officeart/2005/8/layout/vList2"/>
    <dgm:cxn modelId="{A7AFF635-01E0-47C2-B3F9-1C5E7F1577D3}" srcId="{1B3435C1-17D1-4B0F-A32E-6E82340BA017}" destId="{7093BFBE-9F80-4A0F-8451-AEAF13DB94DA}" srcOrd="4" destOrd="0" parTransId="{ECA39570-6095-4FA9-8B73-D53FFE73230D}" sibTransId="{DAB27E28-F8BF-4018-BD60-9894D5E2AD8F}"/>
    <dgm:cxn modelId="{C935EE5D-7196-4A6E-8094-1778442676BC}" type="presOf" srcId="{BF3EA71B-760F-415E-98E3-65DE02A5E887}" destId="{8A8149DE-529A-4177-9EEB-5D0389F8F26E}" srcOrd="0" destOrd="0" presId="urn:microsoft.com/office/officeart/2005/8/layout/vList2"/>
    <dgm:cxn modelId="{29141C5E-E1DC-4571-853A-44345E49CE7B}" srcId="{8F9A2053-8483-4743-9C56-70A4045925DA}" destId="{7DF4148D-E155-4578-9B72-3823AE0F3024}" srcOrd="6" destOrd="0" parTransId="{29AB472B-A5CB-4281-8460-DF79FF3E6195}" sibTransId="{0BDC3B3F-9FF6-40BD-9904-FF83E0B9FB72}"/>
    <dgm:cxn modelId="{6E97CE44-A626-4E8F-9BFE-D41B917906AC}" srcId="{1B3435C1-17D1-4B0F-A32E-6E82340BA017}" destId="{573810B0-957F-4472-990E-598DA45D262C}" srcOrd="3" destOrd="0" parTransId="{A4B31B25-3DEE-4C32-944F-6BBDE46E2143}" sibTransId="{97363003-3790-42EA-AE20-6AE94778E1FA}"/>
    <dgm:cxn modelId="{1DEDE666-4BC8-413F-86BF-8F7AD8CAB91D}" srcId="{8F9A2053-8483-4743-9C56-70A4045925DA}" destId="{A3C2D678-B143-4896-A58C-AA608507F6A0}" srcOrd="2" destOrd="0" parTransId="{93CD5596-3CC8-4F4E-8C98-7123E3086A34}" sibTransId="{66FC3986-B3FB-47CD-AA52-66389F564286}"/>
    <dgm:cxn modelId="{BAC3D94A-0B74-4D64-9DE2-9B32B90E2C2A}" type="presOf" srcId="{76B10021-3811-4E3E-B560-FCBF4EF34E62}" destId="{6A3A1794-40AB-4582-BE64-7EDA7AB3B924}" srcOrd="0" destOrd="1" presId="urn:microsoft.com/office/officeart/2005/8/layout/vList2"/>
    <dgm:cxn modelId="{5CBA1982-059B-4850-BF94-1F9A3AE24B1C}" type="presOf" srcId="{7DF4148D-E155-4578-9B72-3823AE0F3024}" destId="{56A8390B-97DE-49E6-8FA6-7F4BBD331D19}" srcOrd="0" destOrd="0" presId="urn:microsoft.com/office/officeart/2005/8/layout/vList2"/>
    <dgm:cxn modelId="{E9F06285-D52F-426F-B1F2-7FA6DC034172}" type="presOf" srcId="{1B3435C1-17D1-4B0F-A32E-6E82340BA017}" destId="{E471A304-759D-45A7-8815-51E764D581DF}" srcOrd="0" destOrd="0" presId="urn:microsoft.com/office/officeart/2005/8/layout/vList2"/>
    <dgm:cxn modelId="{FC9D6A87-AA8B-4D0A-8A91-4F60588231C3}" srcId="{8F9A2053-8483-4743-9C56-70A4045925DA}" destId="{9F21281C-9288-4326-BE2D-D285373EF968}" srcOrd="3" destOrd="0" parTransId="{B92DBB74-D869-40DA-A4DE-5218202DD3CA}" sibTransId="{824AB829-BA66-49B9-8632-DE6866F2F823}"/>
    <dgm:cxn modelId="{B7753688-CB82-4722-83B4-4FFC60D9ABC0}" srcId="{8F9A2053-8483-4743-9C56-70A4045925DA}" destId="{18699B98-BDCE-4D82-88FB-472153E26C3C}" srcOrd="0" destOrd="0" parTransId="{3BBE9349-5887-480A-8B16-E5E189F00077}" sibTransId="{9A413092-596B-463B-ADDC-66A3D1644DCD}"/>
    <dgm:cxn modelId="{30549A96-20DC-45CA-8D67-1A38DB167E67}" srcId="{8F9A2053-8483-4743-9C56-70A4045925DA}" destId="{1B3435C1-17D1-4B0F-A32E-6E82340BA017}" srcOrd="5" destOrd="0" parTransId="{CEFAB892-BD1D-4711-ABBD-7E5AA2691FDC}" sibTransId="{595B408C-D300-42FA-AB19-E8D7B2EAFE74}"/>
    <dgm:cxn modelId="{978AB996-988A-40D3-9734-4AD42453ABB6}" type="presOf" srcId="{8F9A2053-8483-4743-9C56-70A4045925DA}" destId="{9ABA735B-F5D4-4B0F-BE25-1E3057ACF529}" srcOrd="0" destOrd="0" presId="urn:microsoft.com/office/officeart/2005/8/layout/vList2"/>
    <dgm:cxn modelId="{6AED7AC2-73BF-455A-B19C-FD41815B75D6}" srcId="{8F9A2053-8483-4743-9C56-70A4045925DA}" destId="{CB22496E-D1D5-4B57-B5EA-B0A0EAA337A1}" srcOrd="4" destOrd="0" parTransId="{FC10409A-350E-4B4F-B4D7-436F96C0B7CC}" sibTransId="{C5E2D606-9E90-441E-89AC-80F845755DEC}"/>
    <dgm:cxn modelId="{B1E454C6-55DC-4568-8AEE-695B58A7D9F5}" srcId="{1B3435C1-17D1-4B0F-A32E-6E82340BA017}" destId="{01F631F3-F216-4A74-B27C-22D2237DA593}" srcOrd="0" destOrd="0" parTransId="{F4F2AA09-FBA8-4FCF-926C-D71E3E5350E0}" sibTransId="{7B9C51D9-2F4C-4A84-BC4D-3ACEE302C767}"/>
    <dgm:cxn modelId="{9B70D3CA-A41C-4F02-9B79-B18E98BDA7D5}" type="presOf" srcId="{CB22496E-D1D5-4B57-B5EA-B0A0EAA337A1}" destId="{DC384ED8-4008-45F0-8423-DA045291A46A}" srcOrd="0" destOrd="0" presId="urn:microsoft.com/office/officeart/2005/8/layout/vList2"/>
    <dgm:cxn modelId="{5416B3CC-AEAE-48C3-B1FF-69B5D54762C0}" type="presOf" srcId="{01F631F3-F216-4A74-B27C-22D2237DA593}" destId="{6A3A1794-40AB-4582-BE64-7EDA7AB3B924}" srcOrd="0" destOrd="0" presId="urn:microsoft.com/office/officeart/2005/8/layout/vList2"/>
    <dgm:cxn modelId="{5A8A08D5-D835-4DFC-81C1-10CF62369DD9}" srcId="{8F9A2053-8483-4743-9C56-70A4045925DA}" destId="{BF3EA71B-760F-415E-98E3-65DE02A5E887}" srcOrd="1" destOrd="0" parTransId="{84E7A64B-FB2A-467E-A5AB-28D6160ADCB4}" sibTransId="{E519F12F-5AF3-4EA8-B28B-AC67D51A7FF9}"/>
    <dgm:cxn modelId="{698FECEA-6D2C-404F-A570-8B1565D636C1}" type="presOf" srcId="{71117FA3-060B-4CAD-B217-559333EEF5CC}" destId="{6A3A1794-40AB-4582-BE64-7EDA7AB3B924}" srcOrd="0" destOrd="2" presId="urn:microsoft.com/office/officeart/2005/8/layout/vList2"/>
    <dgm:cxn modelId="{AFE346EC-4881-4A90-B8B2-BB8E8527ECE9}" type="presOf" srcId="{18699B98-BDCE-4D82-88FB-472153E26C3C}" destId="{4F086DDF-2B03-4748-946D-95676B4AA043}" srcOrd="0" destOrd="0" presId="urn:microsoft.com/office/officeart/2005/8/layout/vList2"/>
    <dgm:cxn modelId="{225C1FC6-FC92-4F4B-82D3-703E2E6898A0}" type="presParOf" srcId="{9ABA735B-F5D4-4B0F-BE25-1E3057ACF529}" destId="{4F086DDF-2B03-4748-946D-95676B4AA043}" srcOrd="0" destOrd="0" presId="urn:microsoft.com/office/officeart/2005/8/layout/vList2"/>
    <dgm:cxn modelId="{254AC30D-540B-4E92-835E-59B1B03A66B2}" type="presParOf" srcId="{9ABA735B-F5D4-4B0F-BE25-1E3057ACF529}" destId="{CCFBE59A-27B9-4688-91E8-DA274452D864}" srcOrd="1" destOrd="0" presId="urn:microsoft.com/office/officeart/2005/8/layout/vList2"/>
    <dgm:cxn modelId="{E3473F97-B3DB-4703-A8D0-97458D6ABABE}" type="presParOf" srcId="{9ABA735B-F5D4-4B0F-BE25-1E3057ACF529}" destId="{8A8149DE-529A-4177-9EEB-5D0389F8F26E}" srcOrd="2" destOrd="0" presId="urn:microsoft.com/office/officeart/2005/8/layout/vList2"/>
    <dgm:cxn modelId="{0D860FB9-4637-42F7-BA78-671813BD6CE5}" type="presParOf" srcId="{9ABA735B-F5D4-4B0F-BE25-1E3057ACF529}" destId="{105F9842-248D-4630-B26A-86CB87FB05BF}" srcOrd="3" destOrd="0" presId="urn:microsoft.com/office/officeart/2005/8/layout/vList2"/>
    <dgm:cxn modelId="{9CC793B5-2E74-424C-824E-77F5730B5392}" type="presParOf" srcId="{9ABA735B-F5D4-4B0F-BE25-1E3057ACF529}" destId="{9A529255-F142-4C46-B274-2110651C61F8}" srcOrd="4" destOrd="0" presId="urn:microsoft.com/office/officeart/2005/8/layout/vList2"/>
    <dgm:cxn modelId="{E74CA30C-3307-4F67-BA49-C24118E0223C}" type="presParOf" srcId="{9ABA735B-F5D4-4B0F-BE25-1E3057ACF529}" destId="{02C80624-B2FE-467B-8D01-2D15B58F10AE}" srcOrd="5" destOrd="0" presId="urn:microsoft.com/office/officeart/2005/8/layout/vList2"/>
    <dgm:cxn modelId="{8563C8D5-789B-447A-8657-8B0906ABC1CE}" type="presParOf" srcId="{9ABA735B-F5D4-4B0F-BE25-1E3057ACF529}" destId="{9BC943E0-7772-4FC4-A8C2-266FD2F5E0E5}" srcOrd="6" destOrd="0" presId="urn:microsoft.com/office/officeart/2005/8/layout/vList2"/>
    <dgm:cxn modelId="{8E78AE42-78EE-4716-A72F-E8138D75D8F8}" type="presParOf" srcId="{9ABA735B-F5D4-4B0F-BE25-1E3057ACF529}" destId="{AEDEF02B-302C-427A-8DA4-A27B78CECD41}" srcOrd="7" destOrd="0" presId="urn:microsoft.com/office/officeart/2005/8/layout/vList2"/>
    <dgm:cxn modelId="{1B1110E2-6A4E-462B-B5E1-DED09E08D36A}" type="presParOf" srcId="{9ABA735B-F5D4-4B0F-BE25-1E3057ACF529}" destId="{DC384ED8-4008-45F0-8423-DA045291A46A}" srcOrd="8" destOrd="0" presId="urn:microsoft.com/office/officeart/2005/8/layout/vList2"/>
    <dgm:cxn modelId="{BCDBB993-E9E6-4270-A787-76D76FDEB2F2}" type="presParOf" srcId="{9ABA735B-F5D4-4B0F-BE25-1E3057ACF529}" destId="{9A548010-4508-47AA-B857-23C5404E3643}" srcOrd="9" destOrd="0" presId="urn:microsoft.com/office/officeart/2005/8/layout/vList2"/>
    <dgm:cxn modelId="{7547262D-70D9-4D3D-8C26-36CC5CE0C282}" type="presParOf" srcId="{9ABA735B-F5D4-4B0F-BE25-1E3057ACF529}" destId="{E471A304-759D-45A7-8815-51E764D581DF}" srcOrd="10" destOrd="0" presId="urn:microsoft.com/office/officeart/2005/8/layout/vList2"/>
    <dgm:cxn modelId="{87E48305-2BC8-4B52-B8F4-96FD5BA0ADF7}" type="presParOf" srcId="{9ABA735B-F5D4-4B0F-BE25-1E3057ACF529}" destId="{6A3A1794-40AB-4582-BE64-7EDA7AB3B924}" srcOrd="11" destOrd="0" presId="urn:microsoft.com/office/officeart/2005/8/layout/vList2"/>
    <dgm:cxn modelId="{74669115-386D-42F9-A1F2-9D4BC4097BC5}" type="presParOf" srcId="{9ABA735B-F5D4-4B0F-BE25-1E3057ACF529}" destId="{56A8390B-97DE-49E6-8FA6-7F4BBD331D1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BE199-094D-4095-A39F-3CE0163D9650}">
      <dsp:nvSpPr>
        <dsp:cNvPr id="0" name=""/>
        <dsp:cNvSpPr/>
      </dsp:nvSpPr>
      <dsp:spPr>
        <a:xfrm>
          <a:off x="0" y="67981"/>
          <a:ext cx="6956854" cy="176904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La ética feminista de acompañar implica </a:t>
          </a:r>
          <a:r>
            <a:rPr lang="es-ES" sz="1800" b="1" kern="1200" dirty="0"/>
            <a:t>pensarnos la vida desde un feminismo concreto y práctico. </a:t>
          </a:r>
          <a:r>
            <a:rPr lang="es-ES" sz="1800" kern="1200" dirty="0"/>
            <a:t>El acto </a:t>
          </a:r>
          <a:r>
            <a:rPr lang="es-ES" sz="1800" u="sng" kern="1200" dirty="0"/>
            <a:t>de acompañar es tanto el fin como el medio</a:t>
          </a:r>
          <a:r>
            <a:rPr lang="es-ES" sz="1800" kern="1200" dirty="0"/>
            <a:t>, ya que permite reconocernos en las otras, desde sus diversas realidades, levantando información, avanzar en la despenalización social del aborto, generando “conocimiento situado” que pone a las mujeres en el centro y tiene un potencial transformador.</a:t>
          </a:r>
          <a:endParaRPr lang="en-US" sz="1800" kern="1200" dirty="0"/>
        </a:p>
      </dsp:txBody>
      <dsp:txXfrm>
        <a:off x="86357" y="154338"/>
        <a:ext cx="6784140" cy="1596326"/>
      </dsp:txXfrm>
    </dsp:sp>
    <dsp:sp modelId="{2E0FAF35-94D1-42D4-B9F8-0F7D7919EEB5}">
      <dsp:nvSpPr>
        <dsp:cNvPr id="0" name=""/>
        <dsp:cNvSpPr/>
      </dsp:nvSpPr>
      <dsp:spPr>
        <a:xfrm>
          <a:off x="0" y="1888861"/>
          <a:ext cx="6956854" cy="1769040"/>
        </a:xfrm>
        <a:prstGeom prst="roundRect">
          <a:avLst/>
        </a:prstGeom>
        <a:solidFill>
          <a:schemeClr val="accent2">
            <a:hueOff val="3119331"/>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Es acompañar reconociendo las violencias que atraviesan las mujeres, entendiendo el vínculo entre la justicia social y la justicia reproductiva, permite que el acompañar tengo un potencial anti-sistémico y anti- estado entendiéndolo como un proceso cultural que integran otras luchas.</a:t>
          </a:r>
          <a:endParaRPr lang="en-US" sz="1800" kern="1200"/>
        </a:p>
      </dsp:txBody>
      <dsp:txXfrm>
        <a:off x="86357" y="1975218"/>
        <a:ext cx="6784140" cy="1596326"/>
      </dsp:txXfrm>
    </dsp:sp>
    <dsp:sp modelId="{9550405E-5109-44ED-AF0E-1837C49AF0F6}">
      <dsp:nvSpPr>
        <dsp:cNvPr id="0" name=""/>
        <dsp:cNvSpPr/>
      </dsp:nvSpPr>
      <dsp:spPr>
        <a:xfrm>
          <a:off x="0" y="3709742"/>
          <a:ext cx="6956854" cy="1769040"/>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a:t>Para muchas organizaciones </a:t>
          </a:r>
          <a:r>
            <a:rPr lang="es-EC" sz="1800" b="1" kern="1200"/>
            <a:t>la reflexión política del cuidado no es orgánica, requiere de un esfuerzo consciente y adicional que le dé cabida a este tipo de reflexiones.</a:t>
          </a:r>
          <a:r>
            <a:rPr lang="es-EC" sz="1800" kern="1200"/>
            <a:t> </a:t>
          </a:r>
          <a:endParaRPr lang="en-US" sz="1800" kern="1200"/>
        </a:p>
      </dsp:txBody>
      <dsp:txXfrm>
        <a:off x="86357" y="3796099"/>
        <a:ext cx="6784140" cy="1596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86DDF-2B03-4748-946D-95676B4AA043}">
      <dsp:nvSpPr>
        <dsp:cNvPr id="0" name=""/>
        <dsp:cNvSpPr/>
      </dsp:nvSpPr>
      <dsp:spPr>
        <a:xfrm>
          <a:off x="0" y="275907"/>
          <a:ext cx="6793992" cy="637065"/>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a:t>La crítica y la autocrítica es una propuesta política, una ética y una metodología que surge de la lucha de mujeres de Kurdistán. “La revolución no es un momento, la revolución está adentro”. </a:t>
          </a:r>
          <a:endParaRPr lang="en-US" sz="1200" kern="1200"/>
        </a:p>
      </dsp:txBody>
      <dsp:txXfrm>
        <a:off x="31099" y="307006"/>
        <a:ext cx="6731794" cy="574867"/>
      </dsp:txXfrm>
    </dsp:sp>
    <dsp:sp modelId="{8A8149DE-529A-4177-9EEB-5D0389F8F26E}">
      <dsp:nvSpPr>
        <dsp:cNvPr id="0" name=""/>
        <dsp:cNvSpPr/>
      </dsp:nvSpPr>
      <dsp:spPr>
        <a:xfrm>
          <a:off x="0" y="947532"/>
          <a:ext cx="6793992" cy="637065"/>
        </a:xfrm>
        <a:prstGeom prst="roundRect">
          <a:avLst/>
        </a:prstGeom>
        <a:solidFill>
          <a:schemeClr val="accent5">
            <a:hueOff val="3185780"/>
            <a:satOff val="-6806"/>
            <a:lumOff val="-284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a:t>Culturalmente </a:t>
          </a:r>
          <a:r>
            <a:rPr lang="es-ES" sz="1200" b="0" i="0" kern="1200"/>
            <a:t>el conflicto siempre ha sido visto como negativo </a:t>
          </a:r>
          <a:endParaRPr lang="en-US" sz="1200" kern="1200"/>
        </a:p>
      </dsp:txBody>
      <dsp:txXfrm>
        <a:off x="31099" y="978631"/>
        <a:ext cx="6731794" cy="574867"/>
      </dsp:txXfrm>
    </dsp:sp>
    <dsp:sp modelId="{9A529255-F142-4C46-B274-2110651C61F8}">
      <dsp:nvSpPr>
        <dsp:cNvPr id="0" name=""/>
        <dsp:cNvSpPr/>
      </dsp:nvSpPr>
      <dsp:spPr>
        <a:xfrm>
          <a:off x="0" y="1619157"/>
          <a:ext cx="6793992" cy="637065"/>
        </a:xfrm>
        <a:prstGeom prst="roundRect">
          <a:avLst/>
        </a:prstGeom>
        <a:solidFill>
          <a:schemeClr val="accent5">
            <a:hueOff val="6371560"/>
            <a:satOff val="-13612"/>
            <a:lumOff val="-568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b="0" i="0" kern="1200"/>
            <a:t>Analizar las contradicciones internas para liberar al colectivo. Significa exponer los efectos de este sistema de dominación y luchar contra ellos para trabajar las contradicciones.</a:t>
          </a:r>
          <a:endParaRPr lang="en-US" sz="1200" kern="1200"/>
        </a:p>
      </dsp:txBody>
      <dsp:txXfrm>
        <a:off x="31099" y="1650256"/>
        <a:ext cx="6731794" cy="574867"/>
      </dsp:txXfrm>
    </dsp:sp>
    <dsp:sp modelId="{9BC943E0-7772-4FC4-A8C2-266FD2F5E0E5}">
      <dsp:nvSpPr>
        <dsp:cNvPr id="0" name=""/>
        <dsp:cNvSpPr/>
      </dsp:nvSpPr>
      <dsp:spPr>
        <a:xfrm>
          <a:off x="0" y="2290782"/>
          <a:ext cx="6793992" cy="637065"/>
        </a:xfrm>
        <a:prstGeom prst="roundRect">
          <a:avLst/>
        </a:prstGeom>
        <a:solidFill>
          <a:schemeClr val="accent5">
            <a:hueOff val="9557340"/>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b="0" i="0" kern="1200" dirty="0"/>
            <a:t>La base es el amor y el compañerismo, si no tienes una crítica que darle a tu compañera, entonces no quieres que el patriarcado y esos sistemas de opresión y dominación salgan de ella, por eso hay que cuestionarse. Pero eso no se hace desde la destrucción, no es un ataque o una pelea. </a:t>
          </a:r>
          <a:endParaRPr lang="en-US" sz="1200" kern="1200" dirty="0"/>
        </a:p>
      </dsp:txBody>
      <dsp:txXfrm>
        <a:off x="31099" y="2321881"/>
        <a:ext cx="6731794" cy="574867"/>
      </dsp:txXfrm>
    </dsp:sp>
    <dsp:sp modelId="{DC384ED8-4008-45F0-8423-DA045291A46A}">
      <dsp:nvSpPr>
        <dsp:cNvPr id="0" name=""/>
        <dsp:cNvSpPr/>
      </dsp:nvSpPr>
      <dsp:spPr>
        <a:xfrm>
          <a:off x="0" y="2962407"/>
          <a:ext cx="6793992" cy="637065"/>
        </a:xfrm>
        <a:prstGeom prst="roundRect">
          <a:avLst/>
        </a:prstGeom>
        <a:solidFill>
          <a:schemeClr val="accent5">
            <a:hueOff val="12743121"/>
            <a:satOff val="-27225"/>
            <a:lumOff val="-1137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b="0" i="0" kern="1200"/>
            <a:t>Hay que generar los espacios y darle un tiempo a la crítica y la autocrítica.</a:t>
          </a:r>
          <a:endParaRPr lang="en-US" sz="1200" kern="1200"/>
        </a:p>
      </dsp:txBody>
      <dsp:txXfrm>
        <a:off x="31099" y="2993506"/>
        <a:ext cx="6731794" cy="574867"/>
      </dsp:txXfrm>
    </dsp:sp>
    <dsp:sp modelId="{E471A304-759D-45A7-8815-51E764D581DF}">
      <dsp:nvSpPr>
        <dsp:cNvPr id="0" name=""/>
        <dsp:cNvSpPr/>
      </dsp:nvSpPr>
      <dsp:spPr>
        <a:xfrm>
          <a:off x="0" y="3634032"/>
          <a:ext cx="6793992" cy="637065"/>
        </a:xfrm>
        <a:prstGeom prst="roundRect">
          <a:avLst/>
        </a:prstGeom>
        <a:solidFill>
          <a:schemeClr val="accent5">
            <a:hueOff val="15928900"/>
            <a:satOff val="-34031"/>
            <a:lumOff val="-1421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b="0" i="0" kern="1200" dirty="0"/>
            <a:t>Parámetros metodológicos: </a:t>
          </a:r>
          <a:endParaRPr lang="en-US" sz="1200" kern="1200" dirty="0"/>
        </a:p>
      </dsp:txBody>
      <dsp:txXfrm>
        <a:off x="31099" y="3665131"/>
        <a:ext cx="6731794" cy="574867"/>
      </dsp:txXfrm>
    </dsp:sp>
    <dsp:sp modelId="{6A3A1794-40AB-4582-BE64-7EDA7AB3B924}">
      <dsp:nvSpPr>
        <dsp:cNvPr id="0" name=""/>
        <dsp:cNvSpPr/>
      </dsp:nvSpPr>
      <dsp:spPr>
        <a:xfrm>
          <a:off x="0" y="4271097"/>
          <a:ext cx="679399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709" tIns="15240" rIns="85344" bIns="15240" numCol="1" spcCol="1270" anchor="t" anchorCtr="0">
          <a:noAutofit/>
        </a:bodyPr>
        <a:lstStyle/>
        <a:p>
          <a:pPr marL="57150" lvl="1" indent="-57150" algn="l" defTabSz="400050">
            <a:lnSpc>
              <a:spcPct val="90000"/>
            </a:lnSpc>
            <a:spcBef>
              <a:spcPct val="0"/>
            </a:spcBef>
            <a:spcAft>
              <a:spcPct val="20000"/>
            </a:spcAft>
            <a:buChar char="•"/>
          </a:pPr>
          <a:r>
            <a:rPr lang="es-ES" sz="900" kern="1200" dirty="0"/>
            <a:t>L</a:t>
          </a:r>
          <a:r>
            <a:rPr lang="es-ES" sz="900" b="0" i="0" kern="1200" dirty="0"/>
            <a:t>as intervenciones reiterativas no son bienvenidas en el ejercicio</a:t>
          </a:r>
          <a:endParaRPr lang="en-US" sz="900" kern="1200" dirty="0"/>
        </a:p>
        <a:p>
          <a:pPr marL="57150" lvl="1" indent="-57150" algn="l" defTabSz="400050">
            <a:lnSpc>
              <a:spcPct val="90000"/>
            </a:lnSpc>
            <a:spcBef>
              <a:spcPct val="0"/>
            </a:spcBef>
            <a:spcAft>
              <a:spcPct val="20000"/>
            </a:spcAft>
            <a:buChar char="•"/>
          </a:pPr>
          <a:r>
            <a:rPr lang="es-ES" sz="900" kern="1200" dirty="0"/>
            <a:t>No</a:t>
          </a:r>
          <a:r>
            <a:rPr lang="es-ES" sz="900" b="0" i="0" kern="1200" dirty="0"/>
            <a:t> hay réplica</a:t>
          </a:r>
          <a:endParaRPr lang="en-US" sz="900" kern="1200" dirty="0"/>
        </a:p>
        <a:p>
          <a:pPr marL="57150" lvl="1" indent="-57150" algn="l" defTabSz="400050">
            <a:lnSpc>
              <a:spcPct val="90000"/>
            </a:lnSpc>
            <a:spcBef>
              <a:spcPct val="0"/>
            </a:spcBef>
            <a:spcAft>
              <a:spcPct val="20000"/>
            </a:spcAft>
            <a:buChar char="•"/>
          </a:pPr>
          <a:r>
            <a:rPr lang="es-ES" sz="900" kern="1200" dirty="0"/>
            <a:t>Se explicitan situaciones concretas </a:t>
          </a:r>
          <a:endParaRPr lang="en-US" sz="900" kern="1200" dirty="0"/>
        </a:p>
        <a:p>
          <a:pPr marL="57150" lvl="1" indent="-57150" algn="l" defTabSz="400050">
            <a:lnSpc>
              <a:spcPct val="90000"/>
            </a:lnSpc>
            <a:spcBef>
              <a:spcPct val="0"/>
            </a:spcBef>
            <a:spcAft>
              <a:spcPct val="20000"/>
            </a:spcAft>
            <a:buChar char="•"/>
          </a:pPr>
          <a:r>
            <a:rPr lang="es-ES" sz="900" kern="1200" dirty="0"/>
            <a:t>Se </a:t>
          </a:r>
          <a:r>
            <a:rPr lang="es-ES" sz="900" b="0" i="0" kern="1200" dirty="0"/>
            <a:t>evita la generalización </a:t>
          </a:r>
          <a:endParaRPr lang="en-US" sz="900" kern="1200" dirty="0"/>
        </a:p>
        <a:p>
          <a:pPr marL="57150" lvl="1" indent="-57150" algn="l" defTabSz="400050">
            <a:lnSpc>
              <a:spcPct val="90000"/>
            </a:lnSpc>
            <a:spcBef>
              <a:spcPct val="0"/>
            </a:spcBef>
            <a:spcAft>
              <a:spcPct val="20000"/>
            </a:spcAft>
            <a:buChar char="•"/>
          </a:pPr>
          <a:r>
            <a:rPr lang="es-ES" sz="900" kern="1200" dirty="0"/>
            <a:t>Se identifica</a:t>
          </a:r>
          <a:r>
            <a:rPr lang="es-ES" sz="900" b="0" i="0" kern="1200" dirty="0"/>
            <a:t> qué rol asumí yo en esa situación (responsabilidad personal y colectiva)</a:t>
          </a:r>
          <a:endParaRPr lang="en-US" sz="900" kern="1200" dirty="0"/>
        </a:p>
      </dsp:txBody>
      <dsp:txXfrm>
        <a:off x="0" y="4271097"/>
        <a:ext cx="6793992" cy="745200"/>
      </dsp:txXfrm>
    </dsp:sp>
    <dsp:sp modelId="{56A8390B-97DE-49E6-8FA6-7F4BBD331D19}">
      <dsp:nvSpPr>
        <dsp:cNvPr id="0" name=""/>
        <dsp:cNvSpPr/>
      </dsp:nvSpPr>
      <dsp:spPr>
        <a:xfrm>
          <a:off x="0" y="5016297"/>
          <a:ext cx="6793992" cy="637065"/>
        </a:xfrm>
        <a:prstGeom prst="round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b="0" i="0" kern="1200" dirty="0"/>
            <a:t>La implementación de este método ha significado para la Red de Las Comadres, procesos muy profundos e intensos de análisis y de tratamiento de conflictos. A su vez, ha fortalecido el proceso y las relaciones al trasparentar las verdaderas tensiones frente a distintos temas que se han analizado con esta metodología</a:t>
          </a:r>
          <a:endParaRPr lang="en-US" sz="1200" kern="1200" dirty="0"/>
        </a:p>
      </dsp:txBody>
      <dsp:txXfrm>
        <a:off x="31099" y="5047396"/>
        <a:ext cx="6731794" cy="5748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0593E-AA66-44C6-8BA5-9397ACF08354}" type="datetimeFigureOut">
              <a:rPr lang="en-US" smtClean="0"/>
              <a:t>6/23/2022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70AB2-6DE8-4F41-9ADD-F42F12493C36}" type="slidenum">
              <a:rPr lang="en-US" smtClean="0"/>
              <a:t>‹Nº›</a:t>
            </a:fld>
            <a:endParaRPr lang="en-US"/>
          </a:p>
        </p:txBody>
      </p:sp>
    </p:spTree>
    <p:extLst>
      <p:ext uri="{BB962C8B-B14F-4D97-AF65-F5344CB8AC3E}">
        <p14:creationId xmlns:p14="http://schemas.microsoft.com/office/powerpoint/2010/main" val="111439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Tesis Sarahi</a:t>
            </a:r>
            <a:endParaRPr lang="en-US" dirty="0"/>
          </a:p>
        </p:txBody>
      </p:sp>
      <p:sp>
        <p:nvSpPr>
          <p:cNvPr id="4" name="Marcador de número de diapositiva 3"/>
          <p:cNvSpPr>
            <a:spLocks noGrp="1"/>
          </p:cNvSpPr>
          <p:nvPr>
            <p:ph type="sldNum" sz="quarter" idx="10"/>
          </p:nvPr>
        </p:nvSpPr>
        <p:spPr/>
        <p:txBody>
          <a:bodyPr/>
          <a:lstStyle/>
          <a:p>
            <a:fld id="{4CB70AB2-6DE8-4F41-9ADD-F42F12493C36}" type="slidenum">
              <a:rPr lang="en-US" smtClean="0"/>
              <a:t>3</a:t>
            </a:fld>
            <a:endParaRPr lang="en-US"/>
          </a:p>
        </p:txBody>
      </p:sp>
    </p:spTree>
    <p:extLst>
      <p:ext uri="{BB962C8B-B14F-4D97-AF65-F5344CB8AC3E}">
        <p14:creationId xmlns:p14="http://schemas.microsoft.com/office/powerpoint/2010/main" val="195018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a:t>(Comadres, Sistematización Encuentro Cuidados Colectivos, Quito-2020)</a:t>
            </a:r>
            <a:endParaRPr lang="en-US" dirty="0"/>
          </a:p>
          <a:p>
            <a:endParaRPr lang="en-US" dirty="0"/>
          </a:p>
        </p:txBody>
      </p:sp>
      <p:sp>
        <p:nvSpPr>
          <p:cNvPr id="4" name="Marcador de número de diapositiva 3"/>
          <p:cNvSpPr>
            <a:spLocks noGrp="1"/>
          </p:cNvSpPr>
          <p:nvPr>
            <p:ph type="sldNum" sz="quarter" idx="10"/>
          </p:nvPr>
        </p:nvSpPr>
        <p:spPr/>
        <p:txBody>
          <a:bodyPr/>
          <a:lstStyle/>
          <a:p>
            <a:fld id="{4CB70AB2-6DE8-4F41-9ADD-F42F12493C36}" type="slidenum">
              <a:rPr lang="en-US" smtClean="0"/>
              <a:t>4</a:t>
            </a:fld>
            <a:endParaRPr lang="en-US"/>
          </a:p>
        </p:txBody>
      </p:sp>
    </p:spTree>
    <p:extLst>
      <p:ext uri="{BB962C8B-B14F-4D97-AF65-F5344CB8AC3E}">
        <p14:creationId xmlns:p14="http://schemas.microsoft.com/office/powerpoint/2010/main" val="248243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err="1"/>
              <a:t>Sistematizacion</a:t>
            </a:r>
            <a:r>
              <a:rPr lang="es-EC" dirty="0"/>
              <a:t> IV encuentro</a:t>
            </a:r>
            <a:r>
              <a:rPr lang="es-EC" baseline="0" dirty="0"/>
              <a:t> nacional comadres, santo domingo, feb 2022</a:t>
            </a:r>
            <a:endParaRPr lang="en-US" dirty="0"/>
          </a:p>
          <a:p>
            <a:endParaRPr lang="en-US" dirty="0"/>
          </a:p>
        </p:txBody>
      </p:sp>
      <p:sp>
        <p:nvSpPr>
          <p:cNvPr id="4" name="Marcador de número de diapositiva 3"/>
          <p:cNvSpPr>
            <a:spLocks noGrp="1"/>
          </p:cNvSpPr>
          <p:nvPr>
            <p:ph type="sldNum" sz="quarter" idx="10"/>
          </p:nvPr>
        </p:nvSpPr>
        <p:spPr/>
        <p:txBody>
          <a:bodyPr/>
          <a:lstStyle/>
          <a:p>
            <a:fld id="{4CB70AB2-6DE8-4F41-9ADD-F42F12493C36}" type="slidenum">
              <a:rPr lang="en-US" smtClean="0"/>
              <a:t>6</a:t>
            </a:fld>
            <a:endParaRPr lang="en-US"/>
          </a:p>
        </p:txBody>
      </p:sp>
    </p:spTree>
    <p:extLst>
      <p:ext uri="{BB962C8B-B14F-4D97-AF65-F5344CB8AC3E}">
        <p14:creationId xmlns:p14="http://schemas.microsoft.com/office/powerpoint/2010/main" val="912649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Sistematizacion</a:t>
            </a:r>
            <a:r>
              <a:rPr lang="es-EC" dirty="0"/>
              <a:t> IV encuentro</a:t>
            </a:r>
            <a:r>
              <a:rPr lang="es-EC" baseline="0" dirty="0"/>
              <a:t> nacional comadres, santo domingo, feb 2022</a:t>
            </a:r>
            <a:endParaRPr lang="en-US" dirty="0"/>
          </a:p>
        </p:txBody>
      </p:sp>
      <p:sp>
        <p:nvSpPr>
          <p:cNvPr id="4" name="Marcador de número de diapositiva 3"/>
          <p:cNvSpPr>
            <a:spLocks noGrp="1"/>
          </p:cNvSpPr>
          <p:nvPr>
            <p:ph type="sldNum" sz="quarter" idx="10"/>
          </p:nvPr>
        </p:nvSpPr>
        <p:spPr/>
        <p:txBody>
          <a:bodyPr/>
          <a:lstStyle/>
          <a:p>
            <a:fld id="{4CB70AB2-6DE8-4F41-9ADD-F42F12493C36}" type="slidenum">
              <a:rPr lang="en-US" smtClean="0"/>
              <a:t>7</a:t>
            </a:fld>
            <a:endParaRPr lang="en-US"/>
          </a:p>
        </p:txBody>
      </p:sp>
    </p:spTree>
    <p:extLst>
      <p:ext uri="{BB962C8B-B14F-4D97-AF65-F5344CB8AC3E}">
        <p14:creationId xmlns:p14="http://schemas.microsoft.com/office/powerpoint/2010/main" val="279009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400" dirty="0"/>
              <a:t>*El marianismo es una expresión colonialista del patriarcado. Norma </a:t>
            </a:r>
            <a:r>
              <a:rPr lang="es-EC" sz="400" dirty="0" err="1"/>
              <a:t>Fuller</a:t>
            </a:r>
            <a:r>
              <a:rPr lang="es-EC" sz="400" dirty="0"/>
              <a:t> (1995) en Rosero (2013) plantea: Al estudiar el caso específico de las culturas mestizas de América Latica, Evelyn Stevens (1977) acuña el término marianismo para designar el culto a la superioridad espiritual femenina que predica que las mujeres son moralmente superiores y más fuertes que los hombres. El culto a la Virgen María proporciona un patrón de creencias y prácticas (cuyas manifestaciones conductuales son la fortaleza espiritual de la mujer, paciencia con el hombre pecador, y respeto por la sagrada figura de la madre). Esta fuerza espiritual engendra abnegación, es decir, una capacidad infinita para la humanidad y sacrificio. Ninguna </a:t>
            </a:r>
            <a:r>
              <a:rPr lang="es-EC" sz="400" dirty="0" err="1"/>
              <a:t>autonegación</a:t>
            </a:r>
            <a:r>
              <a:rPr lang="es-EC" sz="400" dirty="0"/>
              <a:t> es demasiado grande para la mujer latinoamericana…</a:t>
            </a:r>
            <a:endParaRPr lang="en-US" sz="400" dirty="0"/>
          </a:p>
        </p:txBody>
      </p:sp>
      <p:sp>
        <p:nvSpPr>
          <p:cNvPr id="4" name="Marcador de número de diapositiva 3"/>
          <p:cNvSpPr>
            <a:spLocks noGrp="1"/>
          </p:cNvSpPr>
          <p:nvPr>
            <p:ph type="sldNum" sz="quarter" idx="10"/>
          </p:nvPr>
        </p:nvSpPr>
        <p:spPr/>
        <p:txBody>
          <a:bodyPr/>
          <a:lstStyle/>
          <a:p>
            <a:fld id="{4CB70AB2-6DE8-4F41-9ADD-F42F12493C36}" type="slidenum">
              <a:rPr lang="en-US" smtClean="0"/>
              <a:t>8</a:t>
            </a:fld>
            <a:endParaRPr lang="en-US"/>
          </a:p>
        </p:txBody>
      </p:sp>
    </p:spTree>
    <p:extLst>
      <p:ext uri="{BB962C8B-B14F-4D97-AF65-F5344CB8AC3E}">
        <p14:creationId xmlns:p14="http://schemas.microsoft.com/office/powerpoint/2010/main" val="321936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6/23/2022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6/23/2022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6/23/2022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6/23/2022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6/23/2022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9868916-58B2-48F0-B6C8-D995E8977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dibujo de una persona&#10;&#10;Descripción generada automáticamente con confianza media">
            <a:extLst>
              <a:ext uri="{FF2B5EF4-FFF2-40B4-BE49-F238E27FC236}">
                <a16:creationId xmlns:a16="http://schemas.microsoft.com/office/drawing/2014/main" id="{280D71EF-5FF8-47EC-8938-076922681ED8}"/>
              </a:ext>
            </a:extLst>
          </p:cNvPr>
          <p:cNvPicPr>
            <a:picLocks noChangeAspect="1"/>
          </p:cNvPicPr>
          <p:nvPr/>
        </p:nvPicPr>
        <p:blipFill rotWithShape="1">
          <a:blip r:embed="rId2"/>
          <a:srcRect l="10154" r="12568"/>
          <a:stretch/>
        </p:blipFill>
        <p:spPr>
          <a:xfrm>
            <a:off x="8398001" y="10"/>
            <a:ext cx="3829057" cy="6857990"/>
          </a:xfrm>
          <a:prstGeom prst="rect">
            <a:avLst/>
          </a:prstGeom>
        </p:spPr>
      </p:pic>
      <p:sp>
        <p:nvSpPr>
          <p:cNvPr id="26" name="Freeform 13">
            <a:extLst>
              <a:ext uri="{FF2B5EF4-FFF2-40B4-BE49-F238E27FC236}">
                <a16:creationId xmlns:a16="http://schemas.microsoft.com/office/drawing/2014/main" id="{BB82496C-9AD4-4916-BAB7-FF3CC04B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ítulo 1"/>
          <p:cNvSpPr>
            <a:spLocks noGrp="1"/>
          </p:cNvSpPr>
          <p:nvPr>
            <p:ph type="ctrTitle"/>
          </p:nvPr>
        </p:nvSpPr>
        <p:spPr>
          <a:xfrm>
            <a:off x="544403" y="1098388"/>
            <a:ext cx="7818540" cy="4394988"/>
          </a:xfrm>
        </p:spPr>
        <p:txBody>
          <a:bodyPr>
            <a:normAutofit/>
          </a:bodyPr>
          <a:lstStyle/>
          <a:p>
            <a:pPr algn="l"/>
            <a:r>
              <a:rPr lang="es-EC" sz="7000" dirty="0"/>
              <a:t>Experiencias desde el cuidado comadrero</a:t>
            </a:r>
          </a:p>
        </p:txBody>
      </p:sp>
      <p:sp>
        <p:nvSpPr>
          <p:cNvPr id="3" name="Subtítulo 2"/>
          <p:cNvSpPr>
            <a:spLocks noGrp="1"/>
          </p:cNvSpPr>
          <p:nvPr>
            <p:ph type="subTitle" idx="1"/>
          </p:nvPr>
        </p:nvSpPr>
        <p:spPr>
          <a:xfrm>
            <a:off x="544403" y="5367440"/>
            <a:ext cx="7818539" cy="538832"/>
          </a:xfrm>
        </p:spPr>
        <p:txBody>
          <a:bodyPr>
            <a:normAutofit/>
          </a:bodyPr>
          <a:lstStyle/>
          <a:p>
            <a:pPr algn="l"/>
            <a:r>
              <a:rPr lang="es-EC" dirty="0">
                <a:solidFill>
                  <a:schemeClr val="bg2"/>
                </a:solidFill>
              </a:rPr>
              <a:t>Acompañarnos a acompañar</a:t>
            </a:r>
          </a:p>
          <a:p>
            <a:pPr algn="l"/>
            <a:endParaRPr lang="es-EC" dirty="0">
              <a:solidFill>
                <a:schemeClr val="bg2"/>
              </a:solidFill>
            </a:endParaRPr>
          </a:p>
          <a:p>
            <a:pPr algn="l"/>
            <a:endParaRPr lang="en-US" dirty="0">
              <a:solidFill>
                <a:schemeClr val="bg2"/>
              </a:solidFill>
            </a:endParaRPr>
          </a:p>
        </p:txBody>
      </p:sp>
      <p:sp>
        <p:nvSpPr>
          <p:cNvPr id="28" name="Rectangle 27">
            <a:extLst>
              <a:ext uri="{FF2B5EF4-FFF2-40B4-BE49-F238E27FC236}">
                <a16:creationId xmlns:a16="http://schemas.microsoft.com/office/drawing/2014/main" id="{517C1286-B472-4907-9B47-E8C9FE29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16">
            <a:extLst>
              <a:ext uri="{FF2B5EF4-FFF2-40B4-BE49-F238E27FC236}">
                <a16:creationId xmlns:a16="http://schemas.microsoft.com/office/drawing/2014/main" id="{28B35564-38A4-457A-BD01-15D6F1659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
        <p:nvSpPr>
          <p:cNvPr id="9" name="Subtítulo 2">
            <a:extLst>
              <a:ext uri="{FF2B5EF4-FFF2-40B4-BE49-F238E27FC236}">
                <a16:creationId xmlns:a16="http://schemas.microsoft.com/office/drawing/2014/main" id="{A0387E1B-293D-B107-BC8B-5E0D74A16594}"/>
              </a:ext>
            </a:extLst>
          </p:cNvPr>
          <p:cNvSpPr txBox="1">
            <a:spLocks/>
          </p:cNvSpPr>
          <p:nvPr/>
        </p:nvSpPr>
        <p:spPr>
          <a:xfrm>
            <a:off x="544402" y="5795171"/>
            <a:ext cx="7818539" cy="538832"/>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algn="l"/>
            <a:r>
              <a:rPr lang="es-EC" dirty="0">
                <a:solidFill>
                  <a:schemeClr val="bg2"/>
                </a:solidFill>
              </a:rPr>
              <a:t>Ponentes: Michelle Játiva y Sarahí Maldonado</a:t>
            </a:r>
          </a:p>
          <a:p>
            <a:pPr algn="l"/>
            <a:endParaRPr lang="es-EC" dirty="0">
              <a:solidFill>
                <a:schemeClr val="bg2"/>
              </a:solidFill>
            </a:endParaRPr>
          </a:p>
          <a:p>
            <a:pPr algn="l"/>
            <a:endParaRPr lang="en-US" dirty="0">
              <a:solidFill>
                <a:schemeClr val="bg2"/>
              </a:solidFill>
            </a:endParaRPr>
          </a:p>
        </p:txBody>
      </p:sp>
    </p:spTree>
    <p:extLst>
      <p:ext uri="{BB962C8B-B14F-4D97-AF65-F5344CB8AC3E}">
        <p14:creationId xmlns:p14="http://schemas.microsoft.com/office/powerpoint/2010/main" val="380754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7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0597" y="682657"/>
            <a:ext cx="10178322" cy="1492132"/>
          </a:xfrm>
        </p:spPr>
        <p:txBody>
          <a:bodyPr>
            <a:noAutofit/>
          </a:bodyPr>
          <a:lstStyle/>
          <a:p>
            <a:r>
              <a:rPr lang="es-EC" sz="4000" dirty="0"/>
              <a:t>Estrategias implementadas por las comadres hacia el cuidado colectivo</a:t>
            </a:r>
            <a:endParaRPr lang="en-US" sz="3600" dirty="0"/>
          </a:p>
        </p:txBody>
      </p:sp>
      <p:sp>
        <p:nvSpPr>
          <p:cNvPr id="3" name="Marcador de contenido 2"/>
          <p:cNvSpPr>
            <a:spLocks noGrp="1"/>
          </p:cNvSpPr>
          <p:nvPr>
            <p:ph idx="1"/>
          </p:nvPr>
        </p:nvSpPr>
        <p:spPr>
          <a:xfrm>
            <a:off x="1560597" y="2508420"/>
            <a:ext cx="5420971" cy="3954162"/>
          </a:xfrm>
        </p:spPr>
        <p:txBody>
          <a:bodyPr/>
          <a:lstStyle/>
          <a:p>
            <a:pPr algn="just">
              <a:lnSpc>
                <a:spcPct val="100000"/>
              </a:lnSpc>
            </a:pPr>
            <a:r>
              <a:rPr lang="es-EC" dirty="0">
                <a:solidFill>
                  <a:schemeClr val="tx1"/>
                </a:solidFill>
              </a:rPr>
              <a:t>Propiciar espacios de descarga y contención a las acompañantes para prevenir el desgaste</a:t>
            </a:r>
          </a:p>
          <a:p>
            <a:pPr algn="just">
              <a:lnSpc>
                <a:spcPct val="100000"/>
              </a:lnSpc>
            </a:pPr>
            <a:r>
              <a:rPr lang="es-EC" dirty="0">
                <a:solidFill>
                  <a:schemeClr val="tx1"/>
                </a:solidFill>
              </a:rPr>
              <a:t>Ejercicios constantes de aclaración de valores y tratamiento de estigma</a:t>
            </a:r>
          </a:p>
          <a:p>
            <a:pPr algn="just">
              <a:lnSpc>
                <a:spcPct val="100000"/>
              </a:lnSpc>
            </a:pPr>
            <a:r>
              <a:rPr lang="es-EC" dirty="0">
                <a:solidFill>
                  <a:schemeClr val="tx1"/>
                </a:solidFill>
              </a:rPr>
              <a:t>Construir rutas y protocolos hacia mejores modalidades de acompañamientos</a:t>
            </a:r>
          </a:p>
          <a:p>
            <a:pPr algn="just">
              <a:lnSpc>
                <a:spcPct val="100000"/>
              </a:lnSpc>
            </a:pPr>
            <a:r>
              <a:rPr lang="es-EC" dirty="0">
                <a:solidFill>
                  <a:schemeClr val="tx1"/>
                </a:solidFill>
              </a:rPr>
              <a:t>Acompañamiento de decisión</a:t>
            </a:r>
          </a:p>
          <a:p>
            <a:pPr algn="just">
              <a:lnSpc>
                <a:spcPct val="100000"/>
              </a:lnSpc>
            </a:pPr>
            <a:r>
              <a:rPr lang="es-EC" dirty="0">
                <a:solidFill>
                  <a:schemeClr val="tx1"/>
                </a:solidFill>
              </a:rPr>
              <a:t>Espacios post aborto para nuestras acompañadas y para nosotras</a:t>
            </a:r>
          </a:p>
          <a:p>
            <a:endParaRPr lang="en-US" dirty="0"/>
          </a:p>
        </p:txBody>
      </p:sp>
      <p:pic>
        <p:nvPicPr>
          <p:cNvPr id="5" name="Imagen 4" descr="Un dibujo de una persona&#10;&#10;Descripción generada automáticamente con confianza baja">
            <a:extLst>
              <a:ext uri="{FF2B5EF4-FFF2-40B4-BE49-F238E27FC236}">
                <a16:creationId xmlns:a16="http://schemas.microsoft.com/office/drawing/2014/main" id="{835307BB-DF84-489D-8649-2078807C6B78}"/>
              </a:ext>
            </a:extLst>
          </p:cNvPr>
          <p:cNvPicPr>
            <a:picLocks noChangeAspect="1"/>
          </p:cNvPicPr>
          <p:nvPr/>
        </p:nvPicPr>
        <p:blipFill rotWithShape="1">
          <a:blip r:embed="rId2"/>
          <a:srcRect t="7620" b="7274"/>
          <a:stretch/>
        </p:blipFill>
        <p:spPr>
          <a:xfrm>
            <a:off x="7249072" y="2508420"/>
            <a:ext cx="3503797" cy="3520439"/>
          </a:xfrm>
          <a:prstGeom prst="rect">
            <a:avLst/>
          </a:prstGeom>
        </p:spPr>
      </p:pic>
    </p:spTree>
    <p:extLst>
      <p:ext uri="{BB962C8B-B14F-4D97-AF65-F5344CB8AC3E}">
        <p14:creationId xmlns:p14="http://schemas.microsoft.com/office/powerpoint/2010/main" val="522029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51679" y="644525"/>
            <a:ext cx="3384329" cy="5408866"/>
          </a:xfrm>
        </p:spPr>
        <p:txBody>
          <a:bodyPr anchor="ctr">
            <a:normAutofit/>
          </a:bodyPr>
          <a:lstStyle/>
          <a:p>
            <a:r>
              <a:rPr lang="es-EC" sz="4000"/>
              <a:t>Crítica y autocrítica, un método para el tratamiento de conflictos</a:t>
            </a:r>
            <a:endParaRPr lang="en-US" sz="4000"/>
          </a:p>
        </p:txBody>
      </p:sp>
      <p:graphicFrame>
        <p:nvGraphicFramePr>
          <p:cNvPr id="5" name="Marcador de contenido 2">
            <a:extLst>
              <a:ext uri="{FF2B5EF4-FFF2-40B4-BE49-F238E27FC236}">
                <a16:creationId xmlns:a16="http://schemas.microsoft.com/office/drawing/2014/main" id="{C36709F1-DB30-D62F-24EE-F3328884A9D5}"/>
              </a:ext>
            </a:extLst>
          </p:cNvPr>
          <p:cNvGraphicFramePr>
            <a:graphicFrameLocks noGrp="1"/>
          </p:cNvGraphicFramePr>
          <p:nvPr>
            <p:ph idx="1"/>
            <p:extLst>
              <p:ext uri="{D42A27DB-BD31-4B8C-83A1-F6EECF244321}">
                <p14:modId xmlns:p14="http://schemas.microsoft.com/office/powerpoint/2010/main" val="3395337566"/>
              </p:ext>
            </p:extLst>
          </p:nvPr>
        </p:nvGraphicFramePr>
        <p:xfrm>
          <a:off x="4636008" y="644525"/>
          <a:ext cx="6793992" cy="5929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138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DD0AEE21-CF4B-4395-A100-EFB0EB995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5" name="Rectangle 25">
            <a:extLst>
              <a:ext uri="{FF2B5EF4-FFF2-40B4-BE49-F238E27FC236}">
                <a16:creationId xmlns:a16="http://schemas.microsoft.com/office/drawing/2014/main" id="{9F8DBD9A-1B56-4D4B-856B-89CC682C6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27">
            <a:extLst>
              <a:ext uri="{FF2B5EF4-FFF2-40B4-BE49-F238E27FC236}">
                <a16:creationId xmlns:a16="http://schemas.microsoft.com/office/drawing/2014/main" id="{EE079F42-5C7A-44DD-9E9F-A34795A48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9091" y="0"/>
            <a:ext cx="114729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Freeform 6">
            <a:extLst>
              <a:ext uri="{FF2B5EF4-FFF2-40B4-BE49-F238E27FC236}">
                <a16:creationId xmlns:a16="http://schemas.microsoft.com/office/drawing/2014/main" id="{09777E15-6D68-4808-AD20-82EA7377F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285"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2" name="Freeform 6">
            <a:extLst>
              <a:ext uri="{FF2B5EF4-FFF2-40B4-BE49-F238E27FC236}">
                <a16:creationId xmlns:a16="http://schemas.microsoft.com/office/drawing/2014/main" id="{CE79CAD8-9F7F-4756-BD12-8463CA4C6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4" name="Rectangle 33">
            <a:extLst>
              <a:ext uri="{FF2B5EF4-FFF2-40B4-BE49-F238E27FC236}">
                <a16:creationId xmlns:a16="http://schemas.microsoft.com/office/drawing/2014/main" id="{A9923A21-5790-4667-B5C7-ADA793B49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448" y="643466"/>
            <a:ext cx="9600802" cy="55710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3093" t="80360" r="37087" b="3784"/>
          <a:stretch/>
        </p:blipFill>
        <p:spPr>
          <a:xfrm>
            <a:off x="5585252" y="2218895"/>
            <a:ext cx="5288693" cy="2197786"/>
          </a:xfrm>
          <a:prstGeom prst="rect">
            <a:avLst/>
          </a:prstGeom>
        </p:spPr>
      </p:pic>
      <p:pic>
        <p:nvPicPr>
          <p:cNvPr id="12"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70244" t="72887"/>
          <a:stretch/>
        </p:blipFill>
        <p:spPr>
          <a:xfrm>
            <a:off x="2142486" y="1971362"/>
            <a:ext cx="3442767" cy="2711849"/>
          </a:xfrm>
        </p:spPr>
      </p:pic>
    </p:spTree>
    <p:extLst>
      <p:ext uri="{BB962C8B-B14F-4D97-AF65-F5344CB8AC3E}">
        <p14:creationId xmlns:p14="http://schemas.microsoft.com/office/powerpoint/2010/main" val="426446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195727" y="382385"/>
            <a:ext cx="6335338" cy="1492132"/>
          </a:xfrm>
        </p:spPr>
        <p:txBody>
          <a:bodyPr>
            <a:normAutofit/>
          </a:bodyPr>
          <a:lstStyle/>
          <a:p>
            <a:r>
              <a:rPr lang="es-EC" dirty="0"/>
              <a:t>Las comadres 0999744708</a:t>
            </a:r>
            <a:endParaRPr lang="en-US" dirty="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38962" t="-1110" r="38187" b="11167"/>
          <a:stretch/>
        </p:blipFill>
        <p:spPr>
          <a:xfrm>
            <a:off x="975865" y="223935"/>
            <a:ext cx="4129822" cy="6176865"/>
          </a:xfrm>
          <a:prstGeom prst="rect">
            <a:avLst/>
          </a:prstGeom>
        </p:spPr>
      </p:pic>
      <p:sp>
        <p:nvSpPr>
          <p:cNvPr id="9"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Marcador de contenido 2"/>
          <p:cNvSpPr>
            <a:spLocks noGrp="1"/>
          </p:cNvSpPr>
          <p:nvPr>
            <p:ph idx="1"/>
          </p:nvPr>
        </p:nvSpPr>
        <p:spPr>
          <a:xfrm>
            <a:off x="5195727" y="2024743"/>
            <a:ext cx="6307839" cy="4292081"/>
          </a:xfrm>
        </p:spPr>
        <p:txBody>
          <a:bodyPr>
            <a:normAutofit/>
          </a:bodyPr>
          <a:lstStyle/>
          <a:p>
            <a:pPr marL="0" indent="0" algn="just">
              <a:lnSpc>
                <a:spcPct val="100000"/>
              </a:lnSpc>
              <a:buNone/>
            </a:pPr>
            <a:r>
              <a:rPr lang="es-EC" sz="1600" dirty="0"/>
              <a:t>Las Comadres es una red feminista de acompañamiento en aborto seguro. Se constituyen desde el 2014 y comienzan a acompañar desde el 2015 como estrategia para dar respuesta efectiva a las mujeres, hombres trans y personas no binarias que buscan abortar en el Ecuador. </a:t>
            </a:r>
          </a:p>
          <a:p>
            <a:pPr algn="just">
              <a:lnSpc>
                <a:spcPct val="100000"/>
              </a:lnSpc>
            </a:pPr>
            <a:r>
              <a:rPr lang="es-EC" sz="1600" dirty="0"/>
              <a:t>Compartimos información científica sobre aborto seguro con pastillas; acompañan (antes, durante y después del aborto); facilitamos información para acceder a los medicamentos y derivamos donde médicas, abogadas o psicólogas feministas en caso de ser necesario. </a:t>
            </a:r>
            <a:endParaRPr lang="en-US" sz="1600" dirty="0"/>
          </a:p>
          <a:p>
            <a:pPr marL="0" indent="0" algn="just">
              <a:lnSpc>
                <a:spcPct val="100000"/>
              </a:lnSpc>
              <a:buNone/>
            </a:pPr>
            <a:r>
              <a:rPr lang="es-EC" sz="1600" dirty="0"/>
              <a:t>Las Comadres acompañamos a mujeres de todo el país, de contextos urbanos y rurales, a mujeres de distintas clases sociales, con distintos niveles de instrucción, mujeres de diferentes nacionalidades e identificaciones étnicas. </a:t>
            </a:r>
          </a:p>
          <a:p>
            <a:pPr marL="0" indent="0" algn="just">
              <a:lnSpc>
                <a:spcPct val="100000"/>
              </a:lnSpc>
              <a:buNone/>
            </a:pPr>
            <a:r>
              <a:rPr lang="es-EC" sz="1600" dirty="0"/>
              <a:t>Somos una red que acompaña a niñas que han sido violadas, adolescentes, mujeres adultas. Esta red ha acompañado también a mujeres con distintos tipos de discapacidad y de distintas condiciones migratorias. </a:t>
            </a:r>
            <a:endParaRPr lang="en-US" sz="1600" dirty="0"/>
          </a:p>
        </p:txBody>
      </p:sp>
      <p:sp>
        <p:nvSpPr>
          <p:cNvPr id="11" name="Rectangle 1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776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251677" y="1078378"/>
            <a:ext cx="2917551" cy="4701244"/>
          </a:xfrm>
        </p:spPr>
        <p:txBody>
          <a:bodyPr anchor="ctr">
            <a:normAutofit/>
          </a:bodyPr>
          <a:lstStyle/>
          <a:p>
            <a:r>
              <a:rPr lang="es-EC" sz="3600"/>
              <a:t>El cuidado como estrategia política</a:t>
            </a:r>
            <a:endParaRPr lang="en-US" sz="3600"/>
          </a:p>
        </p:txBody>
      </p:sp>
      <p:sp>
        <p:nvSpPr>
          <p:cNvPr id="16"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Marcador de contenido 2"/>
          <p:cNvSpPr>
            <a:spLocks noGrp="1"/>
          </p:cNvSpPr>
          <p:nvPr>
            <p:ph idx="1"/>
          </p:nvPr>
        </p:nvSpPr>
        <p:spPr>
          <a:xfrm>
            <a:off x="5167062" y="1078378"/>
            <a:ext cx="6262938" cy="4701244"/>
          </a:xfrm>
        </p:spPr>
        <p:txBody>
          <a:bodyPr anchor="ctr">
            <a:normAutofit/>
          </a:bodyPr>
          <a:lstStyle/>
          <a:p>
            <a:pPr algn="just"/>
            <a:r>
              <a:rPr lang="es-EC" dirty="0"/>
              <a:t>Reconocer la importancia del cuidado colectivo y convertirlo en una estrategia política se ha convertido en los últimos años en una prioridad para algunas organizaciones sociales, incluyendo a Las Comadres. </a:t>
            </a:r>
          </a:p>
          <a:p>
            <a:pPr algn="just"/>
            <a:r>
              <a:rPr lang="es-EC" dirty="0"/>
              <a:t>El cuidado colectivo permite la </a:t>
            </a:r>
            <a:r>
              <a:rPr lang="es-EC" b="1" dirty="0"/>
              <a:t>sostenibilidad de los movimientos sociales</a:t>
            </a:r>
            <a:r>
              <a:rPr lang="es-EC" dirty="0"/>
              <a:t> y requiere una </a:t>
            </a:r>
            <a:r>
              <a:rPr lang="es-EC" b="1" dirty="0"/>
              <a:t>profunda reflexión colectiva para revisar las prácticas cotidianas</a:t>
            </a:r>
            <a:r>
              <a:rPr lang="es-EC" dirty="0"/>
              <a:t> </a:t>
            </a:r>
            <a:r>
              <a:rPr lang="es-EC" b="1" dirty="0"/>
              <a:t>de trabajo y de las relaciones personales y colectivas </a:t>
            </a:r>
            <a:r>
              <a:rPr lang="es-EC" dirty="0"/>
              <a:t>que se establecen naturalmente en los procesos. </a:t>
            </a:r>
          </a:p>
          <a:p>
            <a:pPr algn="just"/>
            <a:r>
              <a:rPr lang="es-EC" dirty="0"/>
              <a:t>Esto no es posible si no se asume desde una posición ética y política el cuidado.</a:t>
            </a:r>
            <a:endParaRPr lang="en-US" dirty="0"/>
          </a:p>
          <a:p>
            <a:pPr algn="just"/>
            <a:endParaRPr lang="en-US" dirty="0"/>
          </a:p>
        </p:txBody>
      </p:sp>
    </p:spTree>
    <p:extLst>
      <p:ext uri="{BB962C8B-B14F-4D97-AF65-F5344CB8AC3E}">
        <p14:creationId xmlns:p14="http://schemas.microsoft.com/office/powerpoint/2010/main" val="73475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258817"/>
            <a:ext cx="10178322" cy="840934"/>
          </a:xfrm>
        </p:spPr>
        <p:txBody>
          <a:bodyPr>
            <a:normAutofit fontScale="90000"/>
          </a:bodyPr>
          <a:lstStyle/>
          <a:p>
            <a:pPr algn="ctr"/>
            <a:r>
              <a:rPr lang="es-ES" dirty="0"/>
              <a:t>Cuidados Colectivos desde el Acompañamiento Feminista</a:t>
            </a:r>
            <a:endParaRPr lang="en-US" dirty="0"/>
          </a:p>
        </p:txBody>
      </p:sp>
      <p:pic>
        <p:nvPicPr>
          <p:cNvPr id="5" name="Imagen 4">
            <a:extLst>
              <a:ext uri="{FF2B5EF4-FFF2-40B4-BE49-F238E27FC236}">
                <a16:creationId xmlns:a16="http://schemas.microsoft.com/office/drawing/2014/main" id="{317D4B0A-08F4-48F3-9018-0002BF199839}"/>
              </a:ext>
            </a:extLst>
          </p:cNvPr>
          <p:cNvPicPr>
            <a:picLocks noChangeAspect="1"/>
          </p:cNvPicPr>
          <p:nvPr/>
        </p:nvPicPr>
        <p:blipFill rotWithShape="1">
          <a:blip r:embed="rId3"/>
          <a:srcRect l="18250" t="32148" r="17500" b="13482"/>
          <a:stretch/>
        </p:blipFill>
        <p:spPr>
          <a:xfrm>
            <a:off x="1647475" y="1846424"/>
            <a:ext cx="9430698" cy="4489061"/>
          </a:xfrm>
          <a:prstGeom prst="rect">
            <a:avLst/>
          </a:prstGeom>
        </p:spPr>
      </p:pic>
    </p:spTree>
    <p:extLst>
      <p:ext uri="{BB962C8B-B14F-4D97-AF65-F5344CB8AC3E}">
        <p14:creationId xmlns:p14="http://schemas.microsoft.com/office/powerpoint/2010/main" val="244145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155376-760F-4623-A360-4F7C9C374E7F}"/>
              </a:ext>
            </a:extLst>
          </p:cNvPr>
          <p:cNvSpPr>
            <a:spLocks noGrp="1"/>
          </p:cNvSpPr>
          <p:nvPr>
            <p:ph type="title"/>
          </p:nvPr>
        </p:nvSpPr>
        <p:spPr/>
        <p:txBody>
          <a:bodyPr>
            <a:noAutofit/>
          </a:bodyPr>
          <a:lstStyle/>
          <a:p>
            <a:pPr algn="ctr"/>
            <a:r>
              <a:rPr lang="es-ES" sz="4400" i="0" dirty="0">
                <a:solidFill>
                  <a:srgbClr val="000000"/>
                </a:solidFill>
                <a:effectLst/>
              </a:rPr>
              <a:t>Trayectoria de la politización del cuidado desde la práctica comadrera</a:t>
            </a:r>
            <a:endParaRPr lang="en-US" sz="4400" dirty="0"/>
          </a:p>
        </p:txBody>
      </p:sp>
      <p:sp>
        <p:nvSpPr>
          <p:cNvPr id="3" name="Marcador de contenido 2">
            <a:extLst>
              <a:ext uri="{FF2B5EF4-FFF2-40B4-BE49-F238E27FC236}">
                <a16:creationId xmlns:a16="http://schemas.microsoft.com/office/drawing/2014/main" id="{8F9FD54E-EB81-40E5-BD9A-4065DC42803B}"/>
              </a:ext>
            </a:extLst>
          </p:cNvPr>
          <p:cNvSpPr>
            <a:spLocks noGrp="1"/>
          </p:cNvSpPr>
          <p:nvPr>
            <p:ph idx="1"/>
          </p:nvPr>
        </p:nvSpPr>
        <p:spPr>
          <a:xfrm>
            <a:off x="4948993" y="2545492"/>
            <a:ext cx="5887883" cy="4030823"/>
          </a:xfrm>
        </p:spPr>
        <p:txBody>
          <a:bodyPr>
            <a:normAutofit fontScale="92500" lnSpcReduction="20000"/>
          </a:bodyPr>
          <a:lstStyle/>
          <a:p>
            <a:pPr marL="0" indent="0" algn="just" rtl="0">
              <a:spcBef>
                <a:spcPts val="1200"/>
              </a:spcBef>
              <a:spcAft>
                <a:spcPts val="1200"/>
              </a:spcAft>
              <a:buNone/>
            </a:pPr>
            <a:r>
              <a:rPr lang="es-ES" sz="1800" b="1" i="0" u="none" strike="noStrike" dirty="0">
                <a:solidFill>
                  <a:srgbClr val="000000"/>
                </a:solidFill>
                <a:effectLst/>
              </a:rPr>
              <a:t>El porqué y el para qué del debate de los cuidados</a:t>
            </a:r>
            <a:endParaRPr lang="es-ES" b="1" dirty="0">
              <a:effectLst/>
            </a:endParaRPr>
          </a:p>
          <a:p>
            <a:pPr marL="0" indent="0" algn="just" rtl="0">
              <a:spcBef>
                <a:spcPts val="1200"/>
              </a:spcBef>
              <a:spcAft>
                <a:spcPts val="1200"/>
              </a:spcAft>
              <a:buNone/>
            </a:pPr>
            <a:r>
              <a:rPr lang="es-ES" sz="1800" b="0" i="0" u="none" strike="noStrike" dirty="0">
                <a:solidFill>
                  <a:srgbClr val="000000"/>
                </a:solidFill>
                <a:effectLst/>
              </a:rPr>
              <a:t>-  </a:t>
            </a:r>
            <a:r>
              <a:rPr lang="es-ES" sz="1800" dirty="0">
                <a:solidFill>
                  <a:schemeClr val="tx1"/>
                </a:solidFill>
              </a:rPr>
              <a:t> La Red de Comadres asume la práctica comadrera como una nueva forma de militar desde la escucha, el conocimiento mutuo y el acompañamiento. </a:t>
            </a:r>
            <a:r>
              <a:rPr lang="es-ES" sz="1800" b="0" i="0" u="none" strike="noStrike" dirty="0">
                <a:solidFill>
                  <a:srgbClr val="000000"/>
                </a:solidFill>
                <a:effectLst/>
              </a:rPr>
              <a:t>El aumento del número de las integrantes de la red si bien aliviana la carga ante una mayor demanda. Evidencia otro tipo de necesidades que surgen ante la diversidad de quienes acompañamos (horizontes políticos, ) y a su vez refuerza la necesidad del cuidado colectivo. </a:t>
            </a:r>
          </a:p>
          <a:p>
            <a:pPr marL="0" indent="0" algn="just" rtl="0">
              <a:spcBef>
                <a:spcPts val="1200"/>
              </a:spcBef>
              <a:spcAft>
                <a:spcPts val="1200"/>
              </a:spcAft>
              <a:buNone/>
            </a:pPr>
            <a:r>
              <a:rPr lang="es-ES" sz="1800" b="0" i="0" u="none" strike="noStrike" dirty="0">
                <a:solidFill>
                  <a:srgbClr val="000000"/>
                </a:solidFill>
                <a:effectLst/>
              </a:rPr>
              <a:t>- El contexto de penalización, nos llama a tener reflexiones políticas, también desgastan nuestros acompañamientos y alimentan la necesidad del cuidado colectivo. En este contexto se profundizan las desigualdades. Se refuerzan los imaginarios de clandestinidad en torno a la decisión y a la práctica del aborto. Son coyunturas detonantes para politizar el cuidado.</a:t>
            </a:r>
            <a:endParaRPr lang="es-ES" dirty="0">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40" y="3096628"/>
            <a:ext cx="3608173" cy="2706130"/>
          </a:xfrm>
          <a:prstGeom prst="rect">
            <a:avLst/>
          </a:prstGeom>
        </p:spPr>
      </p:pic>
    </p:spTree>
    <p:extLst>
      <p:ext uri="{BB962C8B-B14F-4D97-AF65-F5344CB8AC3E}">
        <p14:creationId xmlns:p14="http://schemas.microsoft.com/office/powerpoint/2010/main" val="21520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51678" y="968501"/>
            <a:ext cx="4716636" cy="5158232"/>
          </a:xfrm>
        </p:spPr>
        <p:txBody>
          <a:bodyPr>
            <a:normAutofit lnSpcReduction="10000"/>
          </a:bodyPr>
          <a:lstStyle/>
          <a:p>
            <a:pPr algn="just">
              <a:lnSpc>
                <a:spcPct val="100000"/>
              </a:lnSpc>
            </a:pPr>
            <a:r>
              <a:rPr lang="es-ES" sz="1700" dirty="0">
                <a:solidFill>
                  <a:srgbClr val="000000"/>
                </a:solidFill>
              </a:rPr>
              <a:t>El cuidado colectivo surge de situaciones coyunturales, de debates regionales y de experiencias previas de cuidado. </a:t>
            </a:r>
          </a:p>
          <a:p>
            <a:pPr algn="just">
              <a:lnSpc>
                <a:spcPct val="100000"/>
              </a:lnSpc>
            </a:pPr>
            <a:r>
              <a:rPr lang="es-ES" sz="1700" dirty="0">
                <a:solidFill>
                  <a:srgbClr val="000000"/>
                </a:solidFill>
              </a:rPr>
              <a:t>Hacia afuera, la Red de Comadres consolidan sus alianzas en la plataforma OLA y a nivel de la región teje alianzas y articulaciones que permite tener más conocimiento para aportar a las luchas sociales de América latina, en particular desde la Red Compañera y CLACAI. Un quehacer político de acompañar que se aterriza en lo interno y hacia afuera germina como nuevas formas de accionar político. </a:t>
            </a:r>
          </a:p>
          <a:p>
            <a:pPr algn="just">
              <a:lnSpc>
                <a:spcPct val="100000"/>
              </a:lnSpc>
            </a:pPr>
            <a:r>
              <a:rPr lang="es-ES" sz="1700" dirty="0">
                <a:solidFill>
                  <a:srgbClr val="000000"/>
                </a:solidFill>
              </a:rPr>
              <a:t>Actualmente consideramos los cuidados como un punto de partida, una base fundamental para el sostenimiento de nuestra estrategia de acompañamiento. A partir de estas reflexiones se conforma una comisión especializada de cuidados dentro de la red. Pasando de un enfoque basado en  “acompañar a las acompañadas”, a acompañarnos a acompañar.</a:t>
            </a:r>
          </a:p>
          <a:p>
            <a:pPr>
              <a:lnSpc>
                <a:spcPct val="100000"/>
              </a:lnSpc>
            </a:pPr>
            <a:endParaRPr lang="es-ES" sz="1100" b="0" i="0" u="none" strike="noStrike" dirty="0">
              <a:effectLst/>
            </a:endParaRPr>
          </a:p>
        </p:txBody>
      </p:sp>
      <p:pic>
        <p:nvPicPr>
          <p:cNvPr id="5" name="Imagen 4" descr="Dibujo animado de un personaje de caricatura&#10;&#10;Descripción generada automáticamente con confianza baja">
            <a:extLst>
              <a:ext uri="{FF2B5EF4-FFF2-40B4-BE49-F238E27FC236}">
                <a16:creationId xmlns:a16="http://schemas.microsoft.com/office/drawing/2014/main" id="{2BAD4B0B-FF89-4B27-BC50-747C3366F8E4}"/>
              </a:ext>
            </a:extLst>
          </p:cNvPr>
          <p:cNvPicPr>
            <a:picLocks noChangeAspect="1"/>
          </p:cNvPicPr>
          <p:nvPr/>
        </p:nvPicPr>
        <p:blipFill rotWithShape="1">
          <a:blip r:embed="rId3"/>
          <a:srcRect l="11077" r="12328" b="-2"/>
          <a:stretch/>
        </p:blipFill>
        <p:spPr>
          <a:xfrm>
            <a:off x="6801408" y="1263905"/>
            <a:ext cx="4572969" cy="4567423"/>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73284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51679" y="644525"/>
            <a:ext cx="3384329" cy="5408866"/>
          </a:xfrm>
        </p:spPr>
        <p:txBody>
          <a:bodyPr anchor="ctr">
            <a:normAutofit/>
          </a:bodyPr>
          <a:lstStyle/>
          <a:p>
            <a:r>
              <a:rPr lang="es-EC" sz="4000"/>
              <a:t>ética feminista que cuida y acompaña…</a:t>
            </a:r>
            <a:endParaRPr lang="en-US" sz="4000"/>
          </a:p>
        </p:txBody>
      </p:sp>
      <p:graphicFrame>
        <p:nvGraphicFramePr>
          <p:cNvPr id="5" name="Marcador de contenido 2">
            <a:extLst>
              <a:ext uri="{FF2B5EF4-FFF2-40B4-BE49-F238E27FC236}">
                <a16:creationId xmlns:a16="http://schemas.microsoft.com/office/drawing/2014/main" id="{39404082-4EC6-08D1-801C-53A080D41421}"/>
              </a:ext>
            </a:extLst>
          </p:cNvPr>
          <p:cNvGraphicFramePr>
            <a:graphicFrameLocks noGrp="1"/>
          </p:cNvGraphicFramePr>
          <p:nvPr>
            <p:ph idx="1"/>
            <p:extLst>
              <p:ext uri="{D42A27DB-BD31-4B8C-83A1-F6EECF244321}">
                <p14:modId xmlns:p14="http://schemas.microsoft.com/office/powerpoint/2010/main" val="54782413"/>
              </p:ext>
            </p:extLst>
          </p:nvPr>
        </p:nvGraphicFramePr>
        <p:xfrm>
          <a:off x="4473146" y="506627"/>
          <a:ext cx="6956854" cy="5546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544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1678" y="335732"/>
            <a:ext cx="10178322" cy="1903616"/>
          </a:xfrm>
        </p:spPr>
        <p:txBody>
          <a:bodyPr>
            <a:normAutofit/>
          </a:bodyPr>
          <a:lstStyle/>
          <a:p>
            <a:pPr algn="ctr"/>
            <a:r>
              <a:rPr lang="es-EC" dirty="0"/>
              <a:t>no más militancias desde el sacrificio</a:t>
            </a:r>
            <a:endParaRPr lang="en-US" dirty="0"/>
          </a:p>
        </p:txBody>
      </p:sp>
      <p:sp>
        <p:nvSpPr>
          <p:cNvPr id="3" name="Marcador de contenido 2"/>
          <p:cNvSpPr>
            <a:spLocks noGrp="1"/>
          </p:cNvSpPr>
          <p:nvPr>
            <p:ph idx="1"/>
          </p:nvPr>
        </p:nvSpPr>
        <p:spPr>
          <a:xfrm>
            <a:off x="3712980" y="2063579"/>
            <a:ext cx="7549979" cy="2798386"/>
          </a:xfrm>
        </p:spPr>
        <p:txBody>
          <a:bodyPr>
            <a:noAutofit/>
          </a:bodyPr>
          <a:lstStyle/>
          <a:p>
            <a:pPr algn="just"/>
            <a:r>
              <a:rPr lang="es-EC" sz="1700" dirty="0">
                <a:solidFill>
                  <a:srgbClr val="000000"/>
                </a:solidFill>
              </a:rPr>
              <a:t>Es fundamental dar un giro a cómo se asume el trabajo organizativo; venimos de una tradición marianista* y capitalista que ha permeado consciente e inconscientemente nuestras prácticas lo cual se expresa en asumir la militancia como un sacrificio y no como un proceso que rebasa la individualidad y por tanto se sostiene de todos los esfuerzos colectivos. </a:t>
            </a:r>
          </a:p>
          <a:p>
            <a:pPr algn="just"/>
            <a:r>
              <a:rPr lang="es-ES" sz="1700" dirty="0">
                <a:solidFill>
                  <a:srgbClr val="000000"/>
                </a:solidFill>
              </a:rPr>
              <a:t>Reconocer las realidades y necesidades de quienes integramos la red nos ha permitido establecer criterios para reconocer el trabajo que realizamos como activistas, remunerando algunos de los trabajos que hacemos para sostener la organización (va mas allá de acompañar).</a:t>
            </a:r>
          </a:p>
          <a:p>
            <a:pPr algn="just"/>
            <a:r>
              <a:rPr lang="es-ES" sz="1700" dirty="0">
                <a:solidFill>
                  <a:srgbClr val="000000"/>
                </a:solidFill>
              </a:rPr>
              <a:t>Nos encontramos en un proceso de transformación hacia militancias fuera del sacrificio. Sostenemos que ser activista de derechos no significa reforzar la precarización en nuestras vidas.</a:t>
            </a:r>
          </a:p>
          <a:p>
            <a:pPr algn="just"/>
            <a:r>
              <a:rPr lang="es-ES" sz="1700" dirty="0">
                <a:solidFill>
                  <a:srgbClr val="000000"/>
                </a:solidFill>
              </a:rPr>
              <a:t>No somos un servicio, somos un espacio que se sostiene desde la autogestión de mujeres activistas que se organizan para brindar acceso seguro a abortos con medicamentos.</a:t>
            </a:r>
          </a:p>
          <a:p>
            <a:pPr algn="just"/>
            <a:endParaRPr lang="en-US" dirty="0"/>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15730" r="15141"/>
          <a:stretch/>
        </p:blipFill>
        <p:spPr>
          <a:xfrm>
            <a:off x="1250299" y="2625392"/>
            <a:ext cx="2461302" cy="2236573"/>
          </a:xfrm>
          <a:prstGeom prst="rect">
            <a:avLst/>
          </a:prstGeom>
        </p:spPr>
      </p:pic>
    </p:spTree>
    <p:extLst>
      <p:ext uri="{BB962C8B-B14F-4D97-AF65-F5344CB8AC3E}">
        <p14:creationId xmlns:p14="http://schemas.microsoft.com/office/powerpoint/2010/main" val="173121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ítulo 1"/>
          <p:cNvSpPr>
            <a:spLocks noGrp="1"/>
          </p:cNvSpPr>
          <p:nvPr>
            <p:ph type="title"/>
          </p:nvPr>
        </p:nvSpPr>
        <p:spPr>
          <a:xfrm>
            <a:off x="900330" y="484632"/>
            <a:ext cx="6340519" cy="1638469"/>
          </a:xfrm>
        </p:spPr>
        <p:txBody>
          <a:bodyPr>
            <a:normAutofit/>
          </a:bodyPr>
          <a:lstStyle/>
          <a:p>
            <a:r>
              <a:rPr lang="es-EC" sz="3600" dirty="0"/>
              <a:t>Estrategias implementadas por las comadres hacia el cuidado colectivo</a:t>
            </a:r>
            <a:endParaRPr lang="en-US" sz="3600" dirty="0"/>
          </a:p>
        </p:txBody>
      </p:sp>
      <p:sp>
        <p:nvSpPr>
          <p:cNvPr id="16" name="Rectangle 15">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p:cNvSpPr>
            <a:spLocks noGrp="1"/>
          </p:cNvSpPr>
          <p:nvPr>
            <p:ph idx="1"/>
          </p:nvPr>
        </p:nvSpPr>
        <p:spPr>
          <a:xfrm>
            <a:off x="616339" y="2418426"/>
            <a:ext cx="6624510" cy="3784666"/>
          </a:xfrm>
        </p:spPr>
        <p:txBody>
          <a:bodyPr>
            <a:noAutofit/>
          </a:bodyPr>
          <a:lstStyle/>
          <a:p>
            <a:pPr algn="just">
              <a:lnSpc>
                <a:spcPct val="100000"/>
              </a:lnSpc>
            </a:pPr>
            <a:r>
              <a:rPr lang="es-EC" dirty="0">
                <a:solidFill>
                  <a:schemeClr val="tx1"/>
                </a:solidFill>
              </a:rPr>
              <a:t>Espacios para la politización del cuidado, que nos encaminan a construir nuevas formas de organizarnos y lo ubica como parte de nuestros horizontes organizativos</a:t>
            </a:r>
          </a:p>
          <a:p>
            <a:pPr algn="just">
              <a:lnSpc>
                <a:spcPct val="100000"/>
              </a:lnSpc>
            </a:pPr>
            <a:r>
              <a:rPr lang="es-EC" dirty="0">
                <a:solidFill>
                  <a:schemeClr val="tx1"/>
                </a:solidFill>
              </a:rPr>
              <a:t>Apostar por la descentralización del trabajo</a:t>
            </a:r>
          </a:p>
          <a:p>
            <a:pPr algn="just">
              <a:lnSpc>
                <a:spcPct val="100000"/>
              </a:lnSpc>
            </a:pPr>
            <a:r>
              <a:rPr lang="es-EC" dirty="0">
                <a:solidFill>
                  <a:schemeClr val="tx1"/>
                </a:solidFill>
              </a:rPr>
              <a:t>Incorporación del método de crítica y autocrítica</a:t>
            </a:r>
          </a:p>
          <a:p>
            <a:pPr algn="just">
              <a:lnSpc>
                <a:spcPct val="100000"/>
              </a:lnSpc>
            </a:pPr>
            <a:r>
              <a:rPr lang="es-EC" dirty="0">
                <a:solidFill>
                  <a:schemeClr val="tx1"/>
                </a:solidFill>
              </a:rPr>
              <a:t>Definir roles dentro de los equipos</a:t>
            </a:r>
          </a:p>
          <a:p>
            <a:pPr algn="just">
              <a:lnSpc>
                <a:spcPct val="100000"/>
              </a:lnSpc>
            </a:pPr>
            <a:r>
              <a:rPr lang="es-EC" dirty="0">
                <a:solidFill>
                  <a:schemeClr val="tx1"/>
                </a:solidFill>
              </a:rPr>
              <a:t>Adecuación de nuestra estructura organizativa y acuerdos para hacer posible el cuidado individual y colectivo </a:t>
            </a:r>
          </a:p>
          <a:p>
            <a:pPr algn="just">
              <a:lnSpc>
                <a:spcPct val="100000"/>
              </a:lnSpc>
            </a:pPr>
            <a:r>
              <a:rPr lang="es-EC" dirty="0">
                <a:solidFill>
                  <a:schemeClr val="tx1"/>
                </a:solidFill>
              </a:rPr>
              <a:t>Reuniones para las reflexiones e intercambio de experiencias a partir de nuestros acompañamientos</a:t>
            </a:r>
          </a:p>
          <a:p>
            <a:pPr>
              <a:lnSpc>
                <a:spcPct val="100000"/>
              </a:lnSpc>
            </a:pPr>
            <a:endParaRPr lang="es-EC" sz="1000" dirty="0">
              <a:solidFill>
                <a:schemeClr val="tx1"/>
              </a:solidFill>
            </a:endParaRPr>
          </a:p>
          <a:p>
            <a:pPr>
              <a:lnSpc>
                <a:spcPct val="100000"/>
              </a:lnSpc>
            </a:pPr>
            <a:endParaRPr lang="es-EC" sz="1000" dirty="0">
              <a:solidFill>
                <a:schemeClr val="tx1"/>
              </a:solidFill>
            </a:endParaRPr>
          </a:p>
          <a:p>
            <a:pPr marL="0" indent="0">
              <a:lnSpc>
                <a:spcPct val="100000"/>
              </a:lnSpc>
              <a:buNone/>
            </a:pPr>
            <a:endParaRPr lang="es-EC" sz="1000" dirty="0">
              <a:solidFill>
                <a:schemeClr val="tx1"/>
              </a:solidFill>
            </a:endParaRPr>
          </a:p>
        </p:txBody>
      </p:sp>
      <p:pic>
        <p:nvPicPr>
          <p:cNvPr id="7" name="Imagen 6" descr="Imagen que contiene dibujo&#10;&#10;Descripción generada automáticamente">
            <a:extLst>
              <a:ext uri="{FF2B5EF4-FFF2-40B4-BE49-F238E27FC236}">
                <a16:creationId xmlns:a16="http://schemas.microsoft.com/office/drawing/2014/main" id="{E4D97E73-0CA1-4EE0-B4AE-6CDC6B8E7122}"/>
              </a:ext>
            </a:extLst>
          </p:cNvPr>
          <p:cNvPicPr>
            <a:picLocks noChangeAspect="1"/>
          </p:cNvPicPr>
          <p:nvPr/>
        </p:nvPicPr>
        <p:blipFill>
          <a:blip r:embed="rId2"/>
          <a:stretch>
            <a:fillRect/>
          </a:stretch>
        </p:blipFill>
        <p:spPr>
          <a:xfrm>
            <a:off x="8186066" y="484632"/>
            <a:ext cx="3386023" cy="5888736"/>
          </a:xfrm>
          <a:prstGeom prst="rect">
            <a:avLst/>
          </a:prstGeom>
        </p:spPr>
      </p:pic>
    </p:spTree>
    <p:extLst>
      <p:ext uri="{BB962C8B-B14F-4D97-AF65-F5344CB8AC3E}">
        <p14:creationId xmlns:p14="http://schemas.microsoft.com/office/powerpoint/2010/main" val="114325283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TM10001106[[fn=Distintivo]]</Template>
  <TotalTime>600</TotalTime>
  <Words>1453</Words>
  <Application>Microsoft Office PowerPoint</Application>
  <PresentationFormat>Panorámica</PresentationFormat>
  <Paragraphs>66</Paragraphs>
  <Slides>12</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Gill Sans MT</vt:lpstr>
      <vt:lpstr>Impact</vt:lpstr>
      <vt:lpstr>Badge</vt:lpstr>
      <vt:lpstr>Experiencias desde el cuidado comadrero</vt:lpstr>
      <vt:lpstr>Las comadres 0999744708</vt:lpstr>
      <vt:lpstr>El cuidado como estrategia política</vt:lpstr>
      <vt:lpstr>Cuidados Colectivos desde el Acompañamiento Feminista</vt:lpstr>
      <vt:lpstr>Trayectoria de la politización del cuidado desde la práctica comadrera</vt:lpstr>
      <vt:lpstr>Presentación de PowerPoint</vt:lpstr>
      <vt:lpstr>ética feminista que cuida y acompaña…</vt:lpstr>
      <vt:lpstr>no más militancias desde el sacrificio</vt:lpstr>
      <vt:lpstr>Estrategias implementadas por las comadres hacia el cuidado colectivo</vt:lpstr>
      <vt:lpstr>Estrategias implementadas por las comadres hacia el cuidado colectivo</vt:lpstr>
      <vt:lpstr>Crítica y autocrítica, un método para el tratamiento de conflictos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Sarahi</dc:creator>
  <cp:lastModifiedBy>Gianina Marquez</cp:lastModifiedBy>
  <cp:revision>21</cp:revision>
  <dcterms:created xsi:type="dcterms:W3CDTF">2022-03-24T18:24:44Z</dcterms:created>
  <dcterms:modified xsi:type="dcterms:W3CDTF">2022-06-23T20:05:07Z</dcterms:modified>
</cp:coreProperties>
</file>