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65" r:id="rId4"/>
    <p:sldId id="257" r:id="rId5"/>
    <p:sldId id="264" r:id="rId6"/>
    <p:sldId id="262" r:id="rId7"/>
    <p:sldId id="260" r:id="rId8"/>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2570" autoAdjust="0"/>
  </p:normalViewPr>
  <p:slideViewPr>
    <p:cSldViewPr>
      <p:cViewPr varScale="1">
        <p:scale>
          <a:sx n="134" d="100"/>
          <a:sy n="134" d="100"/>
        </p:scale>
        <p:origin x="87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2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0414F-058A-406C-8171-39A9343635B6}" type="datetimeFigureOut">
              <a:rPr lang="es-PE" smtClean="0"/>
              <a:t>20/07/2021</a:t>
            </a:fld>
            <a:endParaRPr lang="es-P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F3B49-5EB9-4346-AA90-7DD0852020E3}" type="slidenum">
              <a:rPr lang="es-PE" smtClean="0"/>
              <a:t>‹Nº›</a:t>
            </a:fld>
            <a:endParaRPr lang="es-PE"/>
          </a:p>
        </p:txBody>
      </p:sp>
    </p:spTree>
    <p:extLst>
      <p:ext uri="{BB962C8B-B14F-4D97-AF65-F5344CB8AC3E}">
        <p14:creationId xmlns:p14="http://schemas.microsoft.com/office/powerpoint/2010/main" val="108177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a:solidFill>
                  <a:schemeClr val="tx1"/>
                </a:solidFill>
                <a:effectLst/>
                <a:latin typeface="+mn-lt"/>
                <a:ea typeface="+mn-ea"/>
                <a:cs typeface="+mn-cs"/>
              </a:rPr>
              <a:t>Este documento tiene como finalidad contribuir en el desarrollo de guías y/o protocolos de atención que resguarden garantías mínimas de protección de derechos humanos y de estándares de calidad en la prestación de servicios que se debe ofrecer a niñas y adolescentes menores de 15 años con embarazo no intencional. Su propósito es llenar un vacío, pues aún son muy pocos los Estados de la Región, que disponen políticas específicas para este grupo de edad y frente a situaciones tan adversas, por lo que como CLACAI, nos sentimos muy satisfechas de aunar esfuerzos con otras instituciones que también vienen trabajando en el tema. </a:t>
            </a:r>
          </a:p>
          <a:p>
            <a:endParaRPr lang="es-AR"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AR" sz="1000" kern="1200" dirty="0">
                <a:solidFill>
                  <a:schemeClr val="tx1"/>
                </a:solidFill>
                <a:effectLst/>
                <a:latin typeface="+mn-lt"/>
                <a:ea typeface="+mn-ea"/>
                <a:cs typeface="+mn-cs"/>
              </a:rPr>
              <a:t>Aunque reconocemos que el abordaje del embarazo no intencional en menores de 15 años debe ser considerado desde una perspectiva intersectorial, </a:t>
            </a:r>
            <a:r>
              <a:rPr lang="es-AR" sz="1000" i="1" kern="1200" dirty="0">
                <a:solidFill>
                  <a:schemeClr val="tx1"/>
                </a:solidFill>
                <a:effectLst/>
                <a:latin typeface="+mn-lt"/>
                <a:ea typeface="+mn-ea"/>
                <a:cs typeface="+mn-cs"/>
              </a:rPr>
              <a:t>Los Lineamientos Para el Diseño de Protocolos de Atención de Menores de 15 años </a:t>
            </a:r>
            <a:r>
              <a:rPr lang="es-AR" sz="1000" kern="1200" dirty="0">
                <a:solidFill>
                  <a:schemeClr val="tx1"/>
                </a:solidFill>
                <a:effectLst/>
                <a:latin typeface="+mn-lt"/>
                <a:ea typeface="+mn-ea"/>
                <a:cs typeface="+mn-cs"/>
              </a:rPr>
              <a:t>enfatiza en la respuesta oportuna que deben brindar los servicios de salud y sus equipos, pues es desde allí en que se puede abordar uno de los aspectos más críticos y urgentes y es, en muchos sentidos, el punto de partida para reducir riesgos y garantizar la restitución de derechos pues, en muchos de los casos, los embarazos en este grupo de edad son el resultado de violaciones. </a:t>
            </a:r>
          </a:p>
          <a:p>
            <a:endParaRPr lang="es-AR" dirty="0"/>
          </a:p>
        </p:txBody>
      </p:sp>
      <p:sp>
        <p:nvSpPr>
          <p:cNvPr id="4" name="Marcador de número de diapositiva 3"/>
          <p:cNvSpPr>
            <a:spLocks noGrp="1"/>
          </p:cNvSpPr>
          <p:nvPr>
            <p:ph type="sldNum" sz="quarter" idx="5"/>
          </p:nvPr>
        </p:nvSpPr>
        <p:spPr/>
        <p:txBody>
          <a:bodyPr/>
          <a:lstStyle/>
          <a:p>
            <a:fld id="{532D18D6-50FD-C04D-A2E0-08A3FE483A72}" type="slidenum">
              <a:rPr lang="es-AR" smtClean="0"/>
              <a:t>7</a:t>
            </a:fld>
            <a:endParaRPr lang="es-AR"/>
          </a:p>
        </p:txBody>
      </p:sp>
    </p:spTree>
    <p:extLst>
      <p:ext uri="{BB962C8B-B14F-4D97-AF65-F5344CB8AC3E}">
        <p14:creationId xmlns:p14="http://schemas.microsoft.com/office/powerpoint/2010/main" val="277534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ítulo_Celeste">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2051720" y="1563638"/>
            <a:ext cx="6334472" cy="1102519"/>
          </a:xfrm>
        </p:spPr>
        <p:txBody>
          <a:bodyPr/>
          <a:lstStyle>
            <a:lvl1pPr algn="l">
              <a:defRPr>
                <a:solidFill>
                  <a:schemeClr val="tx1">
                    <a:lumMod val="85000"/>
                    <a:lumOff val="15000"/>
                  </a:schemeClr>
                </a:solidFill>
              </a:defRPr>
            </a:lvl1pPr>
          </a:lstStyle>
          <a:p>
            <a:r>
              <a:rPr lang="es-PE" b="1" dirty="0">
                <a:solidFill>
                  <a:schemeClr val="tx1">
                    <a:lumMod val="85000"/>
                    <a:lumOff val="15000"/>
                  </a:schemeClr>
                </a:solidFill>
                <a:latin typeface="Avalon" pitchFamily="2" charset="0"/>
                <a:ea typeface="Arial Unicode MS" pitchFamily="34" charset="-128"/>
                <a:cs typeface="Arial Unicode MS" pitchFamily="34" charset="-128"/>
              </a:rPr>
              <a:t>TÍTULO 1</a:t>
            </a:r>
            <a:endParaRPr lang="es-PE" dirty="0"/>
          </a:p>
        </p:txBody>
      </p:sp>
      <p:sp>
        <p:nvSpPr>
          <p:cNvPr id="3" name="2 Subtítulo"/>
          <p:cNvSpPr>
            <a:spLocks noGrp="1"/>
          </p:cNvSpPr>
          <p:nvPr>
            <p:ph type="subTitle" idx="1" hasCustomPrompt="1"/>
          </p:nvPr>
        </p:nvSpPr>
        <p:spPr>
          <a:xfrm>
            <a:off x="2123728" y="2715766"/>
            <a:ext cx="5040560" cy="1314450"/>
          </a:xfrm>
        </p:spPr>
        <p:txBody>
          <a:bodyPr/>
          <a:lstStyle>
            <a:lvl1pPr marL="0" indent="0" algn="l">
              <a:buNone/>
              <a:defRPr sz="3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PE" sz="2800" dirty="0">
                <a:solidFill>
                  <a:schemeClr val="tx1">
                    <a:lumMod val="65000"/>
                    <a:lumOff val="35000"/>
                  </a:schemeClr>
                </a:solidFill>
                <a:latin typeface="Avalon" pitchFamily="2" charset="0"/>
              </a:rPr>
              <a:t>Subtítulo 1</a:t>
            </a:r>
          </a:p>
        </p:txBody>
      </p:sp>
      <p:sp>
        <p:nvSpPr>
          <p:cNvPr id="4" name="3 Marcador de fecha"/>
          <p:cNvSpPr>
            <a:spLocks noGrp="1"/>
          </p:cNvSpPr>
          <p:nvPr>
            <p:ph type="dt" sz="half" idx="10"/>
          </p:nvPr>
        </p:nvSpPr>
        <p:spPr/>
        <p:txBody>
          <a:bodyPr/>
          <a:lstStyle/>
          <a:p>
            <a:fld id="{F6E0D9F4-DAF8-466D-83C0-A19EF8EFC253}" type="datetimeFigureOut">
              <a:rPr lang="es-PE" smtClean="0"/>
              <a:t>20/07/2021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Tree>
    <p:extLst>
      <p:ext uri="{BB962C8B-B14F-4D97-AF65-F5344CB8AC3E}">
        <p14:creationId xmlns:p14="http://schemas.microsoft.com/office/powerpoint/2010/main" val="329068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Gris">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hasCustomPrompt="1"/>
          </p:nvPr>
        </p:nvSpPr>
        <p:spPr>
          <a:xfrm>
            <a:off x="2051745" y="1642492"/>
            <a:ext cx="6120655" cy="1001266"/>
          </a:xfrm>
        </p:spPr>
        <p:txBody>
          <a:bodyPr/>
          <a:lstStyle>
            <a:lvl1pPr>
              <a:defRPr>
                <a:solidFill>
                  <a:schemeClr val="bg1"/>
                </a:solidFill>
              </a:defRPr>
            </a:lvl1pPr>
          </a:lstStyle>
          <a:p>
            <a:r>
              <a:rPr lang="es-PE" b="1" dirty="0">
                <a:solidFill>
                  <a:schemeClr val="tx1">
                    <a:lumMod val="85000"/>
                    <a:lumOff val="15000"/>
                  </a:schemeClr>
                </a:solidFill>
                <a:latin typeface="Avalon" pitchFamily="2" charset="0"/>
                <a:ea typeface="Arial Unicode MS" pitchFamily="34" charset="-128"/>
                <a:cs typeface="Arial Unicode MS" pitchFamily="34" charset="-128"/>
              </a:rPr>
              <a:t>TÍTULO 1</a:t>
            </a:r>
            <a:endParaRPr lang="es-PE" dirty="0"/>
          </a:p>
        </p:txBody>
      </p:sp>
      <p:sp>
        <p:nvSpPr>
          <p:cNvPr id="3" name="2 Marcador de contenido"/>
          <p:cNvSpPr>
            <a:spLocks noGrp="1"/>
          </p:cNvSpPr>
          <p:nvPr>
            <p:ph idx="1" hasCustomPrompt="1"/>
          </p:nvPr>
        </p:nvSpPr>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s-PE" sz="2800" dirty="0">
                <a:solidFill>
                  <a:schemeClr val="tx1">
                    <a:lumMod val="65000"/>
                    <a:lumOff val="35000"/>
                  </a:schemeClr>
                </a:solidFill>
                <a:latin typeface="Avalon" pitchFamily="2" charset="0"/>
              </a:rPr>
              <a:t>Subtítulo 1</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3 Marcador de fecha"/>
          <p:cNvSpPr>
            <a:spLocks noGrp="1"/>
          </p:cNvSpPr>
          <p:nvPr>
            <p:ph type="dt" sz="half" idx="10"/>
          </p:nvPr>
        </p:nvSpPr>
        <p:spPr/>
        <p:txBody>
          <a:bodyPr/>
          <a:lstStyle/>
          <a:p>
            <a:fld id="{F6E0D9F4-DAF8-466D-83C0-A19EF8EFC253}" type="datetimeFigureOut">
              <a:rPr lang="es-PE" smtClean="0"/>
              <a:t>20/07/2021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Tree>
    <p:extLst>
      <p:ext uri="{BB962C8B-B14F-4D97-AF65-F5344CB8AC3E}">
        <p14:creationId xmlns:p14="http://schemas.microsoft.com/office/powerpoint/2010/main" val="358224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Texto y Objeto">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hasCustomPrompt="1"/>
          </p:nvPr>
        </p:nvSpPr>
        <p:spPr>
          <a:xfrm>
            <a:off x="1518345" y="267494"/>
            <a:ext cx="7086103" cy="501799"/>
          </a:xfrm>
        </p:spPr>
        <p:txBody>
          <a:bodyPr>
            <a:noAutofit/>
          </a:bodyPr>
          <a:lstStyle>
            <a:lvl1pPr>
              <a:defRPr sz="2800" b="0">
                <a:solidFill>
                  <a:schemeClr val="tx1">
                    <a:lumMod val="50000"/>
                    <a:lumOff val="50000"/>
                  </a:schemeClr>
                </a:solidFill>
                <a:latin typeface="Avalon" pitchFamily="2" charset="0"/>
              </a:defRPr>
            </a:lvl1pPr>
          </a:lstStyle>
          <a:p>
            <a:r>
              <a:rPr lang="es-PE" sz="2800" dirty="0">
                <a:solidFill>
                  <a:schemeClr val="tx1">
                    <a:lumMod val="50000"/>
                    <a:lumOff val="50000"/>
                  </a:schemeClr>
                </a:solidFill>
                <a:latin typeface="Avalon" pitchFamily="2" charset="0"/>
              </a:rPr>
              <a:t>Título de la sección</a:t>
            </a:r>
          </a:p>
        </p:txBody>
      </p:sp>
      <p:sp>
        <p:nvSpPr>
          <p:cNvPr id="4" name="3 Marcador de contenido"/>
          <p:cNvSpPr>
            <a:spLocks noGrp="1"/>
          </p:cNvSpPr>
          <p:nvPr>
            <p:ph sz="half" idx="2" hasCustomPrompt="1"/>
          </p:nvPr>
        </p:nvSpPr>
        <p:spPr>
          <a:xfrm>
            <a:off x="5724128" y="1131590"/>
            <a:ext cx="2880320" cy="3240360"/>
          </a:xfrm>
        </p:spPr>
        <p:txBody>
          <a:bodyPr>
            <a:noAutofit/>
          </a:bodyPr>
          <a:lstStyle>
            <a:lvl1pPr algn="l">
              <a:defRPr sz="2800"/>
            </a:lvl1pPr>
            <a:lvl2pPr marL="457200" marR="0" indent="0" algn="l" defTabSz="914400" rtl="0" eaLnBrk="1" fontAlgn="auto" latinLnBrk="0" hangingPunct="1">
              <a:lnSpc>
                <a:spcPct val="100000"/>
              </a:lnSpc>
              <a:spcBef>
                <a:spcPct val="20000"/>
              </a:spcBef>
              <a:spcAft>
                <a:spcPts val="0"/>
              </a:spcAft>
              <a:buClrTx/>
              <a:buSzTx/>
              <a:buFontTx/>
              <a:buNone/>
              <a:tabLst/>
              <a:defRPr sz="1600" baseline="0">
                <a:solidFill>
                  <a:schemeClr val="tx1">
                    <a:lumMod val="50000"/>
                    <a:lumOff val="50000"/>
                  </a:schemeClr>
                </a:solidFill>
                <a:latin typeface="Avalon" pitchFamily="2" charset="0"/>
              </a:defRPr>
            </a:lvl2pPr>
            <a:lvl3pPr marL="1143000" indent="-228600" algn="l">
              <a:buFontTx/>
              <a:buBlip>
                <a:blip r:embed="rId3"/>
              </a:buBlip>
              <a:defRPr sz="1400">
                <a:solidFill>
                  <a:schemeClr val="tx1">
                    <a:lumMod val="65000"/>
                    <a:lumOff val="35000"/>
                  </a:schemeClr>
                </a:solidFill>
                <a:latin typeface="Avalon" pitchFamily="2" charset="0"/>
              </a:defRPr>
            </a:lvl3pPr>
            <a:lvl4pPr marL="1600200" indent="-228600" algn="l">
              <a:buFontTx/>
              <a:buBlip>
                <a:blip r:embed="rId4"/>
              </a:buBlip>
              <a:defRPr sz="1200">
                <a:solidFill>
                  <a:schemeClr val="tx1">
                    <a:lumMod val="65000"/>
                    <a:lumOff val="35000"/>
                  </a:schemeClr>
                </a:solidFill>
                <a:latin typeface="Avalon" pitchFamily="2" charset="0"/>
              </a:defRPr>
            </a:lvl4pPr>
            <a:lvl5pPr marL="2057400" indent="-228600" algn="l">
              <a:buFontTx/>
              <a:buBlip>
                <a:blip r:embed="rId5"/>
              </a:buBlip>
              <a:defRPr sz="1200">
                <a:solidFill>
                  <a:schemeClr val="tx1">
                    <a:lumMod val="65000"/>
                    <a:lumOff val="35000"/>
                  </a:schemeClr>
                </a:solidFill>
                <a:latin typeface="Avalon" pitchFamily="2" charset="0"/>
              </a:defRPr>
            </a:lvl5pPr>
            <a:lvl6pPr>
              <a:defRPr sz="1800"/>
            </a:lvl6pPr>
            <a:lvl7pPr>
              <a:defRPr sz="1800"/>
            </a:lvl7pPr>
            <a:lvl8pPr>
              <a:defRPr sz="1800"/>
            </a:lvl8pPr>
            <a:lvl9pPr>
              <a:defRPr sz="1800"/>
            </a:lvl9pPr>
          </a:lstStyle>
          <a:p>
            <a:pPr marL="457200" marR="0" lvl="1" indent="0" algn="l" defTabSz="914400" rtl="0" eaLnBrk="1" fontAlgn="auto" latinLnBrk="0" hangingPunct="1">
              <a:lnSpc>
                <a:spcPct val="100000"/>
              </a:lnSpc>
              <a:spcBef>
                <a:spcPct val="20000"/>
              </a:spcBef>
              <a:spcAft>
                <a:spcPts val="0"/>
              </a:spcAft>
              <a:buClrTx/>
              <a:buSzTx/>
              <a:buFontTx/>
              <a:buNone/>
              <a:tabLst/>
              <a:defRPr/>
            </a:pPr>
            <a:r>
              <a:rPr lang="es-PE" dirty="0"/>
              <a:t>Agregar objetos, gráficos</a:t>
            </a:r>
          </a:p>
          <a:p>
            <a:pPr lvl="1"/>
            <a:endParaRPr lang="es-PE" dirty="0"/>
          </a:p>
        </p:txBody>
      </p:sp>
      <p:sp>
        <p:nvSpPr>
          <p:cNvPr id="9" name="3 Marcador de texto"/>
          <p:cNvSpPr>
            <a:spLocks noGrp="1"/>
          </p:cNvSpPr>
          <p:nvPr>
            <p:ph type="body" sz="half" idx="13" hasCustomPrompt="1"/>
          </p:nvPr>
        </p:nvSpPr>
        <p:spPr>
          <a:xfrm>
            <a:off x="1475656" y="1131590"/>
            <a:ext cx="4032448" cy="3240360"/>
          </a:xfrm>
        </p:spPr>
        <p:txBody>
          <a:bodyPr>
            <a:normAutofit/>
          </a:bodyPr>
          <a:lstStyle>
            <a:lvl1pPr marL="0" indent="0">
              <a:buFontTx/>
              <a:buNone/>
              <a:defRPr sz="1600">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p>
        </p:txBody>
      </p:sp>
      <p:sp>
        <p:nvSpPr>
          <p:cNvPr id="10" name="9 Marcador de fecha"/>
          <p:cNvSpPr>
            <a:spLocks noGrp="1"/>
          </p:cNvSpPr>
          <p:nvPr>
            <p:ph type="dt" sz="half" idx="14"/>
          </p:nvPr>
        </p:nvSpPr>
        <p:spPr/>
        <p:txBody>
          <a:bodyPr/>
          <a:lstStyle/>
          <a:p>
            <a:fld id="{F6E0D9F4-DAF8-466D-83C0-A19EF8EFC253}" type="datetimeFigureOut">
              <a:rPr lang="es-PE" smtClean="0"/>
              <a:pPr/>
              <a:t>20/07/2021</a:t>
            </a:fld>
            <a:endParaRPr lang="es-PE" dirty="0"/>
          </a:p>
        </p:txBody>
      </p:sp>
      <p:sp>
        <p:nvSpPr>
          <p:cNvPr id="11" name="10 Marcador de pie de página"/>
          <p:cNvSpPr>
            <a:spLocks noGrp="1"/>
          </p:cNvSpPr>
          <p:nvPr>
            <p:ph type="ftr" sz="quarter" idx="15"/>
          </p:nvPr>
        </p:nvSpPr>
        <p:spPr/>
        <p:txBody>
          <a:bodyPr/>
          <a:lstStyle/>
          <a:p>
            <a:endParaRPr lang="es-PE" dirty="0"/>
          </a:p>
        </p:txBody>
      </p:sp>
      <p:sp>
        <p:nvSpPr>
          <p:cNvPr id="12" name="11 Marcador de número de diapositiva"/>
          <p:cNvSpPr>
            <a:spLocks noGrp="1"/>
          </p:cNvSpPr>
          <p:nvPr>
            <p:ph type="sldNum" sz="quarter" idx="16"/>
          </p:nvPr>
        </p:nvSpPr>
        <p:spPr/>
        <p:txBody>
          <a:bodyPr/>
          <a:lstStyle/>
          <a:p>
            <a:fld id="{F3329153-BFED-4DA3-873F-CBD7CBCB14E6}" type="slidenum">
              <a:rPr lang="es-PE" smtClean="0"/>
              <a:pPr/>
              <a:t>‹Nº›</a:t>
            </a:fld>
            <a:endParaRPr lang="es-PE"/>
          </a:p>
        </p:txBody>
      </p:sp>
    </p:spTree>
    <p:extLst>
      <p:ext uri="{BB962C8B-B14F-4D97-AF65-F5344CB8AC3E}">
        <p14:creationId xmlns:p14="http://schemas.microsoft.com/office/powerpoint/2010/main" val="424353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Textos">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hasCustomPrompt="1"/>
          </p:nvPr>
        </p:nvSpPr>
        <p:spPr>
          <a:xfrm>
            <a:off x="1518345" y="267494"/>
            <a:ext cx="7086103" cy="501799"/>
          </a:xfrm>
        </p:spPr>
        <p:txBody>
          <a:bodyPr>
            <a:noAutofit/>
          </a:bodyPr>
          <a:lstStyle>
            <a:lvl1pPr>
              <a:defRPr sz="2800" b="0">
                <a:solidFill>
                  <a:schemeClr val="tx1">
                    <a:lumMod val="50000"/>
                    <a:lumOff val="50000"/>
                  </a:schemeClr>
                </a:solidFill>
                <a:latin typeface="Avalon" pitchFamily="2" charset="0"/>
              </a:defRPr>
            </a:lvl1pPr>
          </a:lstStyle>
          <a:p>
            <a:r>
              <a:rPr lang="es-PE" sz="2800" dirty="0">
                <a:solidFill>
                  <a:schemeClr val="tx1">
                    <a:lumMod val="50000"/>
                    <a:lumOff val="50000"/>
                  </a:schemeClr>
                </a:solidFill>
                <a:latin typeface="Avalon" pitchFamily="2" charset="0"/>
              </a:rPr>
              <a:t>Título de la sección</a:t>
            </a:r>
          </a:p>
        </p:txBody>
      </p:sp>
      <p:sp>
        <p:nvSpPr>
          <p:cNvPr id="9" name="3 Marcador de texto"/>
          <p:cNvSpPr>
            <a:spLocks noGrp="1"/>
          </p:cNvSpPr>
          <p:nvPr>
            <p:ph type="body" sz="half" idx="13" hasCustomPrompt="1"/>
          </p:nvPr>
        </p:nvSpPr>
        <p:spPr>
          <a:xfrm>
            <a:off x="1475656" y="1131590"/>
            <a:ext cx="3497486" cy="3240360"/>
          </a:xfrm>
        </p:spPr>
        <p:txBody>
          <a:bodyPr>
            <a:normAutofit/>
          </a:bodyPr>
          <a:lstStyle>
            <a:lvl1pPr marL="0" indent="0">
              <a:buFontTx/>
              <a:buNone/>
              <a:defRPr sz="1600">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p>
        </p:txBody>
      </p:sp>
      <p:sp>
        <p:nvSpPr>
          <p:cNvPr id="10" name="9 Marcador de fecha"/>
          <p:cNvSpPr>
            <a:spLocks noGrp="1"/>
          </p:cNvSpPr>
          <p:nvPr>
            <p:ph type="dt" sz="half" idx="14"/>
          </p:nvPr>
        </p:nvSpPr>
        <p:spPr/>
        <p:txBody>
          <a:bodyPr/>
          <a:lstStyle/>
          <a:p>
            <a:fld id="{F6E0D9F4-DAF8-466D-83C0-A19EF8EFC253}" type="datetimeFigureOut">
              <a:rPr lang="es-PE" smtClean="0"/>
              <a:pPr/>
              <a:t>20/07/2021</a:t>
            </a:fld>
            <a:endParaRPr lang="es-PE" dirty="0"/>
          </a:p>
        </p:txBody>
      </p:sp>
      <p:sp>
        <p:nvSpPr>
          <p:cNvPr id="11" name="10 Marcador de pie de página"/>
          <p:cNvSpPr>
            <a:spLocks noGrp="1"/>
          </p:cNvSpPr>
          <p:nvPr>
            <p:ph type="ftr" sz="quarter" idx="15"/>
          </p:nvPr>
        </p:nvSpPr>
        <p:spPr/>
        <p:txBody>
          <a:bodyPr/>
          <a:lstStyle/>
          <a:p>
            <a:endParaRPr lang="es-PE" dirty="0"/>
          </a:p>
        </p:txBody>
      </p:sp>
      <p:sp>
        <p:nvSpPr>
          <p:cNvPr id="12" name="11 Marcador de número de diapositiva"/>
          <p:cNvSpPr>
            <a:spLocks noGrp="1"/>
          </p:cNvSpPr>
          <p:nvPr>
            <p:ph type="sldNum" sz="quarter" idx="16"/>
          </p:nvPr>
        </p:nvSpPr>
        <p:spPr/>
        <p:txBody>
          <a:bodyPr/>
          <a:lstStyle/>
          <a:p>
            <a:fld id="{F3329153-BFED-4DA3-873F-CBD7CBCB14E6}" type="slidenum">
              <a:rPr lang="es-PE" smtClean="0"/>
              <a:pPr/>
              <a:t>‹Nº›</a:t>
            </a:fld>
            <a:endParaRPr lang="es-PE"/>
          </a:p>
        </p:txBody>
      </p:sp>
      <p:sp>
        <p:nvSpPr>
          <p:cNvPr id="13" name="3 Marcador de texto"/>
          <p:cNvSpPr>
            <a:spLocks noGrp="1"/>
          </p:cNvSpPr>
          <p:nvPr>
            <p:ph type="body" sz="half" idx="17" hasCustomPrompt="1"/>
          </p:nvPr>
        </p:nvSpPr>
        <p:spPr>
          <a:xfrm>
            <a:off x="5148064" y="1131590"/>
            <a:ext cx="3497486" cy="3240360"/>
          </a:xfrm>
        </p:spPr>
        <p:txBody>
          <a:bodyPr>
            <a:normAutofit/>
          </a:bodyPr>
          <a:lstStyle>
            <a:lvl1pPr marL="0" indent="0">
              <a:buFontTx/>
              <a:buNone/>
              <a:defRPr sz="1600">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p>
        </p:txBody>
      </p:sp>
    </p:spTree>
    <p:extLst>
      <p:ext uri="{BB962C8B-B14F-4D97-AF65-F5344CB8AC3E}">
        <p14:creationId xmlns:p14="http://schemas.microsoft.com/office/powerpoint/2010/main" val="113791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Texto">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hasCustomPrompt="1"/>
          </p:nvPr>
        </p:nvSpPr>
        <p:spPr>
          <a:xfrm>
            <a:off x="1518345" y="267494"/>
            <a:ext cx="7086103" cy="501799"/>
          </a:xfrm>
        </p:spPr>
        <p:txBody>
          <a:bodyPr>
            <a:noAutofit/>
          </a:bodyPr>
          <a:lstStyle>
            <a:lvl1pPr>
              <a:defRPr sz="2800" b="0">
                <a:solidFill>
                  <a:schemeClr val="tx1">
                    <a:lumMod val="50000"/>
                    <a:lumOff val="50000"/>
                  </a:schemeClr>
                </a:solidFill>
                <a:latin typeface="Avalon" pitchFamily="2" charset="0"/>
              </a:defRPr>
            </a:lvl1pPr>
          </a:lstStyle>
          <a:p>
            <a:r>
              <a:rPr lang="es-PE" sz="2800" dirty="0">
                <a:solidFill>
                  <a:schemeClr val="tx1">
                    <a:lumMod val="50000"/>
                    <a:lumOff val="50000"/>
                  </a:schemeClr>
                </a:solidFill>
                <a:latin typeface="Avalon" pitchFamily="2" charset="0"/>
              </a:rPr>
              <a:t>Título de la sección</a:t>
            </a:r>
          </a:p>
        </p:txBody>
      </p:sp>
      <p:sp>
        <p:nvSpPr>
          <p:cNvPr id="9" name="3 Marcador de texto"/>
          <p:cNvSpPr>
            <a:spLocks noGrp="1"/>
          </p:cNvSpPr>
          <p:nvPr>
            <p:ph type="body" sz="half" idx="13" hasCustomPrompt="1"/>
          </p:nvPr>
        </p:nvSpPr>
        <p:spPr>
          <a:xfrm>
            <a:off x="1475656" y="1131590"/>
            <a:ext cx="6624736" cy="3240360"/>
          </a:xfrm>
        </p:spPr>
        <p:txBody>
          <a:bodyPr>
            <a:normAutofit/>
          </a:bodyPr>
          <a:lstStyle>
            <a:lvl1pPr marL="0" indent="0">
              <a:buNone/>
              <a:defRPr sz="1600">
                <a:solidFill>
                  <a:schemeClr val="tx1"/>
                </a:solidFill>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endParaRPr lang="es-PE" dirty="0"/>
          </a:p>
        </p:txBody>
      </p:sp>
      <p:sp>
        <p:nvSpPr>
          <p:cNvPr id="10" name="9 Marcador de fecha"/>
          <p:cNvSpPr>
            <a:spLocks noGrp="1"/>
          </p:cNvSpPr>
          <p:nvPr>
            <p:ph type="dt" sz="half" idx="14"/>
          </p:nvPr>
        </p:nvSpPr>
        <p:spPr/>
        <p:txBody>
          <a:bodyPr/>
          <a:lstStyle/>
          <a:p>
            <a:fld id="{F6E0D9F4-DAF8-466D-83C0-A19EF8EFC253}" type="datetimeFigureOut">
              <a:rPr lang="es-PE" smtClean="0"/>
              <a:pPr/>
              <a:t>20/07/2021</a:t>
            </a:fld>
            <a:endParaRPr lang="es-PE" dirty="0"/>
          </a:p>
        </p:txBody>
      </p:sp>
      <p:sp>
        <p:nvSpPr>
          <p:cNvPr id="11" name="10 Marcador de pie de página"/>
          <p:cNvSpPr>
            <a:spLocks noGrp="1"/>
          </p:cNvSpPr>
          <p:nvPr>
            <p:ph type="ftr" sz="quarter" idx="15"/>
          </p:nvPr>
        </p:nvSpPr>
        <p:spPr/>
        <p:txBody>
          <a:bodyPr/>
          <a:lstStyle/>
          <a:p>
            <a:endParaRPr lang="es-PE" dirty="0"/>
          </a:p>
        </p:txBody>
      </p:sp>
      <p:sp>
        <p:nvSpPr>
          <p:cNvPr id="12" name="11 Marcador de número de diapositiva"/>
          <p:cNvSpPr>
            <a:spLocks noGrp="1"/>
          </p:cNvSpPr>
          <p:nvPr>
            <p:ph type="sldNum" sz="quarter" idx="16"/>
          </p:nvPr>
        </p:nvSpPr>
        <p:spPr/>
        <p:txBody>
          <a:bodyPr/>
          <a:lstStyle/>
          <a:p>
            <a:fld id="{F3329153-BFED-4DA3-873F-CBD7CBCB14E6}" type="slidenum">
              <a:rPr lang="es-PE" smtClean="0"/>
              <a:pPr/>
              <a:t>‹Nº›</a:t>
            </a:fld>
            <a:endParaRPr lang="es-PE"/>
          </a:p>
        </p:txBody>
      </p:sp>
    </p:spTree>
    <p:extLst>
      <p:ext uri="{BB962C8B-B14F-4D97-AF65-F5344CB8AC3E}">
        <p14:creationId xmlns:p14="http://schemas.microsoft.com/office/powerpoint/2010/main" val="112932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y Objeto">
    <p:spTree>
      <p:nvGrpSpPr>
        <p:cNvPr id="1" name=""/>
        <p:cNvGrpSpPr/>
        <p:nvPr/>
      </p:nvGrpSpPr>
      <p:grpSpPr>
        <a:xfrm>
          <a:off x="0" y="0"/>
          <a:ext cx="0" cy="0"/>
          <a:chOff x="0" y="0"/>
          <a:chExt cx="0" cy="0"/>
        </a:xfrm>
      </p:grpSpPr>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6 Marcador de fecha"/>
          <p:cNvSpPr>
            <a:spLocks noGrp="1"/>
          </p:cNvSpPr>
          <p:nvPr>
            <p:ph type="dt" sz="half" idx="10"/>
          </p:nvPr>
        </p:nvSpPr>
        <p:spPr/>
        <p:txBody>
          <a:bodyPr/>
          <a:lstStyle/>
          <a:p>
            <a:fld id="{F6E0D9F4-DAF8-466D-83C0-A19EF8EFC253}" type="datetimeFigureOut">
              <a:rPr lang="es-PE" smtClean="0"/>
              <a:t>20/07/2021</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14" name="3 Marcador de texto"/>
          <p:cNvSpPr>
            <a:spLocks noGrp="1"/>
          </p:cNvSpPr>
          <p:nvPr>
            <p:ph type="body" sz="half" idx="13" hasCustomPrompt="1"/>
          </p:nvPr>
        </p:nvSpPr>
        <p:spPr>
          <a:xfrm>
            <a:off x="1475656" y="555526"/>
            <a:ext cx="4032448" cy="3816424"/>
          </a:xfrm>
        </p:spPr>
        <p:txBody>
          <a:bodyPr>
            <a:normAutofit/>
          </a:bodyPr>
          <a:lstStyle>
            <a:lvl1pPr marL="0" indent="0">
              <a:buNone/>
              <a:defRPr sz="1600">
                <a:solidFill>
                  <a:schemeClr val="tx1"/>
                </a:solidFill>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endParaRPr lang="es-PE" dirty="0"/>
          </a:p>
        </p:txBody>
      </p:sp>
      <p:sp>
        <p:nvSpPr>
          <p:cNvPr id="18" name="3 Marcador de contenido"/>
          <p:cNvSpPr>
            <a:spLocks noGrp="1"/>
          </p:cNvSpPr>
          <p:nvPr>
            <p:ph sz="half" idx="2" hasCustomPrompt="1"/>
          </p:nvPr>
        </p:nvSpPr>
        <p:spPr>
          <a:xfrm>
            <a:off x="5724128" y="555526"/>
            <a:ext cx="2880320" cy="3816424"/>
          </a:xfrm>
        </p:spPr>
        <p:txBody>
          <a:bodyPr>
            <a:noAutofit/>
          </a:bodyPr>
          <a:lstStyle>
            <a:lvl1pPr algn="l">
              <a:defRPr sz="2800"/>
            </a:lvl1pPr>
            <a:lvl2pPr marL="457200" indent="0" algn="l">
              <a:buFontTx/>
              <a:buNone/>
              <a:defRPr sz="1600" baseline="0">
                <a:solidFill>
                  <a:schemeClr val="tx1">
                    <a:lumMod val="50000"/>
                    <a:lumOff val="50000"/>
                  </a:schemeClr>
                </a:solidFill>
                <a:latin typeface="Avalon" pitchFamily="2" charset="0"/>
              </a:defRPr>
            </a:lvl2pPr>
            <a:lvl3pPr marL="1143000" indent="-228600" algn="l">
              <a:buFontTx/>
              <a:buBlip>
                <a:blip r:embed="rId3"/>
              </a:buBlip>
              <a:defRPr sz="1400">
                <a:solidFill>
                  <a:schemeClr val="tx1">
                    <a:lumMod val="65000"/>
                    <a:lumOff val="35000"/>
                  </a:schemeClr>
                </a:solidFill>
                <a:latin typeface="Avalon" pitchFamily="2" charset="0"/>
              </a:defRPr>
            </a:lvl3pPr>
            <a:lvl4pPr marL="1600200" indent="-228600" algn="l">
              <a:buFontTx/>
              <a:buBlip>
                <a:blip r:embed="rId4"/>
              </a:buBlip>
              <a:defRPr sz="1200">
                <a:solidFill>
                  <a:schemeClr val="tx1">
                    <a:lumMod val="65000"/>
                    <a:lumOff val="35000"/>
                  </a:schemeClr>
                </a:solidFill>
                <a:latin typeface="Avalon" pitchFamily="2" charset="0"/>
              </a:defRPr>
            </a:lvl4pPr>
            <a:lvl5pPr marL="2057400" indent="-228600" algn="l">
              <a:buFontTx/>
              <a:buBlip>
                <a:blip r:embed="rId5"/>
              </a:buBlip>
              <a:defRPr sz="1200">
                <a:solidFill>
                  <a:schemeClr val="tx1">
                    <a:lumMod val="65000"/>
                    <a:lumOff val="35000"/>
                  </a:schemeClr>
                </a:solidFill>
                <a:latin typeface="Avalon" pitchFamily="2" charset="0"/>
              </a:defRPr>
            </a:lvl5pPr>
            <a:lvl6pPr>
              <a:defRPr sz="1800"/>
            </a:lvl6pPr>
            <a:lvl7pPr>
              <a:defRPr sz="1800"/>
            </a:lvl7pPr>
            <a:lvl8pPr>
              <a:defRPr sz="1800"/>
            </a:lvl8pPr>
            <a:lvl9pPr>
              <a:defRPr sz="1800"/>
            </a:lvl9pPr>
          </a:lstStyle>
          <a:p>
            <a:pPr lvl="1"/>
            <a:r>
              <a:rPr lang="es-PE" dirty="0"/>
              <a:t>Agregar objetos, gráficos</a:t>
            </a:r>
          </a:p>
        </p:txBody>
      </p:sp>
    </p:spTree>
    <p:extLst>
      <p:ext uri="{BB962C8B-B14F-4D97-AF65-F5344CB8AC3E}">
        <p14:creationId xmlns:p14="http://schemas.microsoft.com/office/powerpoint/2010/main" val="214272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exto">
    <p:spTree>
      <p:nvGrpSpPr>
        <p:cNvPr id="1" name=""/>
        <p:cNvGrpSpPr/>
        <p:nvPr/>
      </p:nvGrpSpPr>
      <p:grpSpPr>
        <a:xfrm>
          <a:off x="0" y="0"/>
          <a:ext cx="0" cy="0"/>
          <a:chOff x="0" y="0"/>
          <a:chExt cx="0" cy="0"/>
        </a:xfrm>
      </p:grpSpPr>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6 Marcador de fecha"/>
          <p:cNvSpPr>
            <a:spLocks noGrp="1"/>
          </p:cNvSpPr>
          <p:nvPr>
            <p:ph type="dt" sz="half" idx="10"/>
          </p:nvPr>
        </p:nvSpPr>
        <p:spPr/>
        <p:txBody>
          <a:bodyPr/>
          <a:lstStyle/>
          <a:p>
            <a:fld id="{F6E0D9F4-DAF8-466D-83C0-A19EF8EFC253}" type="datetimeFigureOut">
              <a:rPr lang="es-PE" smtClean="0"/>
              <a:t>20/07/2021</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14" name="3 Marcador de texto"/>
          <p:cNvSpPr>
            <a:spLocks noGrp="1"/>
          </p:cNvSpPr>
          <p:nvPr>
            <p:ph type="body" sz="half" idx="13" hasCustomPrompt="1"/>
          </p:nvPr>
        </p:nvSpPr>
        <p:spPr>
          <a:xfrm>
            <a:off x="1475656" y="555526"/>
            <a:ext cx="6624736" cy="3816424"/>
          </a:xfrm>
        </p:spPr>
        <p:txBody>
          <a:bodyPr>
            <a:normAutofit/>
          </a:bodyPr>
          <a:lstStyle>
            <a:lvl1pPr marL="0" indent="0">
              <a:buNone/>
              <a:defRPr sz="1600">
                <a:solidFill>
                  <a:schemeClr val="tx1"/>
                </a:solidFill>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endParaRPr lang="es-PE" dirty="0"/>
          </a:p>
        </p:txBody>
      </p:sp>
    </p:spTree>
    <p:extLst>
      <p:ext uri="{BB962C8B-B14F-4D97-AF65-F5344CB8AC3E}">
        <p14:creationId xmlns:p14="http://schemas.microsoft.com/office/powerpoint/2010/main" val="301348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Objeto">
    <p:spTree>
      <p:nvGrpSpPr>
        <p:cNvPr id="1" name=""/>
        <p:cNvGrpSpPr/>
        <p:nvPr/>
      </p:nvGrpSpPr>
      <p:grpSpPr>
        <a:xfrm>
          <a:off x="0" y="0"/>
          <a:ext cx="0" cy="0"/>
          <a:chOff x="0" y="0"/>
          <a:chExt cx="0" cy="0"/>
        </a:xfrm>
      </p:grpSpPr>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6 Marcador de fecha"/>
          <p:cNvSpPr>
            <a:spLocks noGrp="1"/>
          </p:cNvSpPr>
          <p:nvPr>
            <p:ph type="dt" sz="half" idx="10"/>
          </p:nvPr>
        </p:nvSpPr>
        <p:spPr/>
        <p:txBody>
          <a:bodyPr/>
          <a:lstStyle/>
          <a:p>
            <a:fld id="{F6E0D9F4-DAF8-466D-83C0-A19EF8EFC253}" type="datetimeFigureOut">
              <a:rPr lang="es-PE" smtClean="0"/>
              <a:t>20/07/2021</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11" name="3 Marcador de contenido"/>
          <p:cNvSpPr>
            <a:spLocks noGrp="1"/>
          </p:cNvSpPr>
          <p:nvPr>
            <p:ph sz="half" idx="13" hasCustomPrompt="1"/>
          </p:nvPr>
        </p:nvSpPr>
        <p:spPr>
          <a:xfrm>
            <a:off x="1547664" y="555526"/>
            <a:ext cx="7056784" cy="3816424"/>
          </a:xfrm>
        </p:spPr>
        <p:txBody>
          <a:bodyPr>
            <a:noAutofit/>
          </a:bodyPr>
          <a:lstStyle>
            <a:lvl1pPr algn="l">
              <a:defRPr sz="2800"/>
            </a:lvl1pPr>
            <a:lvl2pPr marL="457200" indent="0" algn="l">
              <a:buFontTx/>
              <a:buNone/>
              <a:defRPr sz="1600" baseline="0">
                <a:solidFill>
                  <a:schemeClr val="tx1">
                    <a:lumMod val="50000"/>
                    <a:lumOff val="50000"/>
                  </a:schemeClr>
                </a:solidFill>
                <a:latin typeface="Avalon" pitchFamily="2" charset="0"/>
              </a:defRPr>
            </a:lvl2pPr>
            <a:lvl3pPr marL="1143000" indent="-228600" algn="l">
              <a:buFontTx/>
              <a:buBlip>
                <a:blip r:embed="rId3"/>
              </a:buBlip>
              <a:defRPr sz="1400">
                <a:solidFill>
                  <a:schemeClr val="tx1">
                    <a:lumMod val="65000"/>
                    <a:lumOff val="35000"/>
                  </a:schemeClr>
                </a:solidFill>
                <a:latin typeface="Avalon" pitchFamily="2" charset="0"/>
              </a:defRPr>
            </a:lvl3pPr>
            <a:lvl4pPr marL="1600200" indent="-228600" algn="l">
              <a:buFontTx/>
              <a:buBlip>
                <a:blip r:embed="rId4"/>
              </a:buBlip>
              <a:defRPr sz="1200">
                <a:solidFill>
                  <a:schemeClr val="tx1">
                    <a:lumMod val="65000"/>
                    <a:lumOff val="35000"/>
                  </a:schemeClr>
                </a:solidFill>
                <a:latin typeface="Avalon" pitchFamily="2" charset="0"/>
              </a:defRPr>
            </a:lvl4pPr>
            <a:lvl5pPr marL="2057400" indent="-228600" algn="l">
              <a:buFontTx/>
              <a:buBlip>
                <a:blip r:embed="rId5"/>
              </a:buBlip>
              <a:defRPr sz="1200">
                <a:solidFill>
                  <a:schemeClr val="tx1">
                    <a:lumMod val="65000"/>
                    <a:lumOff val="35000"/>
                  </a:schemeClr>
                </a:solidFill>
                <a:latin typeface="Avalon" pitchFamily="2" charset="0"/>
              </a:defRPr>
            </a:lvl5pPr>
            <a:lvl6pPr>
              <a:defRPr sz="1800"/>
            </a:lvl6pPr>
            <a:lvl7pPr>
              <a:defRPr sz="1800"/>
            </a:lvl7pPr>
            <a:lvl8pPr>
              <a:defRPr sz="1800"/>
            </a:lvl8pPr>
            <a:lvl9pPr>
              <a:defRPr sz="1800"/>
            </a:lvl9pPr>
          </a:lstStyle>
          <a:p>
            <a:pPr lvl="1"/>
            <a:r>
              <a:rPr lang="es-PE" dirty="0"/>
              <a:t>Agregar objetos, gráficos</a:t>
            </a:r>
          </a:p>
        </p:txBody>
      </p:sp>
    </p:spTree>
    <p:extLst>
      <p:ext uri="{BB962C8B-B14F-4D97-AF65-F5344CB8AC3E}">
        <p14:creationId xmlns:p14="http://schemas.microsoft.com/office/powerpoint/2010/main" val="119250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Imagen">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Marcador de fecha"/>
          <p:cNvSpPr>
            <a:spLocks noGrp="1"/>
          </p:cNvSpPr>
          <p:nvPr>
            <p:ph type="dt" sz="half" idx="10"/>
          </p:nvPr>
        </p:nvSpPr>
        <p:spPr/>
        <p:txBody>
          <a:bodyPr/>
          <a:lstStyle/>
          <a:p>
            <a:fld id="{F6E0D9F4-DAF8-466D-83C0-A19EF8EFC253}" type="datetimeFigureOut">
              <a:rPr lang="es-PE" smtClean="0"/>
              <a:t>20/07/2021</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6" name="2 Marcador de posición de imagen"/>
          <p:cNvSpPr>
            <a:spLocks noGrp="1"/>
          </p:cNvSpPr>
          <p:nvPr>
            <p:ph type="pic" idx="1" hasCustomPrompt="1"/>
          </p:nvPr>
        </p:nvSpPr>
        <p:spPr>
          <a:xfrm>
            <a:off x="1475656" y="459580"/>
            <a:ext cx="7128792" cy="4056386"/>
          </a:xfrm>
        </p:spPr>
        <p:txBody>
          <a:bodyPr>
            <a:normAutofit/>
          </a:bodyPr>
          <a:lstStyle>
            <a:lvl1pPr marL="0" indent="0">
              <a:buNone/>
              <a:defRPr sz="1600">
                <a:solidFill>
                  <a:schemeClr val="tx1">
                    <a:lumMod val="50000"/>
                    <a:lumOff val="50000"/>
                  </a:schemeClr>
                </a:solidFill>
                <a:latin typeface="Avalon"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PE" dirty="0"/>
              <a:t>Agregar Imagen</a:t>
            </a:r>
          </a:p>
        </p:txBody>
      </p:sp>
    </p:spTree>
    <p:extLst>
      <p:ext uri="{BB962C8B-B14F-4D97-AF65-F5344CB8AC3E}">
        <p14:creationId xmlns:p14="http://schemas.microsoft.com/office/powerpoint/2010/main" val="6948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_Morad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ctrTitle" hasCustomPrompt="1"/>
          </p:nvPr>
        </p:nvSpPr>
        <p:spPr>
          <a:xfrm>
            <a:off x="2051720" y="1563638"/>
            <a:ext cx="6334472" cy="1102519"/>
          </a:xfrm>
        </p:spPr>
        <p:txBody>
          <a:bodyPr/>
          <a:lstStyle>
            <a:lvl1pPr algn="l">
              <a:defRPr>
                <a:solidFill>
                  <a:schemeClr val="tx1">
                    <a:lumMod val="85000"/>
                    <a:lumOff val="15000"/>
                  </a:schemeClr>
                </a:solidFill>
              </a:defRPr>
            </a:lvl1pPr>
          </a:lstStyle>
          <a:p>
            <a:r>
              <a:rPr lang="es-PE" b="1" dirty="0">
                <a:solidFill>
                  <a:schemeClr val="tx1">
                    <a:lumMod val="85000"/>
                    <a:lumOff val="15000"/>
                  </a:schemeClr>
                </a:solidFill>
                <a:latin typeface="Avalon" pitchFamily="2" charset="0"/>
                <a:ea typeface="Arial Unicode MS" pitchFamily="34" charset="-128"/>
                <a:cs typeface="Arial Unicode MS" pitchFamily="34" charset="-128"/>
              </a:rPr>
              <a:t>TÍTULO 1</a:t>
            </a:r>
            <a:endParaRPr lang="es-PE" dirty="0"/>
          </a:p>
        </p:txBody>
      </p:sp>
      <p:sp>
        <p:nvSpPr>
          <p:cNvPr id="4" name="3 Marcador de fecha"/>
          <p:cNvSpPr>
            <a:spLocks noGrp="1"/>
          </p:cNvSpPr>
          <p:nvPr>
            <p:ph type="dt" sz="half" idx="10"/>
          </p:nvPr>
        </p:nvSpPr>
        <p:spPr/>
        <p:txBody>
          <a:bodyPr/>
          <a:lstStyle/>
          <a:p>
            <a:fld id="{F6E0D9F4-DAF8-466D-83C0-A19EF8EFC253}" type="datetimeFigureOut">
              <a:rPr lang="es-PE" smtClean="0"/>
              <a:t>20/07/2021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8" name="2 Marcador de contenido"/>
          <p:cNvSpPr>
            <a:spLocks noGrp="1"/>
          </p:cNvSpPr>
          <p:nvPr>
            <p:ph idx="1" hasCustomPrompt="1"/>
          </p:nvPr>
        </p:nvSpPr>
        <p:spPr>
          <a:xfrm>
            <a:off x="2123728" y="2715765"/>
            <a:ext cx="6563072" cy="1878857"/>
          </a:xfrm>
        </p:spPr>
        <p:txBody>
          <a:bodyPr/>
          <a:lstStyle>
            <a:lvl1pPr>
              <a:defRPr sz="32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r>
              <a:rPr lang="es-PE" sz="2800" dirty="0">
                <a:solidFill>
                  <a:schemeClr val="tx1">
                    <a:lumMod val="65000"/>
                    <a:lumOff val="35000"/>
                  </a:schemeClr>
                </a:solidFill>
                <a:latin typeface="Avalon" pitchFamily="2" charset="0"/>
              </a:rPr>
              <a:t>Subtítulo 1</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410455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2 Marcador de texto"/>
          <p:cNvSpPr>
            <a:spLocks noGrp="1"/>
          </p:cNvSpPr>
          <p:nvPr>
            <p:ph type="body" idx="1"/>
          </p:nvPr>
        </p:nvSpPr>
        <p:spPr>
          <a:xfrm>
            <a:off x="2123728" y="2715765"/>
            <a:ext cx="6563072" cy="1878857"/>
          </a:xfrm>
          <a:prstGeom prst="rect">
            <a:avLst/>
          </a:prstGeom>
        </p:spPr>
        <p:txBody>
          <a:bodyPr vert="horz" lIns="91440" tIns="45720" rIns="91440" bIns="45720" rtlCol="0">
            <a:normAutofit/>
          </a:bodyPr>
          <a:lstStyle/>
          <a:p>
            <a:r>
              <a:rPr lang="es-PE" sz="2800" dirty="0">
                <a:solidFill>
                  <a:schemeClr val="tx1">
                    <a:lumMod val="65000"/>
                    <a:lumOff val="35000"/>
                  </a:schemeClr>
                </a:solidFill>
                <a:latin typeface="Avalon" pitchFamily="2" charset="0"/>
              </a:rPr>
              <a:t>Subtítulo 1</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2" name="1 Marcador de título"/>
          <p:cNvSpPr>
            <a:spLocks noGrp="1"/>
          </p:cNvSpPr>
          <p:nvPr>
            <p:ph type="title"/>
          </p:nvPr>
        </p:nvSpPr>
        <p:spPr>
          <a:xfrm>
            <a:off x="2051745" y="1570484"/>
            <a:ext cx="6120655" cy="1001266"/>
          </a:xfrm>
          <a:prstGeom prst="rect">
            <a:avLst/>
          </a:prstGeom>
        </p:spPr>
        <p:txBody>
          <a:bodyPr vert="horz" lIns="91440" tIns="45720" rIns="91440" bIns="45720" rtlCol="0" anchor="ctr">
            <a:normAutofit/>
          </a:bodyPr>
          <a:lstStyle/>
          <a:p>
            <a:r>
              <a:rPr lang="es-PE" b="1" dirty="0">
                <a:solidFill>
                  <a:schemeClr val="tx1">
                    <a:lumMod val="85000"/>
                    <a:lumOff val="15000"/>
                  </a:schemeClr>
                </a:solidFill>
                <a:latin typeface="Avalon" pitchFamily="2" charset="0"/>
                <a:ea typeface="Arial Unicode MS" pitchFamily="34" charset="-128"/>
                <a:cs typeface="Arial Unicode MS" pitchFamily="34" charset="-128"/>
              </a:rPr>
              <a:t>TÍTULO 1</a:t>
            </a:r>
          </a:p>
        </p:txBody>
      </p:sp>
      <p:cxnSp>
        <p:nvCxnSpPr>
          <p:cNvPr id="10" name="9 Conector recto"/>
          <p:cNvCxnSpPr/>
          <p:nvPr userDrawn="1"/>
        </p:nvCxnSpPr>
        <p:spPr>
          <a:xfrm>
            <a:off x="2123728" y="2643758"/>
            <a:ext cx="468052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 name="3 Marcador de fecha"/>
          <p:cNvSpPr>
            <a:spLocks noGrp="1"/>
          </p:cNvSpPr>
          <p:nvPr>
            <p:ph type="dt" sz="half" idx="2"/>
          </p:nvPr>
        </p:nvSpPr>
        <p:spPr>
          <a:xfrm>
            <a:off x="179512" y="4659982"/>
            <a:ext cx="2133600" cy="273844"/>
          </a:xfrm>
          <a:prstGeom prst="rect">
            <a:avLst/>
          </a:prstGeom>
        </p:spPr>
        <p:txBody>
          <a:bodyPr vert="horz" lIns="91440" tIns="45720" rIns="91440" bIns="45720" rtlCol="0" anchor="ctr"/>
          <a:lstStyle>
            <a:lvl1pPr algn="l">
              <a:defRPr sz="1000">
                <a:solidFill>
                  <a:schemeClr val="tx1">
                    <a:lumMod val="85000"/>
                    <a:lumOff val="15000"/>
                  </a:schemeClr>
                </a:solidFill>
                <a:latin typeface="Avalon" pitchFamily="2" charset="0"/>
              </a:defRPr>
            </a:lvl1pPr>
          </a:lstStyle>
          <a:p>
            <a:fld id="{F6E0D9F4-DAF8-466D-83C0-A19EF8EFC253}" type="datetimeFigureOut">
              <a:rPr lang="es-PE" smtClean="0"/>
              <a:pPr/>
              <a:t>20/07/2021</a:t>
            </a:fld>
            <a:endParaRPr lang="es-PE" dirty="0"/>
          </a:p>
        </p:txBody>
      </p:sp>
      <p:sp>
        <p:nvSpPr>
          <p:cNvPr id="5" name="4 Marcador de pie de página"/>
          <p:cNvSpPr>
            <a:spLocks noGrp="1"/>
          </p:cNvSpPr>
          <p:nvPr>
            <p:ph type="ftr" sz="quarter" idx="3"/>
          </p:nvPr>
        </p:nvSpPr>
        <p:spPr>
          <a:xfrm>
            <a:off x="3124200" y="4659982"/>
            <a:ext cx="2895600" cy="273844"/>
          </a:xfrm>
          <a:prstGeom prst="rect">
            <a:avLst/>
          </a:prstGeom>
        </p:spPr>
        <p:txBody>
          <a:bodyPr vert="horz" lIns="91440" tIns="45720" rIns="91440" bIns="45720" rtlCol="0" anchor="ctr"/>
          <a:lstStyle>
            <a:lvl1pPr algn="ctr">
              <a:defRPr sz="1000">
                <a:solidFill>
                  <a:schemeClr val="tx1">
                    <a:lumMod val="85000"/>
                    <a:lumOff val="15000"/>
                  </a:schemeClr>
                </a:solidFill>
                <a:latin typeface="Avalon" pitchFamily="2" charset="0"/>
              </a:defRPr>
            </a:lvl1pPr>
          </a:lstStyle>
          <a:p>
            <a:endParaRPr lang="es-PE" dirty="0"/>
          </a:p>
        </p:txBody>
      </p:sp>
      <p:sp>
        <p:nvSpPr>
          <p:cNvPr id="6" name="5 Marcador de número de diapositiva"/>
          <p:cNvSpPr>
            <a:spLocks noGrp="1"/>
          </p:cNvSpPr>
          <p:nvPr>
            <p:ph type="sldNum" sz="quarter" idx="4"/>
          </p:nvPr>
        </p:nvSpPr>
        <p:spPr>
          <a:xfrm>
            <a:off x="6818287" y="4803998"/>
            <a:ext cx="2133600" cy="273844"/>
          </a:xfrm>
          <a:prstGeom prst="rect">
            <a:avLst/>
          </a:prstGeom>
        </p:spPr>
        <p:txBody>
          <a:bodyPr vert="horz" lIns="91440" tIns="45720" rIns="91440" bIns="45720" rtlCol="0" anchor="ctr"/>
          <a:lstStyle>
            <a:lvl1pPr algn="r">
              <a:defRPr sz="1000">
                <a:solidFill>
                  <a:schemeClr val="tx1">
                    <a:lumMod val="85000"/>
                    <a:lumOff val="15000"/>
                  </a:schemeClr>
                </a:solidFill>
                <a:latin typeface="Avalon" pitchFamily="2" charset="0"/>
              </a:defRPr>
            </a:lvl1pPr>
          </a:lstStyle>
          <a:p>
            <a:fld id="{F3329153-BFED-4DA3-873F-CBD7CBCB14E6}" type="slidenum">
              <a:rPr lang="es-PE" smtClean="0"/>
              <a:pPr/>
              <a:t>‹Nº›</a:t>
            </a:fld>
            <a:endParaRPr lang="es-PE"/>
          </a:p>
        </p:txBody>
      </p:sp>
    </p:spTree>
    <p:extLst>
      <p:ext uri="{BB962C8B-B14F-4D97-AF65-F5344CB8AC3E}">
        <p14:creationId xmlns:p14="http://schemas.microsoft.com/office/powerpoint/2010/main" val="36449473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6" r:id="rId3"/>
    <p:sldLayoutId id="2147483663" r:id="rId4"/>
    <p:sldLayoutId id="2147483653" r:id="rId5"/>
    <p:sldLayoutId id="2147483665" r:id="rId6"/>
    <p:sldLayoutId id="2147483662" r:id="rId7"/>
    <p:sldLayoutId id="2147483655" r:id="rId8"/>
    <p:sldLayoutId id="2147483660" r:id="rId9"/>
    <p:sldLayoutId id="2147483661" r:id="rId10"/>
  </p:sldLayoutIdLst>
  <p:txStyles>
    <p:titleStyle>
      <a:lvl1pPr algn="l" defTabSz="914400" rtl="0" eaLnBrk="1" latinLnBrk="0" hangingPunct="1">
        <a:spcBef>
          <a:spcPct val="0"/>
        </a:spcBef>
        <a:buNone/>
        <a:defRPr sz="4400" b="0" kern="1200">
          <a:solidFill>
            <a:schemeClr val="tx1">
              <a:lumMod val="85000"/>
              <a:lumOff val="15000"/>
            </a:schemeClr>
          </a:solidFill>
          <a:latin typeface="Avalon" pitchFamily="2"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3"/>
        </a:buBlip>
        <a:defRPr lang="es-ES" sz="1800" kern="1200" dirty="0" smtClean="0">
          <a:solidFill>
            <a:schemeClr val="tx1">
              <a:lumMod val="65000"/>
              <a:lumOff val="35000"/>
            </a:schemeClr>
          </a:solidFill>
          <a:latin typeface="Avalon" pitchFamily="2" charset="0"/>
          <a:ea typeface="+mn-ea"/>
          <a:cs typeface="+mn-cs"/>
        </a:defRPr>
      </a:lvl2pPr>
      <a:lvl3pPr marL="1143000" indent="-228600" algn="l" defTabSz="914400" rtl="0" eaLnBrk="1" latinLnBrk="0" hangingPunct="1">
        <a:spcBef>
          <a:spcPct val="20000"/>
        </a:spcBef>
        <a:buFontTx/>
        <a:buBlip>
          <a:blip r:embed="rId14"/>
        </a:buBlip>
        <a:defRPr lang="es-ES" sz="1800" kern="1200" dirty="0" smtClean="0">
          <a:solidFill>
            <a:schemeClr val="tx1">
              <a:lumMod val="65000"/>
              <a:lumOff val="35000"/>
            </a:schemeClr>
          </a:solidFill>
          <a:latin typeface="Avalon" pitchFamily="2" charset="0"/>
          <a:ea typeface="+mn-ea"/>
          <a:cs typeface="+mn-cs"/>
        </a:defRPr>
      </a:lvl3pPr>
      <a:lvl4pPr marL="1600200" indent="-228600" algn="l" defTabSz="914400" rtl="0" eaLnBrk="1" latinLnBrk="0" hangingPunct="1">
        <a:spcBef>
          <a:spcPct val="20000"/>
        </a:spcBef>
        <a:buFont typeface="Arial" pitchFamily="34" charset="0"/>
        <a:buChar char="–"/>
        <a:defRPr lang="es-ES" sz="1600" kern="1200" dirty="0" smtClean="0">
          <a:solidFill>
            <a:schemeClr val="tx1">
              <a:lumMod val="65000"/>
              <a:lumOff val="35000"/>
            </a:schemeClr>
          </a:solidFill>
          <a:latin typeface="Avalon" pitchFamily="2" charset="0"/>
          <a:ea typeface="+mn-ea"/>
          <a:cs typeface="+mn-cs"/>
        </a:defRPr>
      </a:lvl4pPr>
      <a:lvl5pPr marL="2057400" indent="-228600" algn="l" defTabSz="914400" rtl="0" eaLnBrk="1" latinLnBrk="0" hangingPunct="1">
        <a:spcBef>
          <a:spcPct val="20000"/>
        </a:spcBef>
        <a:buFont typeface="Arial" pitchFamily="34" charset="0"/>
        <a:buChar char="»"/>
        <a:defRPr lang="es-PE" sz="1600" kern="1200" dirty="0">
          <a:solidFill>
            <a:schemeClr val="tx1">
              <a:lumMod val="65000"/>
              <a:lumOff val="35000"/>
            </a:schemeClr>
          </a:solidFill>
          <a:latin typeface="Avalon"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23728" y="1489819"/>
            <a:ext cx="6334472" cy="1102519"/>
          </a:xfrm>
        </p:spPr>
        <p:txBody>
          <a:bodyPr>
            <a:normAutofit fontScale="90000"/>
          </a:bodyPr>
          <a:lstStyle/>
          <a:p>
            <a:r>
              <a:rPr lang="es-PE" sz="4400" dirty="0">
                <a:solidFill>
                  <a:srgbClr val="FFFFFF"/>
                </a:solidFill>
              </a:rPr>
              <a:t>Barreras de Acceso al Aborto Legal y Seguro </a:t>
            </a:r>
            <a:endParaRPr lang="es-PE" dirty="0"/>
          </a:p>
        </p:txBody>
      </p:sp>
      <p:sp>
        <p:nvSpPr>
          <p:cNvPr id="3" name="2 Subtítulo"/>
          <p:cNvSpPr>
            <a:spLocks noGrp="1"/>
          </p:cNvSpPr>
          <p:nvPr>
            <p:ph type="subTitle" idx="1"/>
          </p:nvPr>
        </p:nvSpPr>
        <p:spPr/>
        <p:txBody>
          <a:bodyPr>
            <a:normAutofit fontScale="92500"/>
          </a:bodyPr>
          <a:lstStyle/>
          <a:p>
            <a:r>
              <a:rPr lang="es-PE" dirty="0"/>
              <a:t>Susana Chavez </a:t>
            </a:r>
          </a:p>
          <a:p>
            <a:r>
              <a:rPr lang="es-PE" dirty="0"/>
              <a:t>Secretaria Ejecutiva - PROMSEX</a:t>
            </a:r>
          </a:p>
        </p:txBody>
      </p:sp>
    </p:spTree>
    <p:extLst>
      <p:ext uri="{BB962C8B-B14F-4D97-AF65-F5344CB8AC3E}">
        <p14:creationId xmlns:p14="http://schemas.microsoft.com/office/powerpoint/2010/main" val="403332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18345" y="267494"/>
            <a:ext cx="7086103" cy="501799"/>
          </a:xfrm>
        </p:spPr>
        <p:txBody>
          <a:bodyPr anchor="ctr">
            <a:normAutofit/>
          </a:bodyPr>
          <a:lstStyle/>
          <a:p>
            <a:pPr>
              <a:lnSpc>
                <a:spcPct val="90000"/>
              </a:lnSpc>
            </a:pPr>
            <a:r>
              <a:rPr lang="es-PE" dirty="0"/>
              <a:t>Condiciones previas </a:t>
            </a:r>
            <a:endParaRPr lang="es-PE"/>
          </a:p>
        </p:txBody>
      </p:sp>
      <p:sp>
        <p:nvSpPr>
          <p:cNvPr id="3" name="2 Marcador de texto"/>
          <p:cNvSpPr>
            <a:spLocks noGrp="1"/>
          </p:cNvSpPr>
          <p:nvPr>
            <p:ph type="body" sz="half" idx="13"/>
          </p:nvPr>
        </p:nvSpPr>
        <p:spPr>
          <a:xfrm>
            <a:off x="1475656" y="1131590"/>
            <a:ext cx="4032448" cy="3240360"/>
          </a:xfrm>
        </p:spPr>
        <p:txBody>
          <a:bodyPr>
            <a:normAutofit/>
          </a:bodyPr>
          <a:lstStyle/>
          <a:p>
            <a:pPr marL="342900" indent="-342900">
              <a:buFont typeface="Wingdings" panose="05000000000000000000" pitchFamily="2" charset="2"/>
              <a:buChar char="q"/>
            </a:pPr>
            <a:r>
              <a:rPr lang="es-PE" sz="2000" dirty="0"/>
              <a:t>La violación sexual; delito grave, alta impunidad</a:t>
            </a:r>
          </a:p>
          <a:p>
            <a:pPr marL="342900" indent="-342900">
              <a:buFont typeface="Wingdings" panose="05000000000000000000" pitchFamily="2" charset="2"/>
              <a:buChar char="q"/>
            </a:pPr>
            <a:r>
              <a:rPr lang="es-PE" sz="2000" dirty="0"/>
              <a:t>La violación sexual, aunque ampliamente extendido, el embarazo, solo es una pequeña proporción</a:t>
            </a:r>
          </a:p>
          <a:p>
            <a:pPr marL="342900" indent="-342900">
              <a:buFont typeface="Wingdings" panose="05000000000000000000" pitchFamily="2" charset="2"/>
              <a:buChar char="q"/>
            </a:pPr>
            <a:r>
              <a:rPr lang="es-PE" sz="2000" dirty="0"/>
              <a:t>No está dentro de primera línea de sospechas ni del entorno, ni de los establecimientos</a:t>
            </a:r>
          </a:p>
          <a:p>
            <a:endParaRPr lang="es-PE" sz="1400" dirty="0"/>
          </a:p>
        </p:txBody>
      </p:sp>
      <p:pic>
        <p:nvPicPr>
          <p:cNvPr id="5" name="Marcador de contenido 4">
            <a:extLst>
              <a:ext uri="{FF2B5EF4-FFF2-40B4-BE49-F238E27FC236}">
                <a16:creationId xmlns:a16="http://schemas.microsoft.com/office/drawing/2014/main" id="{EFB71817-BD57-4624-9EEA-D694EBF5C8C9}"/>
              </a:ext>
            </a:extLst>
          </p:cNvPr>
          <p:cNvPicPr>
            <a:picLocks noGrp="1" noChangeAspect="1"/>
          </p:cNvPicPr>
          <p:nvPr>
            <p:ph sz="half" idx="2"/>
          </p:nvPr>
        </p:nvPicPr>
        <p:blipFill rotWithShape="1">
          <a:blip r:embed="rId2"/>
          <a:srcRect l="37500" r="25736"/>
          <a:stretch/>
        </p:blipFill>
        <p:spPr>
          <a:xfrm>
            <a:off x="6082077" y="1131888"/>
            <a:ext cx="2164620" cy="3240087"/>
          </a:xfrm>
          <a:prstGeom prst="rect">
            <a:avLst/>
          </a:prstGeom>
        </p:spPr>
      </p:pic>
    </p:spTree>
    <p:extLst>
      <p:ext uri="{BB962C8B-B14F-4D97-AF65-F5344CB8AC3E}">
        <p14:creationId xmlns:p14="http://schemas.microsoft.com/office/powerpoint/2010/main" val="205651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Las barreras pueden ser </a:t>
            </a:r>
          </a:p>
        </p:txBody>
      </p:sp>
      <p:sp>
        <p:nvSpPr>
          <p:cNvPr id="5" name="Marcador de texto 4">
            <a:extLst>
              <a:ext uri="{FF2B5EF4-FFF2-40B4-BE49-F238E27FC236}">
                <a16:creationId xmlns:a16="http://schemas.microsoft.com/office/drawing/2014/main" id="{8DB9AEB3-52CE-4EC1-9355-13187179B11D}"/>
              </a:ext>
            </a:extLst>
          </p:cNvPr>
          <p:cNvSpPr>
            <a:spLocks noGrp="1"/>
          </p:cNvSpPr>
          <p:nvPr>
            <p:ph type="body" sz="half" idx="13"/>
          </p:nvPr>
        </p:nvSpPr>
        <p:spPr>
          <a:xfrm>
            <a:off x="1403648" y="951570"/>
            <a:ext cx="6937499" cy="3636404"/>
          </a:xfrm>
        </p:spPr>
        <p:txBody>
          <a:bodyPr>
            <a:normAutofit fontScale="92500"/>
          </a:bodyPr>
          <a:lstStyle/>
          <a:p>
            <a:r>
              <a:rPr lang="es-PE" sz="2400" dirty="0"/>
              <a:t>Legales; </a:t>
            </a:r>
          </a:p>
          <a:p>
            <a:pPr lvl="1"/>
            <a:r>
              <a:rPr lang="es-PE" sz="1600" dirty="0"/>
              <a:t>Criminalización del aborto genera contexto adverso</a:t>
            </a:r>
          </a:p>
          <a:p>
            <a:pPr lvl="1"/>
            <a:r>
              <a:rPr lang="es-PE" sz="1600" dirty="0"/>
              <a:t>Permisiones (causales) tiende a reducirse arbitrariamente a situaciones extremas</a:t>
            </a:r>
          </a:p>
          <a:p>
            <a:r>
              <a:rPr lang="es-PE" sz="2400" dirty="0"/>
              <a:t>Políticas; </a:t>
            </a:r>
          </a:p>
          <a:p>
            <a:pPr lvl="1"/>
            <a:r>
              <a:rPr lang="es-PE" sz="1600" dirty="0"/>
              <a:t>Ausencia o incumplimiento de </a:t>
            </a:r>
            <a:r>
              <a:rPr lang="es-ES" sz="1600" dirty="0"/>
              <a:t>protocolos</a:t>
            </a:r>
          </a:p>
          <a:p>
            <a:pPr lvl="1"/>
            <a:r>
              <a:rPr lang="es-ES" sz="1600" dirty="0"/>
              <a:t>Directivas que complejizan el acceso; denuncias, evaluaciones no justificadas para la protección del derecho a la salud; permisiones restrictivas </a:t>
            </a:r>
          </a:p>
          <a:p>
            <a:r>
              <a:rPr lang="es-PE" sz="2400" dirty="0"/>
              <a:t>Culturales </a:t>
            </a:r>
          </a:p>
          <a:p>
            <a:pPr lvl="1"/>
            <a:r>
              <a:rPr lang="es-PE" sz="1700" dirty="0"/>
              <a:t>Reacciones de rechazo por parte del personal de salud</a:t>
            </a:r>
          </a:p>
          <a:p>
            <a:pPr lvl="1"/>
            <a:r>
              <a:rPr lang="es-PE" sz="1700" dirty="0"/>
              <a:t>Reconocimiento de los derechos de las niñas y adolescentes</a:t>
            </a:r>
          </a:p>
          <a:p>
            <a:pPr lvl="1"/>
            <a:r>
              <a:rPr lang="es-PE" sz="1700" dirty="0"/>
              <a:t>Valoraciones sobre sexualidad y el aborto</a:t>
            </a:r>
          </a:p>
          <a:p>
            <a:endParaRPr lang="es-PE" dirty="0"/>
          </a:p>
        </p:txBody>
      </p:sp>
    </p:spTree>
    <p:extLst>
      <p:ext uri="{BB962C8B-B14F-4D97-AF65-F5344CB8AC3E}">
        <p14:creationId xmlns:p14="http://schemas.microsoft.com/office/powerpoint/2010/main" val="68777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A94FBBB-12C7-48A6-89B1-975C74E6B8ED}"/>
              </a:ext>
            </a:extLst>
          </p:cNvPr>
          <p:cNvSpPr>
            <a:spLocks noGrp="1"/>
          </p:cNvSpPr>
          <p:nvPr>
            <p:ph type="title"/>
          </p:nvPr>
        </p:nvSpPr>
        <p:spPr>
          <a:xfrm>
            <a:off x="1403648" y="195486"/>
            <a:ext cx="7302127" cy="501799"/>
          </a:xfrm>
        </p:spPr>
        <p:txBody>
          <a:bodyPr/>
          <a:lstStyle/>
          <a:p>
            <a:r>
              <a:rPr lang="es-PE" b="1" dirty="0"/>
              <a:t>Restricciones arbitrarias para las niñas y adolescentes </a:t>
            </a:r>
          </a:p>
        </p:txBody>
      </p:sp>
      <p:sp>
        <p:nvSpPr>
          <p:cNvPr id="6" name="Marcador de texto 5">
            <a:extLst>
              <a:ext uri="{FF2B5EF4-FFF2-40B4-BE49-F238E27FC236}">
                <a16:creationId xmlns:a16="http://schemas.microsoft.com/office/drawing/2014/main" id="{261B9919-ECB7-47E6-9E89-9F734982937F}"/>
              </a:ext>
            </a:extLst>
          </p:cNvPr>
          <p:cNvSpPr>
            <a:spLocks noGrp="1"/>
          </p:cNvSpPr>
          <p:nvPr>
            <p:ph type="body" sz="half" idx="13"/>
          </p:nvPr>
        </p:nvSpPr>
        <p:spPr/>
        <p:txBody>
          <a:bodyPr/>
          <a:lstStyle/>
          <a:p>
            <a:pPr marL="285750" indent="-285750">
              <a:buFont typeface="Wingdings" panose="05000000000000000000" pitchFamily="2" charset="2"/>
              <a:buChar char="q"/>
            </a:pPr>
            <a:r>
              <a:rPr lang="es-PE" sz="1800" dirty="0"/>
              <a:t>Se relativiza el riesgo de salud y de vida que implica un embarazo en una niña menor de 15 años.</a:t>
            </a:r>
          </a:p>
          <a:p>
            <a:pPr marL="285750" indent="-285750">
              <a:buFont typeface="Wingdings" panose="05000000000000000000" pitchFamily="2" charset="2"/>
              <a:buChar char="q"/>
            </a:pPr>
            <a:r>
              <a:rPr lang="es-PE" sz="1800" dirty="0"/>
              <a:t>Se ignora la capacidad progresiva de las niñas a decidir.</a:t>
            </a:r>
          </a:p>
          <a:p>
            <a:pPr marL="285750" indent="-285750">
              <a:buFont typeface="Wingdings" panose="05000000000000000000" pitchFamily="2" charset="2"/>
              <a:buChar char="q"/>
            </a:pPr>
            <a:r>
              <a:rPr lang="es-PE" sz="1800" dirty="0"/>
              <a:t>Se focaliza la salud física, pero no se valora la salud mental y mucho menos el impacto social </a:t>
            </a:r>
          </a:p>
          <a:p>
            <a:pPr marL="285750" indent="-285750">
              <a:buFont typeface="Wingdings" panose="05000000000000000000" pitchFamily="2" charset="2"/>
              <a:buChar char="q"/>
            </a:pPr>
            <a:r>
              <a:rPr lang="es-PE" sz="1800" dirty="0"/>
              <a:t>Se superpone el riesgo inminente de muerte, a la de preservación de la salud</a:t>
            </a:r>
          </a:p>
          <a:p>
            <a:pPr marL="285750" indent="-285750">
              <a:buFont typeface="Wingdings" panose="05000000000000000000" pitchFamily="2" charset="2"/>
              <a:buChar char="q"/>
            </a:pPr>
            <a:r>
              <a:rPr lang="es-PE" sz="1800" dirty="0"/>
              <a:t>Sacrificios extremos; Se impone limites en edad gestacional, condicionando el derecho a la salud y al vida de la niña, en protección del embarazo  </a:t>
            </a:r>
          </a:p>
          <a:p>
            <a:endParaRPr lang="es-PE" dirty="0"/>
          </a:p>
        </p:txBody>
      </p:sp>
    </p:spTree>
    <p:extLst>
      <p:ext uri="{BB962C8B-B14F-4D97-AF65-F5344CB8AC3E}">
        <p14:creationId xmlns:p14="http://schemas.microsoft.com/office/powerpoint/2010/main" val="278134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8443FC2-FADA-4025-B749-3839892DA4D5}"/>
              </a:ext>
            </a:extLst>
          </p:cNvPr>
          <p:cNvSpPr>
            <a:spLocks noGrp="1"/>
          </p:cNvSpPr>
          <p:nvPr>
            <p:ph type="title"/>
          </p:nvPr>
        </p:nvSpPr>
        <p:spPr/>
        <p:txBody>
          <a:bodyPr/>
          <a:lstStyle/>
          <a:p>
            <a:r>
              <a:rPr lang="es-PE" dirty="0"/>
              <a:t>Que actos son consideradas barreras</a:t>
            </a:r>
          </a:p>
        </p:txBody>
      </p:sp>
      <p:sp>
        <p:nvSpPr>
          <p:cNvPr id="5" name="Marcador de texto 4">
            <a:extLst>
              <a:ext uri="{FF2B5EF4-FFF2-40B4-BE49-F238E27FC236}">
                <a16:creationId xmlns:a16="http://schemas.microsoft.com/office/drawing/2014/main" id="{66F57576-8723-4F40-B24C-E9625620979D}"/>
              </a:ext>
            </a:extLst>
          </p:cNvPr>
          <p:cNvSpPr>
            <a:spLocks noGrp="1"/>
          </p:cNvSpPr>
          <p:nvPr>
            <p:ph type="body" sz="half" idx="13"/>
          </p:nvPr>
        </p:nvSpPr>
        <p:spPr>
          <a:xfrm>
            <a:off x="1115616" y="1059582"/>
            <a:ext cx="6984775" cy="3672408"/>
          </a:xfrm>
        </p:spPr>
        <p:txBody>
          <a:bodyPr>
            <a:normAutofit fontScale="92500"/>
          </a:bodyPr>
          <a:lstStyle/>
          <a:p>
            <a:pPr marL="285750" indent="-285750">
              <a:buFont typeface="Wingdings" panose="05000000000000000000" pitchFamily="2" charset="2"/>
              <a:buChar char="q"/>
            </a:pPr>
            <a:r>
              <a:rPr lang="es-ES" dirty="0"/>
              <a:t>Realizar juntas médicas, de revisión o de aprobación por auditores que ocasionan tiempos de espera injustificados para la práctica del aborto inducido. </a:t>
            </a:r>
          </a:p>
          <a:p>
            <a:pPr marL="285750" indent="-285750">
              <a:buFont typeface="Wingdings" panose="05000000000000000000" pitchFamily="2" charset="2"/>
              <a:buChar char="q"/>
            </a:pPr>
            <a:r>
              <a:rPr lang="es-ES" dirty="0"/>
              <a:t>Impedir a menores de 14 años exteriorizar su consentimiento para la interrupción voluntaria del embarazo, cuando representantes legales no están de acuerdo</a:t>
            </a:r>
          </a:p>
          <a:p>
            <a:pPr marL="285750" indent="-285750">
              <a:buFont typeface="Wingdings" panose="05000000000000000000" pitchFamily="2" charset="2"/>
              <a:buChar char="q"/>
            </a:pPr>
            <a:r>
              <a:rPr lang="es-ES" dirty="0"/>
              <a:t>Imponer requisitos adicionales; Dictámenes forense; órdenes judiciales; exámenes de salud especiales, </a:t>
            </a:r>
          </a:p>
          <a:p>
            <a:pPr marL="285750" indent="-285750">
              <a:buFont typeface="Wingdings" panose="05000000000000000000" pitchFamily="2" charset="2"/>
              <a:buChar char="q"/>
            </a:pPr>
            <a:r>
              <a:rPr lang="es-ES" dirty="0"/>
              <a:t>Autorización de familiares, asesores jurídicos, auditores, médicos y pluralidad de galenos. </a:t>
            </a:r>
          </a:p>
          <a:p>
            <a:pPr marL="285750" indent="-285750">
              <a:buFont typeface="Wingdings" panose="05000000000000000000" pitchFamily="2" charset="2"/>
              <a:buChar char="q"/>
            </a:pPr>
            <a:r>
              <a:rPr lang="es-ES" dirty="0"/>
              <a:t>Alegar objeción de conciencia colectivas.</a:t>
            </a:r>
          </a:p>
          <a:p>
            <a:pPr marL="285750" indent="-285750">
              <a:buFont typeface="Wingdings" panose="05000000000000000000" pitchFamily="2" charset="2"/>
              <a:buChar char="q"/>
            </a:pPr>
            <a:r>
              <a:rPr lang="es-ES" dirty="0"/>
              <a:t>Descalificar conceptos médicos expedidos por psicólogos, médicos generales </a:t>
            </a:r>
          </a:p>
          <a:p>
            <a:pPr marL="285750" indent="-285750">
              <a:buFont typeface="Wingdings" panose="05000000000000000000" pitchFamily="2" charset="2"/>
              <a:buChar char="q"/>
            </a:pPr>
            <a:r>
              <a:rPr lang="es-ES" dirty="0"/>
              <a:t>Obstaculizar referencia y contrarreferencia </a:t>
            </a:r>
            <a:r>
              <a:rPr lang="es-ES" dirty="0" err="1"/>
              <a:t>necearias</a:t>
            </a:r>
            <a:r>
              <a:rPr lang="es-ES" dirty="0"/>
              <a:t> </a:t>
            </a:r>
          </a:p>
          <a:p>
            <a:pPr marL="285750" indent="-285750">
              <a:buFont typeface="Wingdings" panose="05000000000000000000" pitchFamily="2" charset="2"/>
              <a:buChar char="q"/>
            </a:pPr>
            <a:r>
              <a:rPr lang="es-ES" dirty="0"/>
              <a:t>No disponer dentro de las redes territoriales, servicios donde se atienda aborto.</a:t>
            </a:r>
            <a:endParaRPr lang="es-PE" dirty="0"/>
          </a:p>
          <a:p>
            <a:endParaRPr lang="es-PE" dirty="0"/>
          </a:p>
        </p:txBody>
      </p:sp>
    </p:spTree>
    <p:extLst>
      <p:ext uri="{BB962C8B-B14F-4D97-AF65-F5344CB8AC3E}">
        <p14:creationId xmlns:p14="http://schemas.microsoft.com/office/powerpoint/2010/main" val="323509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ACF7410-7EE5-46EA-B0E4-1F8955AA9207}"/>
              </a:ext>
            </a:extLst>
          </p:cNvPr>
          <p:cNvSpPr>
            <a:spLocks noGrp="1"/>
          </p:cNvSpPr>
          <p:nvPr>
            <p:ph type="title"/>
          </p:nvPr>
        </p:nvSpPr>
        <p:spPr/>
        <p:txBody>
          <a:bodyPr/>
          <a:lstStyle/>
          <a:p>
            <a:r>
              <a:rPr lang="es-PE" sz="1800" b="1" dirty="0"/>
              <a:t>Aspectos que deberían revisarse en el abordaje de embarazos en niñas menores de 15 años </a:t>
            </a:r>
          </a:p>
        </p:txBody>
      </p:sp>
      <p:sp>
        <p:nvSpPr>
          <p:cNvPr id="4" name="Marcador de texto 3">
            <a:extLst>
              <a:ext uri="{FF2B5EF4-FFF2-40B4-BE49-F238E27FC236}">
                <a16:creationId xmlns:a16="http://schemas.microsoft.com/office/drawing/2014/main" id="{910A9FFA-4F71-45CC-8023-954DE40B190D}"/>
              </a:ext>
            </a:extLst>
          </p:cNvPr>
          <p:cNvSpPr>
            <a:spLocks noGrp="1"/>
          </p:cNvSpPr>
          <p:nvPr>
            <p:ph type="body" sz="half" idx="13"/>
          </p:nvPr>
        </p:nvSpPr>
        <p:spPr/>
        <p:txBody>
          <a:bodyPr>
            <a:normAutofit/>
          </a:bodyPr>
          <a:lstStyle/>
          <a:p>
            <a:r>
              <a:rPr lang="es-PE" dirty="0"/>
              <a:t>Lugares de atención; </a:t>
            </a:r>
          </a:p>
          <a:p>
            <a:r>
              <a:rPr lang="es-PE" dirty="0"/>
              <a:t>	Donde atender a las niñas y adolescentes menores de 15 años?. 	Salas de maternidad o salas pediátricas?</a:t>
            </a:r>
          </a:p>
          <a:p>
            <a:endParaRPr lang="es-PE" dirty="0"/>
          </a:p>
          <a:p>
            <a:r>
              <a:rPr lang="es-PE" dirty="0"/>
              <a:t>Junta Médica; </a:t>
            </a:r>
          </a:p>
          <a:p>
            <a:r>
              <a:rPr lang="es-PE" dirty="0"/>
              <a:t>	Que puede determinar una junta médica en el caso de embarazo 	en niñas menores de 15 años?</a:t>
            </a:r>
          </a:p>
          <a:p>
            <a:endParaRPr lang="es-PE" dirty="0"/>
          </a:p>
          <a:p>
            <a:r>
              <a:rPr lang="es-PE" dirty="0"/>
              <a:t>Seguimiento; </a:t>
            </a:r>
          </a:p>
          <a:p>
            <a:r>
              <a:rPr lang="es-PE" dirty="0"/>
              <a:t>	En que momento termina la atención de la niña con embarazo no 	intencional?. Con el aborto o con el parto?</a:t>
            </a:r>
          </a:p>
        </p:txBody>
      </p:sp>
    </p:spTree>
    <p:extLst>
      <p:ext uri="{BB962C8B-B14F-4D97-AF65-F5344CB8AC3E}">
        <p14:creationId xmlns:p14="http://schemas.microsoft.com/office/powerpoint/2010/main" val="15709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12D5F0-B5D8-344E-A882-F9293D636923}"/>
              </a:ext>
            </a:extLst>
          </p:cNvPr>
          <p:cNvPicPr>
            <a:picLocks noChangeAspect="1"/>
          </p:cNvPicPr>
          <p:nvPr/>
        </p:nvPicPr>
        <p:blipFill>
          <a:blip r:embed="rId3"/>
          <a:stretch>
            <a:fillRect/>
          </a:stretch>
        </p:blipFill>
        <p:spPr>
          <a:xfrm>
            <a:off x="1" y="0"/>
            <a:ext cx="3873500" cy="5143500"/>
          </a:xfrm>
          <a:prstGeom prst="rect">
            <a:avLst/>
          </a:prstGeom>
        </p:spPr>
      </p:pic>
      <p:sp>
        <p:nvSpPr>
          <p:cNvPr id="4" name="CuadroTexto 3">
            <a:extLst>
              <a:ext uri="{FF2B5EF4-FFF2-40B4-BE49-F238E27FC236}">
                <a16:creationId xmlns:a16="http://schemas.microsoft.com/office/drawing/2014/main" id="{A9CB9B40-6E48-944B-AB59-183D5321EEDB}"/>
              </a:ext>
            </a:extLst>
          </p:cNvPr>
          <p:cNvSpPr txBox="1"/>
          <p:nvPr/>
        </p:nvSpPr>
        <p:spPr>
          <a:xfrm>
            <a:off x="4985443" y="1317590"/>
            <a:ext cx="3996266" cy="2031325"/>
          </a:xfrm>
          <a:prstGeom prst="rect">
            <a:avLst/>
          </a:prstGeom>
          <a:noFill/>
        </p:spPr>
        <p:txBody>
          <a:bodyPr wrap="square" rtlCol="0">
            <a:spAutoFit/>
          </a:bodyPr>
          <a:lstStyle/>
          <a:p>
            <a:r>
              <a:rPr lang="es-PE" sz="2250" dirty="0">
                <a:solidFill>
                  <a:srgbClr val="29245C"/>
                </a:solidFill>
                <a:latin typeface="Gotham" panose="02000804040000020004" pitchFamily="2" charset="0"/>
              </a:rPr>
              <a:t>Lineamientos para diseño</a:t>
            </a:r>
          </a:p>
          <a:p>
            <a:r>
              <a:rPr lang="es-PE" sz="2250" dirty="0">
                <a:solidFill>
                  <a:srgbClr val="29245C"/>
                </a:solidFill>
                <a:latin typeface="Gotham" panose="02000804040000020004" pitchFamily="2" charset="0"/>
              </a:rPr>
              <a:t>de protocolo de atención</a:t>
            </a:r>
          </a:p>
          <a:p>
            <a:r>
              <a:rPr lang="es-PE" sz="2250" dirty="0">
                <a:solidFill>
                  <a:schemeClr val="bg1"/>
                </a:solidFill>
                <a:latin typeface="Gotham" panose="02000804040000020004" pitchFamily="2" charset="0"/>
              </a:rPr>
              <a:t>de niñas y adolescentes</a:t>
            </a:r>
          </a:p>
          <a:p>
            <a:r>
              <a:rPr lang="es-PE" sz="2250" dirty="0">
                <a:solidFill>
                  <a:schemeClr val="bg1"/>
                </a:solidFill>
                <a:latin typeface="Gotham" panose="02000804040000020004" pitchFamily="2" charset="0"/>
              </a:rPr>
              <a:t>menores de 15 años con</a:t>
            </a:r>
          </a:p>
          <a:p>
            <a:r>
              <a:rPr lang="es-PE" sz="2250" dirty="0">
                <a:solidFill>
                  <a:schemeClr val="bg1"/>
                </a:solidFill>
                <a:latin typeface="Gotham" panose="02000804040000020004" pitchFamily="2" charset="0"/>
              </a:rPr>
              <a:t>embarazo no intencional</a:t>
            </a:r>
          </a:p>
          <a:p>
            <a:endParaRPr lang="es-PE" sz="1350" dirty="0"/>
          </a:p>
        </p:txBody>
      </p:sp>
      <p:sp>
        <p:nvSpPr>
          <p:cNvPr id="5" name="Rectángulo 4">
            <a:extLst>
              <a:ext uri="{FF2B5EF4-FFF2-40B4-BE49-F238E27FC236}">
                <a16:creationId xmlns:a16="http://schemas.microsoft.com/office/drawing/2014/main" id="{9011DDA0-78B3-0A47-BC21-621C4775C69C}"/>
              </a:ext>
            </a:extLst>
          </p:cNvPr>
          <p:cNvSpPr/>
          <p:nvPr/>
        </p:nvSpPr>
        <p:spPr>
          <a:xfrm>
            <a:off x="7826189" y="3993776"/>
            <a:ext cx="1062317" cy="1021977"/>
          </a:xfrm>
          <a:prstGeom prst="rect">
            <a:avLst/>
          </a:prstGeom>
          <a:solidFill>
            <a:srgbClr val="FF8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p>
        </p:txBody>
      </p:sp>
      <p:pic>
        <p:nvPicPr>
          <p:cNvPr id="8" name="Imagen 7">
            <a:extLst>
              <a:ext uri="{FF2B5EF4-FFF2-40B4-BE49-F238E27FC236}">
                <a16:creationId xmlns:a16="http://schemas.microsoft.com/office/drawing/2014/main" id="{41ED1E79-D33B-AA42-85EC-81F416F71113}"/>
              </a:ext>
            </a:extLst>
          </p:cNvPr>
          <p:cNvPicPr>
            <a:picLocks noChangeAspect="1"/>
          </p:cNvPicPr>
          <p:nvPr/>
        </p:nvPicPr>
        <p:blipFill>
          <a:blip r:embed="rId4"/>
          <a:stretch>
            <a:fillRect/>
          </a:stretch>
        </p:blipFill>
        <p:spPr>
          <a:xfrm>
            <a:off x="6987618" y="4666128"/>
            <a:ext cx="1998940" cy="349625"/>
          </a:xfrm>
          <a:prstGeom prst="rect">
            <a:avLst/>
          </a:prstGeom>
        </p:spPr>
      </p:pic>
    </p:spTree>
    <p:extLst>
      <p:ext uri="{BB962C8B-B14F-4D97-AF65-F5344CB8AC3E}">
        <p14:creationId xmlns:p14="http://schemas.microsoft.com/office/powerpoint/2010/main" val="3943969655"/>
      </p:ext>
    </p:extLst>
  </p:cSld>
  <p:clrMapOvr>
    <a:masterClrMapping/>
  </p:clrMapOvr>
</p:sld>
</file>

<file path=ppt/theme/theme1.xml><?xml version="1.0" encoding="utf-8"?>
<a:theme xmlns:a="http://schemas.openxmlformats.org/drawingml/2006/main" name="Tema de Office">
  <a:themeElements>
    <a:clrScheme name="Clacai 1">
      <a:dk1>
        <a:sysClr val="windowText" lastClr="000000"/>
      </a:dk1>
      <a:lt1>
        <a:srgbClr val="FFFFFF"/>
      </a:lt1>
      <a:dk2>
        <a:srgbClr val="0C0C0C"/>
      </a:dk2>
      <a:lt2>
        <a:srgbClr val="EEECE1"/>
      </a:lt2>
      <a:accent1>
        <a:srgbClr val="B9639D"/>
      </a:accent1>
      <a:accent2>
        <a:srgbClr val="91C5CE"/>
      </a:accent2>
      <a:accent3>
        <a:srgbClr val="848484"/>
      </a:accent3>
      <a:accent4>
        <a:srgbClr val="8064A2"/>
      </a:accent4>
      <a:accent5>
        <a:srgbClr val="4BACC6"/>
      </a:accent5>
      <a:accent6>
        <a:srgbClr val="F79646"/>
      </a:accent6>
      <a:hlink>
        <a:srgbClr val="B9639D"/>
      </a:hlink>
      <a:folHlink>
        <a:srgbClr val="91C5CE"/>
      </a:folHlink>
    </a:clrScheme>
    <a:fontScheme name="Clacai 2017">
      <a:majorFont>
        <a:latin typeface="Avalon"/>
        <a:ea typeface=""/>
        <a:cs typeface=""/>
      </a:majorFont>
      <a:minorFont>
        <a:latin typeface="Aval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TotalTime>
  <Words>680</Words>
  <Application>Microsoft Office PowerPoint</Application>
  <PresentationFormat>Presentación en pantalla (16:9)</PresentationFormat>
  <Paragraphs>51</Paragraphs>
  <Slides>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Avalon</vt:lpstr>
      <vt:lpstr>Calibri</vt:lpstr>
      <vt:lpstr>Gotham</vt:lpstr>
      <vt:lpstr>Wingdings</vt:lpstr>
      <vt:lpstr>Tema de Office</vt:lpstr>
      <vt:lpstr>Barreras de Acceso al Aborto Legal y Seguro </vt:lpstr>
      <vt:lpstr>Condiciones previas </vt:lpstr>
      <vt:lpstr>Las barreras pueden ser </vt:lpstr>
      <vt:lpstr>Restricciones arbitrarias para las niñas y adolescentes </vt:lpstr>
      <vt:lpstr>Que actos son consideradas barreras</vt:lpstr>
      <vt:lpstr>Aspectos que deberían revisarse en el abordaje de embarazos en niñas menores de 15 años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Sosó</dc:creator>
  <cp:lastModifiedBy>Susana Chavez</cp:lastModifiedBy>
  <cp:revision>18</cp:revision>
  <dcterms:created xsi:type="dcterms:W3CDTF">2017-03-20T21:58:46Z</dcterms:created>
  <dcterms:modified xsi:type="dcterms:W3CDTF">2021-07-21T00:00:08Z</dcterms:modified>
</cp:coreProperties>
</file>