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9" r:id="rId5"/>
    <p:sldMasterId id="2147483670" r:id="rId6"/>
    <p:sldMasterId id="2147483682" r:id="rId7"/>
    <p:sldMasterId id="2147483694" r:id="rId8"/>
    <p:sldMasterId id="214748370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5">
          <p15:clr>
            <a:srgbClr val="A4A3A4"/>
          </p15:clr>
        </p15:guide>
        <p15:guide id="2" pos="1459">
          <p15:clr>
            <a:srgbClr val="A4A3A4"/>
          </p15:clr>
        </p15:guide>
      </p15:sldGuideLst>
    </p:ext>
    <p:ext uri="http://customooxmlschemas.google.com/">
      <go:slidesCustomData xmlns:go="http://customooxmlschemas.google.com/" r:id="rId54" roundtripDataSignature="AMtx7mgiCAtbS0aDDoJXjluN2i+u7zT7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5" orient="horz"/>
        <p:guide pos="145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10" Type="http://schemas.openxmlformats.org/officeDocument/2006/relationships/notesMaster" Target="notesMasters/notesMaster1.xml"/><Relationship Id="rId54" Type="http://customschemas.google.com/relationships/presentationmetadata" Target="meta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consentimiento%20por%20ed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*Tasa </a:t>
            </a:r>
            <a:r>
              <a:rPr lang="es-ES" dirty="0"/>
              <a:t>de fecundidad adolescente global (10 a 19 </a:t>
            </a:r>
            <a:r>
              <a:rPr lang="es-ES" dirty="0" smtClean="0"/>
              <a:t>años)</a:t>
            </a:r>
            <a:r>
              <a:rPr lang="es-ES" baseline="0" dirty="0" smtClean="0"/>
              <a:t> PBA</a:t>
            </a:r>
          </a:p>
          <a:p>
            <a:pPr>
              <a:defRPr/>
            </a:pPr>
            <a:endParaRPr lang="es-ES" dirty="0"/>
          </a:p>
        </c:rich>
      </c:tx>
      <c:layout/>
      <c:overlay val="0"/>
    </c:title>
    <c:autoTitleDeleted val="0"/>
    <c:plotArea>
      <c:layout/>
      <c:lineChart>
        <c:grouping val="standard"/>
        <c:varyColors val="0"/>
        <c:ser>
          <c:idx val="0"/>
          <c:order val="0"/>
          <c:tx>
            <c:v>Tasa de fecundidad adolescente global (10 a 19 años). DEIS 2019</c:v>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Hoja2!$B$1:$M$1</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Hoja2!$B$2:$M$2</c:f>
              <c:numCache>
                <c:formatCode>General</c:formatCode>
                <c:ptCount val="12"/>
                <c:pt idx="0">
                  <c:v>30.9</c:v>
                </c:pt>
                <c:pt idx="1">
                  <c:v>31.8</c:v>
                </c:pt>
                <c:pt idx="2">
                  <c:v>30.5</c:v>
                </c:pt>
                <c:pt idx="3">
                  <c:v>31.3</c:v>
                </c:pt>
                <c:pt idx="4">
                  <c:v>29.9</c:v>
                </c:pt>
                <c:pt idx="5">
                  <c:v>30.5</c:v>
                </c:pt>
                <c:pt idx="6">
                  <c:v>29.2</c:v>
                </c:pt>
                <c:pt idx="7">
                  <c:v>26.9</c:v>
                </c:pt>
                <c:pt idx="8">
                  <c:v>24.2</c:v>
                </c:pt>
                <c:pt idx="9">
                  <c:v>24.1</c:v>
                </c:pt>
                <c:pt idx="10">
                  <c:v>21.8</c:v>
                </c:pt>
                <c:pt idx="11">
                  <c:v>17.899999999999999</c:v>
                </c:pt>
              </c:numCache>
            </c:numRef>
          </c:val>
          <c:smooth val="0"/>
        </c:ser>
        <c:dLbls>
          <c:showLegendKey val="0"/>
          <c:showVal val="1"/>
          <c:showCatName val="0"/>
          <c:showSerName val="0"/>
          <c:showPercent val="0"/>
          <c:showBubbleSize val="0"/>
        </c:dLbls>
        <c:smooth val="0"/>
        <c:axId val="2053476496"/>
        <c:axId val="2053484656"/>
      </c:lineChart>
      <c:catAx>
        <c:axId val="2053476496"/>
        <c:scaling>
          <c:orientation val="minMax"/>
        </c:scaling>
        <c:delete val="0"/>
        <c:axPos val="b"/>
        <c:numFmt formatCode="General" sourceLinked="1"/>
        <c:majorTickMark val="none"/>
        <c:minorTickMark val="none"/>
        <c:tickLblPos val="nextTo"/>
        <c:crossAx val="2053484656"/>
        <c:crosses val="autoZero"/>
        <c:auto val="1"/>
        <c:lblAlgn val="ctr"/>
        <c:lblOffset val="100"/>
        <c:noMultiLvlLbl val="0"/>
      </c:catAx>
      <c:valAx>
        <c:axId val="2053484656"/>
        <c:scaling>
          <c:orientation val="minMax"/>
        </c:scaling>
        <c:delete val="1"/>
        <c:axPos val="l"/>
        <c:numFmt formatCode="General" sourceLinked="1"/>
        <c:majorTickMark val="none"/>
        <c:minorTickMark val="none"/>
        <c:tickLblPos val="nextTo"/>
        <c:crossAx val="205347649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446" name="Google Shape;4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541" name="Google Shape;54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s-AR" sz="1200" u="none" cap="none" strike="noStrike">
                <a:solidFill>
                  <a:srgbClr val="000000"/>
                </a:solidFill>
                <a:latin typeface="Arial"/>
                <a:ea typeface="Arial"/>
                <a:cs typeface="Arial"/>
                <a:sym typeface="Arial"/>
              </a:rPr>
              <a:t>15% a 20% de planificación, supone generalmente, una ausencia de poder de control y decisión por parte de la NyA. Frecuentemente son  producto de relaciones con algún tipo de desigualdad de poder, o sin que las adolescentes puedan analizar o prever sus consecuencias o tener plena autonomía para su consentimiento aún siendo vínculos simétricos en cuanto a la edad. Aún en casos de relaciones sexuales consentidas, se puede hablar de un “embarazo infantil forzado” (Chiarotti, 2016).</a:t>
            </a:r>
            <a:endParaRPr/>
          </a:p>
          <a:p>
            <a:pPr indent="-228600" lvl="0" marL="457200" marR="0" rtl="0" algn="l">
              <a:lnSpc>
                <a:spcPct val="100000"/>
              </a:lnSpc>
              <a:spcBef>
                <a:spcPts val="0"/>
              </a:spcBef>
              <a:spcAft>
                <a:spcPts val="0"/>
              </a:spcAft>
              <a:buSzPts val="1400"/>
              <a:buNone/>
            </a:pPr>
            <a:r>
              <a:t/>
            </a:r>
            <a:endParaRPr/>
          </a:p>
        </p:txBody>
      </p:sp>
      <p:sp>
        <p:nvSpPr>
          <p:cNvPr id="561" name="Google Shape;56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AR" sz="1200">
                <a:latin typeface="Arial"/>
                <a:ea typeface="Arial"/>
                <a:cs typeface="Arial"/>
                <a:sym typeface="Arial"/>
              </a:rPr>
              <a:t>Esta situación podría reflejar la desigualdad en las relaciones de género y en la sexualidad, en los roles esperados para mujeres y varones y en las oportunidades de desarrollo personal. </a:t>
            </a:r>
            <a:endParaRPr/>
          </a:p>
          <a:p>
            <a:pPr indent="-228600" lvl="0" marL="457200" marR="0" rtl="0" algn="l">
              <a:lnSpc>
                <a:spcPct val="100000"/>
              </a:lnSpc>
              <a:spcBef>
                <a:spcPts val="0"/>
              </a:spcBef>
              <a:spcAft>
                <a:spcPts val="0"/>
              </a:spcAft>
              <a:buSzPts val="1400"/>
              <a:buNone/>
            </a:pPr>
            <a:r>
              <a:t/>
            </a:r>
            <a:endParaRPr/>
          </a:p>
        </p:txBody>
      </p:sp>
      <p:sp>
        <p:nvSpPr>
          <p:cNvPr id="570" name="Google Shape;570;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584" name="Google Shape;58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590" name="Google Shape;59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459" name="Google Shape;45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4:notes"/>
          <p:cNvSpPr txBox="1"/>
          <p:nvPr>
            <p:ph idx="1" type="body"/>
          </p:nvPr>
        </p:nvSpPr>
        <p:spPr>
          <a:xfrm>
            <a:off x="685802" y="4343401"/>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s-AR" sz="1200" u="none" cap="none" strike="noStrike">
                <a:solidFill>
                  <a:srgbClr val="000000"/>
                </a:solidFill>
                <a:latin typeface="Arial"/>
                <a:ea typeface="Arial"/>
                <a:cs typeface="Arial"/>
                <a:sym typeface="Arial"/>
              </a:rPr>
              <a:t>15% a 20% de planificación, supone generalmente, una ausencia de poder de control y decisión por parte de la NyA. Frecuentemente son  producto de relaciones con algún tipo de desigualdad de poder, o sin que las adolescentes puedan analizar o prever sus consecuencias o tener plena autonomía para su consentimiento aún siendo vínculos simétricos en cuanto a la edad. Aún en casos de relaciones sexuales consentidas, se puede hablar de un “embarazo infantil forzado” (Chiarotti, 2016).</a:t>
            </a:r>
            <a:endParaRPr/>
          </a:p>
          <a:p>
            <a:pPr indent="-228600" lvl="0" marL="457200" marR="0" rtl="0" algn="l">
              <a:lnSpc>
                <a:spcPct val="100000"/>
              </a:lnSpc>
              <a:spcBef>
                <a:spcPts val="0"/>
              </a:spcBef>
              <a:spcAft>
                <a:spcPts val="0"/>
              </a:spcAft>
              <a:buSzPts val="1400"/>
              <a:buNone/>
            </a:pPr>
            <a:r>
              <a:t/>
            </a:r>
            <a:endParaRPr/>
          </a:p>
        </p:txBody>
      </p:sp>
      <p:sp>
        <p:nvSpPr>
          <p:cNvPr id="621" name="Google Shape;621;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629" name="Google Shape;62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 Cynthia</a:t>
            </a:r>
            <a:endParaRPr/>
          </a:p>
        </p:txBody>
      </p:sp>
      <p:sp>
        <p:nvSpPr>
          <p:cNvPr id="635" name="Google Shape;6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642" name="Google Shape;642;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A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s-AR"/>
              <a:t>revisión crítica de prácticas establecidas y reproducidas</a:t>
            </a:r>
            <a:endParaRPr/>
          </a:p>
        </p:txBody>
      </p:sp>
      <p:sp>
        <p:nvSpPr>
          <p:cNvPr id="651" name="Google Shape;651;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s-AR" sz="1200" u="none" cap="none" strike="noStrike">
                <a:solidFill>
                  <a:schemeClr val="dk1"/>
                </a:solidFill>
                <a:latin typeface="Arial"/>
                <a:ea typeface="Arial"/>
                <a:cs typeface="Arial"/>
                <a:sym typeface="Arial"/>
              </a:rPr>
              <a:t>La naturalización del embarazo en las niñas se apoya en </a:t>
            </a:r>
            <a:r>
              <a:rPr b="1" i="0" lang="es-AR" sz="1200" u="none" cap="none" strike="noStrike">
                <a:solidFill>
                  <a:schemeClr val="dk1"/>
                </a:solidFill>
                <a:latin typeface="Arial"/>
                <a:ea typeface="Arial"/>
                <a:cs typeface="Arial"/>
                <a:sym typeface="Arial"/>
              </a:rPr>
              <a:t>estereotipos y mandatos de género condicionados por relaciones de dominación y valores patriarcales</a:t>
            </a:r>
            <a:r>
              <a:rPr b="0" i="0" lang="es-AR" sz="1200" u="none" cap="none" strike="noStrike">
                <a:solidFill>
                  <a:schemeClr val="dk1"/>
                </a:solidFill>
                <a:latin typeface="Arial"/>
                <a:ea typeface="Arial"/>
                <a:cs typeface="Arial"/>
                <a:sym typeface="Arial"/>
              </a:rPr>
              <a:t>, que es necesario problematizar y desmontar.</a:t>
            </a:r>
            <a:endParaRPr/>
          </a:p>
        </p:txBody>
      </p:sp>
      <p:sp>
        <p:nvSpPr>
          <p:cNvPr id="663" name="Google Shape;663;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meli</a:t>
            </a:r>
            <a:endParaRPr/>
          </a:p>
        </p:txBody>
      </p:sp>
      <p:sp>
        <p:nvSpPr>
          <p:cNvPr id="670" name="Google Shape;67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s-AR" sz="1200">
                <a:latin typeface="Arial"/>
                <a:ea typeface="Arial"/>
                <a:cs typeface="Arial"/>
                <a:sym typeface="Arial"/>
              </a:rPr>
              <a:t>Esta situación podría reflejar la desigualdad en las relaciones de género y en la sexualidad, en los roles esperados para mujeres y varones y en las oportunidades de desarrollo personal. </a:t>
            </a:r>
            <a:endParaRPr/>
          </a:p>
          <a:p>
            <a:pPr indent="-228600" lvl="0" marL="457200" marR="0" rtl="0" algn="l">
              <a:lnSpc>
                <a:spcPct val="100000"/>
              </a:lnSpc>
              <a:spcBef>
                <a:spcPts val="0"/>
              </a:spcBef>
              <a:spcAft>
                <a:spcPts val="0"/>
              </a:spcAft>
              <a:buSzPts val="1400"/>
              <a:buNone/>
            </a:pPr>
            <a:r>
              <a:t/>
            </a:r>
            <a:endParaRPr/>
          </a:p>
        </p:txBody>
      </p:sp>
      <p:sp>
        <p:nvSpPr>
          <p:cNvPr id="678" name="Google Shape;678;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meli</a:t>
            </a:r>
            <a:endParaRPr/>
          </a:p>
        </p:txBody>
      </p:sp>
      <p:sp>
        <p:nvSpPr>
          <p:cNvPr id="686" name="Google Shape;68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s-AR"/>
              <a:t>Meli  Presentar a Emilia y Ana para seguimiento</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693" name="Google Shape;69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6:notes"/>
          <p:cNvSpPr/>
          <p:nvPr>
            <p:ph idx="2" type="sldImg"/>
          </p:nvPr>
        </p:nvSpPr>
        <p:spPr>
          <a:xfrm>
            <a:off x="423863" y="698500"/>
            <a:ext cx="6205537"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1" name="Google Shape;711;p66:notes"/>
          <p:cNvSpPr txBox="1"/>
          <p:nvPr>
            <p:ph idx="1" type="body"/>
          </p:nvPr>
        </p:nvSpPr>
        <p:spPr>
          <a:xfrm>
            <a:off x="705327" y="4421823"/>
            <a:ext cx="5642700" cy="4189200"/>
          </a:xfrm>
          <a:prstGeom prst="rect">
            <a:avLst/>
          </a:prstGeom>
          <a:noFill/>
          <a:ln>
            <a:noFill/>
          </a:ln>
        </p:spPr>
        <p:txBody>
          <a:bodyPr anchorCtr="0" anchor="t" bIns="93475" lIns="93475" spcFirstLastPara="1" rIns="93475" wrap="square" tIns="93475">
            <a:noAutofit/>
          </a:bodyPr>
          <a:lstStyle/>
          <a:p>
            <a:pPr indent="0" lvl="0" marL="0" rtl="0" algn="l">
              <a:lnSpc>
                <a:spcPct val="115000"/>
              </a:lnSpc>
              <a:spcBef>
                <a:spcPts val="0"/>
              </a:spcBef>
              <a:spcAft>
                <a:spcPts val="0"/>
              </a:spcAft>
              <a:buClr>
                <a:schemeClr val="dk1"/>
              </a:buClr>
              <a:buSzPts val="1100"/>
              <a:buFont typeface="Arial"/>
              <a:buNone/>
            </a:pPr>
            <a:r>
              <a:rPr b="0" i="0" lang="es-AR" sz="1100" u="none" cap="none" strike="noStrike">
                <a:solidFill>
                  <a:srgbClr val="000000"/>
                </a:solidFill>
                <a:latin typeface="Arial"/>
                <a:ea typeface="Arial"/>
                <a:cs typeface="Arial"/>
                <a:sym typeface="Arial"/>
              </a:rPr>
              <a:t> PRIMERO ENMARCAR EN ABUSO y riesgo para la salud. Garantizar la voz: La práctica instituida frente al embarazo en la mayoría de los casos es acompañar la maternidad, La naturalización del embarazo en las niñas se apoya en estereotipos y mandatos de género condicionados por relaciones de dominación y valores patriarcales, que es necesario problematizar y desmontar.</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AR" sz="1000">
                <a:solidFill>
                  <a:schemeClr val="dk1"/>
                </a:solidFill>
                <a:latin typeface="Arial"/>
                <a:ea typeface="Arial"/>
                <a:cs typeface="Arial"/>
                <a:sym typeface="Arial"/>
              </a:rPr>
              <a:t>Puede llegar a través de la </a:t>
            </a:r>
            <a:r>
              <a:rPr b="1" lang="es-AR" sz="1000">
                <a:solidFill>
                  <a:schemeClr val="dk1"/>
                </a:solidFill>
                <a:latin typeface="Arial"/>
                <a:ea typeface="Arial"/>
                <a:cs typeface="Arial"/>
                <a:sym typeface="Arial"/>
              </a:rPr>
              <a:t>escuela</a:t>
            </a:r>
            <a:r>
              <a:rPr lang="es-AR" sz="1000">
                <a:solidFill>
                  <a:schemeClr val="dk1"/>
                </a:solidFill>
                <a:latin typeface="Arial"/>
                <a:ea typeface="Arial"/>
                <a:cs typeface="Arial"/>
                <a:sym typeface="Arial"/>
              </a:rPr>
              <a:t>, en </a:t>
            </a:r>
            <a:r>
              <a:rPr b="1" lang="es-AR" sz="1000">
                <a:solidFill>
                  <a:schemeClr val="dk1"/>
                </a:solidFill>
                <a:latin typeface="Arial"/>
                <a:ea typeface="Arial"/>
                <a:cs typeface="Arial"/>
                <a:sym typeface="Arial"/>
              </a:rPr>
              <a:t>un consultorio</a:t>
            </a:r>
            <a:r>
              <a:rPr lang="es-AR" sz="1000">
                <a:solidFill>
                  <a:schemeClr val="dk1"/>
                </a:solidFill>
                <a:latin typeface="Arial"/>
                <a:ea typeface="Arial"/>
                <a:cs typeface="Arial"/>
                <a:sym typeface="Arial"/>
              </a:rPr>
              <a:t>, en un </a:t>
            </a:r>
            <a:r>
              <a:rPr b="1" lang="es-AR" sz="1000">
                <a:solidFill>
                  <a:schemeClr val="dk1"/>
                </a:solidFill>
                <a:latin typeface="Arial"/>
                <a:ea typeface="Arial"/>
                <a:cs typeface="Arial"/>
                <a:sym typeface="Arial"/>
              </a:rPr>
              <a:t>centro comunitario</a:t>
            </a:r>
            <a:r>
              <a:rPr lang="es-AR" sz="1000">
                <a:solidFill>
                  <a:schemeClr val="dk1"/>
                </a:solidFill>
                <a:latin typeface="Arial"/>
                <a:ea typeface="Arial"/>
                <a:cs typeface="Arial"/>
                <a:sym typeface="Arial"/>
              </a:rPr>
              <a:t> o en </a:t>
            </a:r>
            <a:r>
              <a:rPr b="1" lang="es-AR" sz="1000">
                <a:solidFill>
                  <a:schemeClr val="dk1"/>
                </a:solidFill>
                <a:latin typeface="Arial"/>
                <a:ea typeface="Arial"/>
                <a:cs typeface="Arial"/>
                <a:sym typeface="Arial"/>
              </a:rPr>
              <a:t>otro</a:t>
            </a:r>
            <a:r>
              <a:rPr lang="es-AR" sz="1000">
                <a:solidFill>
                  <a:schemeClr val="dk1"/>
                </a:solidFill>
                <a:latin typeface="Arial"/>
                <a:ea typeface="Arial"/>
                <a:cs typeface="Arial"/>
                <a:sym typeface="Arial"/>
              </a:rPr>
              <a:t> lugar y puede ser consecuencia de una revelación accidental o intencional.</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AR" sz="1000">
                <a:solidFill>
                  <a:schemeClr val="dk1"/>
                </a:solidFill>
                <a:latin typeface="Arial"/>
                <a:ea typeface="Arial"/>
                <a:cs typeface="Arial"/>
                <a:sym typeface="Arial"/>
              </a:rPr>
              <a:t>Pueden darse a conocer por una denuncia en una </a:t>
            </a:r>
            <a:r>
              <a:rPr b="1" lang="es-AR" sz="1000">
                <a:solidFill>
                  <a:schemeClr val="dk1"/>
                </a:solidFill>
                <a:latin typeface="Arial"/>
                <a:ea typeface="Arial"/>
                <a:cs typeface="Arial"/>
                <a:sym typeface="Arial"/>
              </a:rPr>
              <a:t>Comisaría</a:t>
            </a:r>
            <a:r>
              <a:rPr lang="es-AR" sz="1000">
                <a:solidFill>
                  <a:schemeClr val="dk1"/>
                </a:solidFill>
                <a:latin typeface="Arial"/>
                <a:ea typeface="Arial"/>
                <a:cs typeface="Arial"/>
                <a:sym typeface="Arial"/>
              </a:rPr>
              <a:t> o por derivaciones del </a:t>
            </a:r>
            <a:r>
              <a:rPr b="1" lang="es-AR" sz="1000">
                <a:solidFill>
                  <a:schemeClr val="dk1"/>
                </a:solidFill>
                <a:latin typeface="Arial"/>
                <a:ea typeface="Arial"/>
                <a:cs typeface="Arial"/>
                <a:sym typeface="Arial"/>
              </a:rPr>
              <a:t>sistema judicial.</a:t>
            </a:r>
            <a:endParaRPr b="1"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s-AR" sz="1000">
                <a:solidFill>
                  <a:schemeClr val="dk1"/>
                </a:solidFill>
                <a:latin typeface="Arial"/>
                <a:ea typeface="Arial"/>
                <a:cs typeface="Arial"/>
                <a:sym typeface="Arial"/>
              </a:rPr>
              <a:t>Cualquiera sea la circunstancia y quienes intervengan en el momento inicial, se debe poner en marcha el circuito para una atención integral, lo que implica </a:t>
            </a:r>
            <a:r>
              <a:rPr b="1" lang="es-AR" sz="1000">
                <a:solidFill>
                  <a:srgbClr val="31859C"/>
                </a:solidFill>
                <a:latin typeface="Arial"/>
                <a:ea typeface="Arial"/>
                <a:cs typeface="Arial"/>
                <a:sym typeface="Arial"/>
              </a:rPr>
              <a:t>interinstitucionalidad e intersectorialidad.</a:t>
            </a:r>
            <a:endParaRPr b="1" sz="1000">
              <a:solidFill>
                <a:srgbClr val="31859C"/>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67:notes"/>
          <p:cNvSpPr/>
          <p:nvPr>
            <p:ph idx="2" type="sldImg"/>
          </p:nvPr>
        </p:nvSpPr>
        <p:spPr>
          <a:xfrm>
            <a:off x="423863" y="698500"/>
            <a:ext cx="6205537"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67:notes"/>
          <p:cNvSpPr txBox="1"/>
          <p:nvPr>
            <p:ph idx="1" type="body"/>
          </p:nvPr>
        </p:nvSpPr>
        <p:spPr>
          <a:xfrm>
            <a:off x="705327" y="4421823"/>
            <a:ext cx="5642700" cy="4189200"/>
          </a:xfrm>
          <a:prstGeom prst="rect">
            <a:avLst/>
          </a:prstGeom>
          <a:noFill/>
          <a:ln>
            <a:noFill/>
          </a:ln>
        </p:spPr>
        <p:txBody>
          <a:bodyPr anchorCtr="0" anchor="t" bIns="93475" lIns="93475" spcFirstLastPara="1" rIns="93475" wrap="square" tIns="93475">
            <a:noAutofit/>
          </a:bodyPr>
          <a:lstStyle/>
          <a:p>
            <a:pPr indent="0" lvl="0" marL="0" rtl="0" algn="l">
              <a:lnSpc>
                <a:spcPct val="100000"/>
              </a:lnSpc>
              <a:spcBef>
                <a:spcPts val="0"/>
              </a:spcBef>
              <a:spcAft>
                <a:spcPts val="0"/>
              </a:spcAft>
              <a:buSzPts val="1400"/>
              <a:buNone/>
            </a:pPr>
            <a:r>
              <a:rPr lang="es-AR"/>
              <a:t>Irrupción de la gesta . Ruptura del equilibrio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68:notes"/>
          <p:cNvSpPr/>
          <p:nvPr>
            <p:ph idx="2" type="sldImg"/>
          </p:nvPr>
        </p:nvSpPr>
        <p:spPr>
          <a:xfrm>
            <a:off x="423863" y="698500"/>
            <a:ext cx="6205537"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p68:notes"/>
          <p:cNvSpPr txBox="1"/>
          <p:nvPr>
            <p:ph idx="1" type="body"/>
          </p:nvPr>
        </p:nvSpPr>
        <p:spPr>
          <a:xfrm>
            <a:off x="705327" y="4421823"/>
            <a:ext cx="5642700" cy="4189200"/>
          </a:xfrm>
          <a:prstGeom prst="rect">
            <a:avLst/>
          </a:prstGeom>
          <a:noFill/>
          <a:ln>
            <a:noFill/>
          </a:ln>
        </p:spPr>
        <p:txBody>
          <a:bodyPr anchorCtr="0" anchor="t" bIns="93475" lIns="93475" spcFirstLastPara="1" rIns="93475" wrap="square" tIns="93475">
            <a:noAutofit/>
          </a:bodyPr>
          <a:lstStyle/>
          <a:p>
            <a:pPr indent="0" lvl="0" marL="0" rtl="0" algn="l">
              <a:lnSpc>
                <a:spcPct val="100000"/>
              </a:lnSpc>
              <a:spcBef>
                <a:spcPts val="0"/>
              </a:spcBef>
              <a:spcAft>
                <a:spcPts val="0"/>
              </a:spcAft>
              <a:buSzPts val="1100"/>
              <a:buNone/>
            </a:pPr>
            <a:r>
              <a:rPr lang="es-AR"/>
              <a:t>Encuadre legal. Cambio del paradigma de atención. Injerencia de Locales y Zonales</a:t>
            </a:r>
            <a:endParaRPr/>
          </a:p>
          <a:p>
            <a:pPr indent="0" lvl="0" marL="0" rtl="0" algn="l">
              <a:lnSpc>
                <a:spcPct val="100000"/>
              </a:lnSpc>
              <a:spcBef>
                <a:spcPts val="0"/>
              </a:spcBef>
              <a:spcAft>
                <a:spcPts val="0"/>
              </a:spcAft>
              <a:buSzPts val="1100"/>
              <a:buNone/>
            </a:pPr>
            <a:r>
              <a:rPr lang="es-AR"/>
              <a:t>Diferencias entre comunicación y denuncia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2:notes"/>
          <p:cNvSpPr/>
          <p:nvPr>
            <p:ph idx="2" type="sldImg"/>
          </p:nvPr>
        </p:nvSpPr>
        <p:spPr>
          <a:xfrm>
            <a:off x="423863" y="698500"/>
            <a:ext cx="6205537"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9" name="Google Shape;759;p72:notes"/>
          <p:cNvSpPr txBox="1"/>
          <p:nvPr>
            <p:ph idx="1" type="body"/>
          </p:nvPr>
        </p:nvSpPr>
        <p:spPr>
          <a:xfrm>
            <a:off x="705327" y="4421823"/>
            <a:ext cx="5642700" cy="4189200"/>
          </a:xfrm>
          <a:prstGeom prst="rect">
            <a:avLst/>
          </a:prstGeom>
          <a:noFill/>
          <a:ln>
            <a:noFill/>
          </a:ln>
        </p:spPr>
        <p:txBody>
          <a:bodyPr anchorCtr="0" anchor="t" bIns="93475" lIns="93475" spcFirstLastPara="1" rIns="93475" wrap="square" tIns="9347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AR"/>
              <a:t>siempre hay que tener en cuenta la elección de la mujer o persona gestante</a:t>
            </a:r>
            <a:endParaRPr/>
          </a:p>
          <a:p>
            <a:pPr indent="0" lvl="0" marL="0" rtl="0" algn="l">
              <a:lnSpc>
                <a:spcPct val="100000"/>
              </a:lnSpc>
              <a:spcBef>
                <a:spcPts val="0"/>
              </a:spcBef>
              <a:spcAft>
                <a:spcPts val="0"/>
              </a:spcAft>
              <a:buSzPts val="1100"/>
              <a:buNone/>
            </a:pPr>
            <a:r>
              <a:rPr lang="es-AR"/>
              <a:t>Dónde: tener en cuenta las posibilidades de acceso de la mujer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SOLE/Cynthia</a:t>
            </a:r>
            <a:endParaRPr/>
          </a:p>
        </p:txBody>
      </p:sp>
      <p:sp>
        <p:nvSpPr>
          <p:cNvPr id="768" name="Google Shape;76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a:t>
            </a:r>
            <a:endParaRPr/>
          </a:p>
        </p:txBody>
      </p:sp>
      <p:sp>
        <p:nvSpPr>
          <p:cNvPr id="483" name="Google Shape;483;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A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mara/ Cynthia</a:t>
            </a:r>
            <a:endParaRPr/>
          </a:p>
        </p:txBody>
      </p:sp>
      <p:sp>
        <p:nvSpPr>
          <p:cNvPr id="774" name="Google Shape;7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787" name="Google Shape;787;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s-AR" sz="1200">
                <a:latin typeface="Arial"/>
                <a:ea typeface="Arial"/>
                <a:cs typeface="Arial"/>
                <a:sym typeface="Arial"/>
              </a:rPr>
              <a:t>‹#›</a:t>
            </a:fld>
            <a:endParaRPr sz="1200">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AR"/>
              <a:t>meli</a:t>
            </a:r>
            <a:endParaRPr/>
          </a:p>
        </p:txBody>
      </p:sp>
      <p:sp>
        <p:nvSpPr>
          <p:cNvPr id="794" name="Google Shape;7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s-AR"/>
              <a:t>revisión crítica de prácticas establecidas y reproducidas</a:t>
            </a:r>
            <a:endParaRPr/>
          </a:p>
        </p:txBody>
      </p:sp>
      <p:sp>
        <p:nvSpPr>
          <p:cNvPr id="494" name="Google Shape;494;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s-AR" sz="1200" u="none" cap="none" strike="noStrike">
                <a:solidFill>
                  <a:schemeClr val="dk1"/>
                </a:solidFill>
                <a:latin typeface="Arial"/>
                <a:ea typeface="Arial"/>
                <a:cs typeface="Arial"/>
                <a:sym typeface="Arial"/>
              </a:rPr>
              <a:t>La naturalización del embarazo en las niñas se apoya en </a:t>
            </a:r>
            <a:r>
              <a:rPr b="1" i="0" lang="es-AR" sz="1200" u="none" cap="none" strike="noStrike">
                <a:solidFill>
                  <a:schemeClr val="dk1"/>
                </a:solidFill>
                <a:latin typeface="Arial"/>
                <a:ea typeface="Arial"/>
                <a:cs typeface="Arial"/>
                <a:sym typeface="Arial"/>
              </a:rPr>
              <a:t>estereotipos y mandatos de género condicionados por relaciones de dominación y valores patriarcales</a:t>
            </a:r>
            <a:r>
              <a:rPr b="0" i="0" lang="es-AR" sz="1200" u="none" cap="none" strike="noStrike">
                <a:solidFill>
                  <a:schemeClr val="dk1"/>
                </a:solidFill>
                <a:latin typeface="Arial"/>
                <a:ea typeface="Arial"/>
                <a:cs typeface="Arial"/>
                <a:sym typeface="Arial"/>
              </a:rPr>
              <a:t>, que es necesario problematizar y desmontar.</a:t>
            </a:r>
            <a:endParaRPr/>
          </a:p>
        </p:txBody>
      </p:sp>
      <p:sp>
        <p:nvSpPr>
          <p:cNvPr id="506" name="Google Shape;50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s-A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p:cSld name="1_Solo el título">
    <p:spTree>
      <p:nvGrpSpPr>
        <p:cNvPr id="15"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b="0" l="0" r="84914" t="0"/>
          <a:stretch/>
        </p:blipFill>
        <p:spPr>
          <a:xfrm>
            <a:off x="0" y="0"/>
            <a:ext cx="1839267" cy="6858000"/>
          </a:xfrm>
          <a:prstGeom prst="rect">
            <a:avLst/>
          </a:prstGeom>
          <a:noFill/>
          <a:ln>
            <a:noFill/>
          </a:ln>
        </p:spPr>
      </p:pic>
      <p:sp>
        <p:nvSpPr>
          <p:cNvPr id="17" name="Google Shape;17;p13"/>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200"/>
              <a:buFont typeface="Arial"/>
              <a:buNone/>
              <a:defRPr sz="2400">
                <a:solidFill>
                  <a:srgbClr val="00AE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3"/>
          <p:cNvSpPr txBox="1"/>
          <p:nvPr/>
        </p:nvSpPr>
        <p:spPr>
          <a:xfrm>
            <a:off x="1839267" y="6356350"/>
            <a:ext cx="126325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s-AR" sz="900" u="none" cap="none" strike="noStrike">
                <a:solidFill>
                  <a:srgbClr val="888888"/>
                </a:solidFill>
                <a:latin typeface="Arial"/>
                <a:ea typeface="Arial"/>
                <a:cs typeface="Arial"/>
                <a:sym typeface="Arial"/>
              </a:rPr>
              <a:t>16/10/2020</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9" name="Shape 69"/>
        <p:cNvGrpSpPr/>
        <p:nvPr/>
      </p:nvGrpSpPr>
      <p:grpSpPr>
        <a:xfrm>
          <a:off x="0" y="0"/>
          <a:ext cx="0" cy="0"/>
          <a:chOff x="0" y="0"/>
          <a:chExt cx="0" cy="0"/>
        </a:xfrm>
      </p:grpSpPr>
      <p:sp>
        <p:nvSpPr>
          <p:cNvPr id="70" name="Google Shape;70;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1" name="Shape 81"/>
        <p:cNvGrpSpPr/>
        <p:nvPr/>
      </p:nvGrpSpPr>
      <p:grpSpPr>
        <a:xfrm>
          <a:off x="0" y="0"/>
          <a:ext cx="0" cy="0"/>
          <a:chOff x="0" y="0"/>
          <a:chExt cx="0" cy="0"/>
        </a:xfrm>
      </p:grpSpPr>
      <p:sp>
        <p:nvSpPr>
          <p:cNvPr id="82" name="Google Shape;82;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85" name="Shape 85"/>
        <p:cNvGrpSpPr/>
        <p:nvPr/>
      </p:nvGrpSpPr>
      <p:grpSpPr>
        <a:xfrm>
          <a:off x="0" y="0"/>
          <a:ext cx="0" cy="0"/>
          <a:chOff x="0" y="0"/>
          <a:chExt cx="0" cy="0"/>
        </a:xfrm>
      </p:grpSpPr>
      <p:sp>
        <p:nvSpPr>
          <p:cNvPr id="86" name="Google Shape;86;p8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8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8" name="Google Shape;88;p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91" name="Shape 91"/>
        <p:cNvGrpSpPr/>
        <p:nvPr/>
      </p:nvGrpSpPr>
      <p:grpSpPr>
        <a:xfrm>
          <a:off x="0" y="0"/>
          <a:ext cx="0" cy="0"/>
          <a:chOff x="0" y="0"/>
          <a:chExt cx="0" cy="0"/>
        </a:xfrm>
      </p:grpSpPr>
      <p:sp>
        <p:nvSpPr>
          <p:cNvPr id="92" name="Google Shape;92;p8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8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94" name="Google Shape;94;p8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8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8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97" name="Shape 97"/>
        <p:cNvGrpSpPr/>
        <p:nvPr/>
      </p:nvGrpSpPr>
      <p:grpSpPr>
        <a:xfrm>
          <a:off x="0" y="0"/>
          <a:ext cx="0" cy="0"/>
          <a:chOff x="0" y="0"/>
          <a:chExt cx="0" cy="0"/>
        </a:xfrm>
      </p:grpSpPr>
      <p:sp>
        <p:nvSpPr>
          <p:cNvPr id="98" name="Google Shape;98;p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9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0" name="Google Shape;100;p9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1" name="Google Shape;101;p9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9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9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04" name="Shape 104"/>
        <p:cNvGrpSpPr/>
        <p:nvPr/>
      </p:nvGrpSpPr>
      <p:grpSpPr>
        <a:xfrm>
          <a:off x="0" y="0"/>
          <a:ext cx="0" cy="0"/>
          <a:chOff x="0" y="0"/>
          <a:chExt cx="0" cy="0"/>
        </a:xfrm>
      </p:grpSpPr>
      <p:sp>
        <p:nvSpPr>
          <p:cNvPr id="105" name="Google Shape;105;p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9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7" name="Google Shape;107;p9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8" name="Google Shape;108;p9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9" name="Google Shape;109;p9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0" name="Google Shape;110;p9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9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9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13" name="Shape 113"/>
        <p:cNvGrpSpPr/>
        <p:nvPr/>
      </p:nvGrpSpPr>
      <p:grpSpPr>
        <a:xfrm>
          <a:off x="0" y="0"/>
          <a:ext cx="0" cy="0"/>
          <a:chOff x="0" y="0"/>
          <a:chExt cx="0" cy="0"/>
        </a:xfrm>
      </p:grpSpPr>
      <p:sp>
        <p:nvSpPr>
          <p:cNvPr id="114" name="Google Shape;114;p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9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9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9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18" name="Shape 118"/>
        <p:cNvGrpSpPr/>
        <p:nvPr/>
      </p:nvGrpSpPr>
      <p:grpSpPr>
        <a:xfrm>
          <a:off x="0" y="0"/>
          <a:ext cx="0" cy="0"/>
          <a:chOff x="0" y="0"/>
          <a:chExt cx="0" cy="0"/>
        </a:xfrm>
      </p:grpSpPr>
      <p:sp>
        <p:nvSpPr>
          <p:cNvPr id="119" name="Google Shape;119;p9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9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21" name="Google Shape;121;p9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2" name="Google Shape;122;p9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9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9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25" name="Shape 125"/>
        <p:cNvGrpSpPr/>
        <p:nvPr/>
      </p:nvGrpSpPr>
      <p:grpSpPr>
        <a:xfrm>
          <a:off x="0" y="0"/>
          <a:ext cx="0" cy="0"/>
          <a:chOff x="0" y="0"/>
          <a:chExt cx="0" cy="0"/>
        </a:xfrm>
      </p:grpSpPr>
      <p:sp>
        <p:nvSpPr>
          <p:cNvPr id="126" name="Google Shape;126;p9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9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28" name="Google Shape;128;p9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9" name="Google Shape;129;p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2" name="Shape 132"/>
        <p:cNvGrpSpPr/>
        <p:nvPr/>
      </p:nvGrpSpPr>
      <p:grpSpPr>
        <a:xfrm>
          <a:off x="0" y="0"/>
          <a:ext cx="0" cy="0"/>
          <a:chOff x="0" y="0"/>
          <a:chExt cx="0" cy="0"/>
        </a:xfrm>
      </p:grpSpPr>
      <p:sp>
        <p:nvSpPr>
          <p:cNvPr id="133" name="Google Shape;133;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95"/>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5" name="Google Shape;135;p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 name="Shape 19"/>
        <p:cNvGrpSpPr/>
        <p:nvPr/>
      </p:nvGrpSpPr>
      <p:grpSpPr>
        <a:xfrm>
          <a:off x="0" y="0"/>
          <a:ext cx="0" cy="0"/>
          <a:chOff x="0" y="0"/>
          <a:chExt cx="0" cy="0"/>
        </a:xfrm>
      </p:grpSpPr>
      <p:sp>
        <p:nvSpPr>
          <p:cNvPr id="20" name="Google Shape;20;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8" name="Shape 138"/>
        <p:cNvGrpSpPr/>
        <p:nvPr/>
      </p:nvGrpSpPr>
      <p:grpSpPr>
        <a:xfrm>
          <a:off x="0" y="0"/>
          <a:ext cx="0" cy="0"/>
          <a:chOff x="0" y="0"/>
          <a:chExt cx="0" cy="0"/>
        </a:xfrm>
      </p:grpSpPr>
      <p:sp>
        <p:nvSpPr>
          <p:cNvPr id="139" name="Google Shape;139;p96"/>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96"/>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1" name="Google Shape;141;p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0" name="Shape 150"/>
        <p:cNvGrpSpPr/>
        <p:nvPr/>
      </p:nvGrpSpPr>
      <p:grpSpPr>
        <a:xfrm>
          <a:off x="0" y="0"/>
          <a:ext cx="0" cy="0"/>
          <a:chOff x="0" y="0"/>
          <a:chExt cx="0" cy="0"/>
        </a:xfrm>
      </p:grpSpPr>
      <p:sp>
        <p:nvSpPr>
          <p:cNvPr id="151" name="Google Shape;151;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4" name="Shape 154"/>
        <p:cNvGrpSpPr/>
        <p:nvPr/>
      </p:nvGrpSpPr>
      <p:grpSpPr>
        <a:xfrm>
          <a:off x="0" y="0"/>
          <a:ext cx="0" cy="0"/>
          <a:chOff x="0" y="0"/>
          <a:chExt cx="0" cy="0"/>
        </a:xfrm>
      </p:grpSpPr>
      <p:sp>
        <p:nvSpPr>
          <p:cNvPr id="155" name="Google Shape;155;p9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9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7" name="Google Shape;157;p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60" name="Shape 160"/>
        <p:cNvGrpSpPr/>
        <p:nvPr/>
      </p:nvGrpSpPr>
      <p:grpSpPr>
        <a:xfrm>
          <a:off x="0" y="0"/>
          <a:ext cx="0" cy="0"/>
          <a:chOff x="0" y="0"/>
          <a:chExt cx="0" cy="0"/>
        </a:xfrm>
      </p:grpSpPr>
      <p:sp>
        <p:nvSpPr>
          <p:cNvPr id="161" name="Google Shape;161;p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9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66" name="Shape 166"/>
        <p:cNvGrpSpPr/>
        <p:nvPr/>
      </p:nvGrpSpPr>
      <p:grpSpPr>
        <a:xfrm>
          <a:off x="0" y="0"/>
          <a:ext cx="0" cy="0"/>
          <a:chOff x="0" y="0"/>
          <a:chExt cx="0" cy="0"/>
        </a:xfrm>
      </p:grpSpPr>
      <p:sp>
        <p:nvSpPr>
          <p:cNvPr id="167" name="Google Shape;167;p9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9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69" name="Google Shape;169;p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72" name="Shape 172"/>
        <p:cNvGrpSpPr/>
        <p:nvPr/>
      </p:nvGrpSpPr>
      <p:grpSpPr>
        <a:xfrm>
          <a:off x="0" y="0"/>
          <a:ext cx="0" cy="0"/>
          <a:chOff x="0" y="0"/>
          <a:chExt cx="0" cy="0"/>
        </a:xfrm>
      </p:grpSpPr>
      <p:sp>
        <p:nvSpPr>
          <p:cNvPr id="173" name="Google Shape;173;p1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10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5" name="Google Shape;175;p10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6" name="Google Shape;176;p1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79" name="Shape 179"/>
        <p:cNvGrpSpPr/>
        <p:nvPr/>
      </p:nvGrpSpPr>
      <p:grpSpPr>
        <a:xfrm>
          <a:off x="0" y="0"/>
          <a:ext cx="0" cy="0"/>
          <a:chOff x="0" y="0"/>
          <a:chExt cx="0" cy="0"/>
        </a:xfrm>
      </p:grpSpPr>
      <p:sp>
        <p:nvSpPr>
          <p:cNvPr id="180" name="Google Shape;180;p1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10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82" name="Google Shape;182;p10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83" name="Google Shape;183;p10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84" name="Google Shape;184;p10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85" name="Google Shape;185;p10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10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10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88" name="Shape 188"/>
        <p:cNvGrpSpPr/>
        <p:nvPr/>
      </p:nvGrpSpPr>
      <p:grpSpPr>
        <a:xfrm>
          <a:off x="0" y="0"/>
          <a:ext cx="0" cy="0"/>
          <a:chOff x="0" y="0"/>
          <a:chExt cx="0" cy="0"/>
        </a:xfrm>
      </p:grpSpPr>
      <p:sp>
        <p:nvSpPr>
          <p:cNvPr id="189" name="Google Shape;189;p10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10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10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10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93" name="Shape 193"/>
        <p:cNvGrpSpPr/>
        <p:nvPr/>
      </p:nvGrpSpPr>
      <p:grpSpPr>
        <a:xfrm>
          <a:off x="0" y="0"/>
          <a:ext cx="0" cy="0"/>
          <a:chOff x="0" y="0"/>
          <a:chExt cx="0" cy="0"/>
        </a:xfrm>
      </p:grpSpPr>
      <p:sp>
        <p:nvSpPr>
          <p:cNvPr id="194" name="Google Shape;194;p10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10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96" name="Google Shape;196;p10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7" name="Google Shape;197;p1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1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00" name="Shape 200"/>
        <p:cNvGrpSpPr/>
        <p:nvPr/>
      </p:nvGrpSpPr>
      <p:grpSpPr>
        <a:xfrm>
          <a:off x="0" y="0"/>
          <a:ext cx="0" cy="0"/>
          <a:chOff x="0" y="0"/>
          <a:chExt cx="0" cy="0"/>
        </a:xfrm>
      </p:grpSpPr>
      <p:sp>
        <p:nvSpPr>
          <p:cNvPr id="201" name="Google Shape;201;p10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10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03" name="Google Shape;203;p10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4" name="Google Shape;204;p1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1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1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 name="Shape 23"/>
        <p:cNvGrpSpPr/>
        <p:nvPr/>
      </p:nvGrpSpPr>
      <p:grpSpPr>
        <a:xfrm>
          <a:off x="0" y="0"/>
          <a:ext cx="0" cy="0"/>
          <a:chOff x="0" y="0"/>
          <a:chExt cx="0" cy="0"/>
        </a:xfrm>
      </p:grpSpPr>
      <p:sp>
        <p:nvSpPr>
          <p:cNvPr id="24" name="Google Shape;24;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07" name="Shape 207"/>
        <p:cNvGrpSpPr/>
        <p:nvPr/>
      </p:nvGrpSpPr>
      <p:grpSpPr>
        <a:xfrm>
          <a:off x="0" y="0"/>
          <a:ext cx="0" cy="0"/>
          <a:chOff x="0" y="0"/>
          <a:chExt cx="0" cy="0"/>
        </a:xfrm>
      </p:grpSpPr>
      <p:sp>
        <p:nvSpPr>
          <p:cNvPr id="208" name="Google Shape;208;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10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1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1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1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13" name="Shape 213"/>
        <p:cNvGrpSpPr/>
        <p:nvPr/>
      </p:nvGrpSpPr>
      <p:grpSpPr>
        <a:xfrm>
          <a:off x="0" y="0"/>
          <a:ext cx="0" cy="0"/>
          <a:chOff x="0" y="0"/>
          <a:chExt cx="0" cy="0"/>
        </a:xfrm>
      </p:grpSpPr>
      <p:sp>
        <p:nvSpPr>
          <p:cNvPr id="214" name="Google Shape;214;p10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10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1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1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1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25" name="Shape 225"/>
        <p:cNvGrpSpPr/>
        <p:nvPr/>
      </p:nvGrpSpPr>
      <p:grpSpPr>
        <a:xfrm>
          <a:off x="0" y="0"/>
          <a:ext cx="0" cy="0"/>
          <a:chOff x="0" y="0"/>
          <a:chExt cx="0" cy="0"/>
        </a:xfrm>
      </p:grpSpPr>
      <p:sp>
        <p:nvSpPr>
          <p:cNvPr id="226" name="Google Shape;226;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29" name="Shape 229"/>
        <p:cNvGrpSpPr/>
        <p:nvPr/>
      </p:nvGrpSpPr>
      <p:grpSpPr>
        <a:xfrm>
          <a:off x="0" y="0"/>
          <a:ext cx="0" cy="0"/>
          <a:chOff x="0" y="0"/>
          <a:chExt cx="0" cy="0"/>
        </a:xfrm>
      </p:grpSpPr>
      <p:sp>
        <p:nvSpPr>
          <p:cNvPr id="230" name="Google Shape;230;p10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10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2" name="Google Shape;232;p10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10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10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5" name="Shape 235"/>
        <p:cNvGrpSpPr/>
        <p:nvPr/>
      </p:nvGrpSpPr>
      <p:grpSpPr>
        <a:xfrm>
          <a:off x="0" y="0"/>
          <a:ext cx="0" cy="0"/>
          <a:chOff x="0" y="0"/>
          <a:chExt cx="0" cy="0"/>
        </a:xfrm>
      </p:grpSpPr>
      <p:sp>
        <p:nvSpPr>
          <p:cNvPr id="236" name="Google Shape;236;p10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10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10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10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1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1" name="Shape 241"/>
        <p:cNvGrpSpPr/>
        <p:nvPr/>
      </p:nvGrpSpPr>
      <p:grpSpPr>
        <a:xfrm>
          <a:off x="0" y="0"/>
          <a:ext cx="0" cy="0"/>
          <a:chOff x="0" y="0"/>
          <a:chExt cx="0" cy="0"/>
        </a:xfrm>
      </p:grpSpPr>
      <p:sp>
        <p:nvSpPr>
          <p:cNvPr id="242" name="Google Shape;242;p10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10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44" name="Google Shape;244;p10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10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0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47" name="Shape 247"/>
        <p:cNvGrpSpPr/>
        <p:nvPr/>
      </p:nvGrpSpPr>
      <p:grpSpPr>
        <a:xfrm>
          <a:off x="0" y="0"/>
          <a:ext cx="0" cy="0"/>
          <a:chOff x="0" y="0"/>
          <a:chExt cx="0" cy="0"/>
        </a:xfrm>
      </p:grpSpPr>
      <p:sp>
        <p:nvSpPr>
          <p:cNvPr id="248" name="Google Shape;248;p1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11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0" name="Google Shape;250;p11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1" name="Google Shape;251;p1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1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54" name="Shape 254"/>
        <p:cNvGrpSpPr/>
        <p:nvPr/>
      </p:nvGrpSpPr>
      <p:grpSpPr>
        <a:xfrm>
          <a:off x="0" y="0"/>
          <a:ext cx="0" cy="0"/>
          <a:chOff x="0" y="0"/>
          <a:chExt cx="0" cy="0"/>
        </a:xfrm>
      </p:grpSpPr>
      <p:sp>
        <p:nvSpPr>
          <p:cNvPr id="255" name="Google Shape;255;p1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11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7" name="Google Shape;257;p11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58" name="Google Shape;258;p11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9" name="Google Shape;259;p11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0" name="Google Shape;260;p1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1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1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63" name="Shape 263"/>
        <p:cNvGrpSpPr/>
        <p:nvPr/>
      </p:nvGrpSpPr>
      <p:grpSpPr>
        <a:xfrm>
          <a:off x="0" y="0"/>
          <a:ext cx="0" cy="0"/>
          <a:chOff x="0" y="0"/>
          <a:chExt cx="0" cy="0"/>
        </a:xfrm>
      </p:grpSpPr>
      <p:sp>
        <p:nvSpPr>
          <p:cNvPr id="264" name="Google Shape;264;p1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1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1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68" name="Shape 268"/>
        <p:cNvGrpSpPr/>
        <p:nvPr/>
      </p:nvGrpSpPr>
      <p:grpSpPr>
        <a:xfrm>
          <a:off x="0" y="0"/>
          <a:ext cx="0" cy="0"/>
          <a:chOff x="0" y="0"/>
          <a:chExt cx="0" cy="0"/>
        </a:xfrm>
      </p:grpSpPr>
      <p:sp>
        <p:nvSpPr>
          <p:cNvPr id="269" name="Google Shape;269;p11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11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71" name="Google Shape;271;p11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72" name="Google Shape;272;p1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1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1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9" name="Shape 29"/>
        <p:cNvGrpSpPr/>
        <p:nvPr/>
      </p:nvGrpSpPr>
      <p:grpSpPr>
        <a:xfrm>
          <a:off x="0" y="0"/>
          <a:ext cx="0" cy="0"/>
          <a:chOff x="0" y="0"/>
          <a:chExt cx="0" cy="0"/>
        </a:xfrm>
      </p:grpSpPr>
      <p:sp>
        <p:nvSpPr>
          <p:cNvPr id="30" name="Google Shape;30;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75" name="Shape 275"/>
        <p:cNvGrpSpPr/>
        <p:nvPr/>
      </p:nvGrpSpPr>
      <p:grpSpPr>
        <a:xfrm>
          <a:off x="0" y="0"/>
          <a:ext cx="0" cy="0"/>
          <a:chOff x="0" y="0"/>
          <a:chExt cx="0" cy="0"/>
        </a:xfrm>
      </p:grpSpPr>
      <p:sp>
        <p:nvSpPr>
          <p:cNvPr id="276" name="Google Shape;276;p11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11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78" name="Google Shape;278;p11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79" name="Google Shape;279;p1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1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1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82" name="Shape 282"/>
        <p:cNvGrpSpPr/>
        <p:nvPr/>
      </p:nvGrpSpPr>
      <p:grpSpPr>
        <a:xfrm>
          <a:off x="0" y="0"/>
          <a:ext cx="0" cy="0"/>
          <a:chOff x="0" y="0"/>
          <a:chExt cx="0" cy="0"/>
        </a:xfrm>
      </p:grpSpPr>
      <p:sp>
        <p:nvSpPr>
          <p:cNvPr id="283" name="Google Shape;283;p1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11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5" name="Google Shape;285;p1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1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1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88" name="Shape 288"/>
        <p:cNvGrpSpPr/>
        <p:nvPr/>
      </p:nvGrpSpPr>
      <p:grpSpPr>
        <a:xfrm>
          <a:off x="0" y="0"/>
          <a:ext cx="0" cy="0"/>
          <a:chOff x="0" y="0"/>
          <a:chExt cx="0" cy="0"/>
        </a:xfrm>
      </p:grpSpPr>
      <p:sp>
        <p:nvSpPr>
          <p:cNvPr id="289" name="Google Shape;289;p11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11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1" name="Google Shape;291;p1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1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1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00" name="Shape 300"/>
        <p:cNvGrpSpPr/>
        <p:nvPr/>
      </p:nvGrpSpPr>
      <p:grpSpPr>
        <a:xfrm>
          <a:off x="0" y="0"/>
          <a:ext cx="0" cy="0"/>
          <a:chOff x="0" y="0"/>
          <a:chExt cx="0" cy="0"/>
        </a:xfrm>
      </p:grpSpPr>
      <p:sp>
        <p:nvSpPr>
          <p:cNvPr id="301" name="Google Shape;301;p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04" name="Shape 304"/>
        <p:cNvGrpSpPr/>
        <p:nvPr/>
      </p:nvGrpSpPr>
      <p:grpSpPr>
        <a:xfrm>
          <a:off x="0" y="0"/>
          <a:ext cx="0" cy="0"/>
          <a:chOff x="0" y="0"/>
          <a:chExt cx="0" cy="0"/>
        </a:xfrm>
      </p:grpSpPr>
      <p:sp>
        <p:nvSpPr>
          <p:cNvPr id="305" name="Google Shape;305;p11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11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7" name="Google Shape;307;p1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1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1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0" name="Shape 310"/>
        <p:cNvGrpSpPr/>
        <p:nvPr/>
      </p:nvGrpSpPr>
      <p:grpSpPr>
        <a:xfrm>
          <a:off x="0" y="0"/>
          <a:ext cx="0" cy="0"/>
          <a:chOff x="0" y="0"/>
          <a:chExt cx="0" cy="0"/>
        </a:xfrm>
      </p:grpSpPr>
      <p:sp>
        <p:nvSpPr>
          <p:cNvPr id="311" name="Google Shape;311;p1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1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3" name="Google Shape;313;p1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1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1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6" name="Shape 316"/>
        <p:cNvGrpSpPr/>
        <p:nvPr/>
      </p:nvGrpSpPr>
      <p:grpSpPr>
        <a:xfrm>
          <a:off x="0" y="0"/>
          <a:ext cx="0" cy="0"/>
          <a:chOff x="0" y="0"/>
          <a:chExt cx="0" cy="0"/>
        </a:xfrm>
      </p:grpSpPr>
      <p:sp>
        <p:nvSpPr>
          <p:cNvPr id="317" name="Google Shape;317;p11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11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9" name="Google Shape;319;p1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1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1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22" name="Shape 322"/>
        <p:cNvGrpSpPr/>
        <p:nvPr/>
      </p:nvGrpSpPr>
      <p:grpSpPr>
        <a:xfrm>
          <a:off x="0" y="0"/>
          <a:ext cx="0" cy="0"/>
          <a:chOff x="0" y="0"/>
          <a:chExt cx="0" cy="0"/>
        </a:xfrm>
      </p:grpSpPr>
      <p:sp>
        <p:nvSpPr>
          <p:cNvPr id="323" name="Google Shape;323;p1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12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5" name="Google Shape;325;p12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6" name="Google Shape;326;p1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1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1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29" name="Shape 329"/>
        <p:cNvGrpSpPr/>
        <p:nvPr/>
      </p:nvGrpSpPr>
      <p:grpSpPr>
        <a:xfrm>
          <a:off x="0" y="0"/>
          <a:ext cx="0" cy="0"/>
          <a:chOff x="0" y="0"/>
          <a:chExt cx="0" cy="0"/>
        </a:xfrm>
      </p:grpSpPr>
      <p:sp>
        <p:nvSpPr>
          <p:cNvPr id="330" name="Google Shape;330;p1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12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32" name="Google Shape;332;p12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33" name="Google Shape;333;p12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34" name="Google Shape;334;p12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35" name="Google Shape;335;p1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1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1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38" name="Shape 338"/>
        <p:cNvGrpSpPr/>
        <p:nvPr/>
      </p:nvGrpSpPr>
      <p:grpSpPr>
        <a:xfrm>
          <a:off x="0" y="0"/>
          <a:ext cx="0" cy="0"/>
          <a:chOff x="0" y="0"/>
          <a:chExt cx="0" cy="0"/>
        </a:xfrm>
      </p:grpSpPr>
      <p:sp>
        <p:nvSpPr>
          <p:cNvPr id="339" name="Google Shape;339;p1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1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1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1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5" name="Shape 35"/>
        <p:cNvGrpSpPr/>
        <p:nvPr/>
      </p:nvGrpSpPr>
      <p:grpSpPr>
        <a:xfrm>
          <a:off x="0" y="0"/>
          <a:ext cx="0" cy="0"/>
          <a:chOff x="0" y="0"/>
          <a:chExt cx="0" cy="0"/>
        </a:xfrm>
      </p:grpSpPr>
      <p:sp>
        <p:nvSpPr>
          <p:cNvPr id="36" name="Google Shape;36;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43" name="Shape 343"/>
        <p:cNvGrpSpPr/>
        <p:nvPr/>
      </p:nvGrpSpPr>
      <p:grpSpPr>
        <a:xfrm>
          <a:off x="0" y="0"/>
          <a:ext cx="0" cy="0"/>
          <a:chOff x="0" y="0"/>
          <a:chExt cx="0" cy="0"/>
        </a:xfrm>
      </p:grpSpPr>
      <p:sp>
        <p:nvSpPr>
          <p:cNvPr id="344" name="Google Shape;344;p12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12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46" name="Google Shape;346;p12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47" name="Google Shape;347;p1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1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1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50" name="Shape 350"/>
        <p:cNvGrpSpPr/>
        <p:nvPr/>
      </p:nvGrpSpPr>
      <p:grpSpPr>
        <a:xfrm>
          <a:off x="0" y="0"/>
          <a:ext cx="0" cy="0"/>
          <a:chOff x="0" y="0"/>
          <a:chExt cx="0" cy="0"/>
        </a:xfrm>
      </p:grpSpPr>
      <p:sp>
        <p:nvSpPr>
          <p:cNvPr id="351" name="Google Shape;351;p12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12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53" name="Google Shape;353;p12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54" name="Google Shape;354;p1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1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1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57" name="Shape 357"/>
        <p:cNvGrpSpPr/>
        <p:nvPr/>
      </p:nvGrpSpPr>
      <p:grpSpPr>
        <a:xfrm>
          <a:off x="0" y="0"/>
          <a:ext cx="0" cy="0"/>
          <a:chOff x="0" y="0"/>
          <a:chExt cx="0" cy="0"/>
        </a:xfrm>
      </p:grpSpPr>
      <p:sp>
        <p:nvSpPr>
          <p:cNvPr id="358" name="Google Shape;358;p1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125"/>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0" name="Google Shape;360;p1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1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1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63" name="Shape 363"/>
        <p:cNvGrpSpPr/>
        <p:nvPr/>
      </p:nvGrpSpPr>
      <p:grpSpPr>
        <a:xfrm>
          <a:off x="0" y="0"/>
          <a:ext cx="0" cy="0"/>
          <a:chOff x="0" y="0"/>
          <a:chExt cx="0" cy="0"/>
        </a:xfrm>
      </p:grpSpPr>
      <p:sp>
        <p:nvSpPr>
          <p:cNvPr id="364" name="Google Shape;364;p126"/>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126"/>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6" name="Google Shape;366;p1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1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1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75" name="Shape 375"/>
        <p:cNvGrpSpPr/>
        <p:nvPr/>
      </p:nvGrpSpPr>
      <p:grpSpPr>
        <a:xfrm>
          <a:off x="0" y="0"/>
          <a:ext cx="0" cy="0"/>
          <a:chOff x="0" y="0"/>
          <a:chExt cx="0" cy="0"/>
        </a:xfrm>
      </p:grpSpPr>
      <p:sp>
        <p:nvSpPr>
          <p:cNvPr id="376" name="Google Shape;376;p87"/>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87"/>
          <p:cNvSpPr txBox="1"/>
          <p:nvPr>
            <p:ph idx="1" type="body"/>
          </p:nvPr>
        </p:nvSpPr>
        <p:spPr>
          <a:xfrm>
            <a:off x="609600" y="1600200"/>
            <a:ext cx="10972800" cy="4526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480"/>
              </a:spcBef>
              <a:spcAft>
                <a:spcPts val="0"/>
              </a:spcAft>
              <a:buClr>
                <a:schemeClr val="dk1"/>
              </a:buClr>
              <a:buSzPts val="1800"/>
              <a:buChar char="•"/>
              <a:defRPr/>
            </a:lvl1pPr>
            <a:lvl2pPr indent="-342900" lvl="1" marL="914400" algn="l">
              <a:lnSpc>
                <a:spcPct val="100000"/>
              </a:lnSpc>
              <a:spcBef>
                <a:spcPts val="480"/>
              </a:spcBef>
              <a:spcAft>
                <a:spcPts val="0"/>
              </a:spcAft>
              <a:buClr>
                <a:schemeClr val="dk1"/>
              </a:buClr>
              <a:buSzPts val="1800"/>
              <a:buChar char="–"/>
              <a:defRPr/>
            </a:lvl2pPr>
            <a:lvl3pPr indent="-342900" lvl="2" marL="1371600" algn="l">
              <a:lnSpc>
                <a:spcPct val="100000"/>
              </a:lnSpc>
              <a:spcBef>
                <a:spcPts val="480"/>
              </a:spcBef>
              <a:spcAft>
                <a:spcPts val="0"/>
              </a:spcAft>
              <a:buClr>
                <a:schemeClr val="dk1"/>
              </a:buClr>
              <a:buSzPts val="1800"/>
              <a:buChar char="•"/>
              <a:defRPr/>
            </a:lvl3pPr>
            <a:lvl4pPr indent="-342900" lvl="3" marL="1828800" algn="l">
              <a:lnSpc>
                <a:spcPct val="100000"/>
              </a:lnSpc>
              <a:spcBef>
                <a:spcPts val="480"/>
              </a:spcBef>
              <a:spcAft>
                <a:spcPts val="0"/>
              </a:spcAft>
              <a:buClr>
                <a:schemeClr val="dk1"/>
              </a:buClr>
              <a:buSzPts val="1800"/>
              <a:buChar char="–"/>
              <a:defRPr/>
            </a:lvl4pPr>
            <a:lvl5pPr indent="-342900" lvl="4" marL="2286000" algn="l">
              <a:lnSpc>
                <a:spcPct val="100000"/>
              </a:lnSpc>
              <a:spcBef>
                <a:spcPts val="480"/>
              </a:spcBef>
              <a:spcAft>
                <a:spcPts val="0"/>
              </a:spcAft>
              <a:buClr>
                <a:schemeClr val="dk1"/>
              </a:buClr>
              <a:buSzPts val="1800"/>
              <a:buChar char="»"/>
              <a:defRPr/>
            </a:lvl5pPr>
            <a:lvl6pPr indent="-342900" lvl="5" marL="2743200" algn="l">
              <a:lnSpc>
                <a:spcPct val="100000"/>
              </a:lnSpc>
              <a:spcBef>
                <a:spcPts val="480"/>
              </a:spcBef>
              <a:spcAft>
                <a:spcPts val="0"/>
              </a:spcAft>
              <a:buClr>
                <a:schemeClr val="dk1"/>
              </a:buClr>
              <a:buSzPts val="1800"/>
              <a:buChar char="•"/>
              <a:defRPr/>
            </a:lvl6pPr>
            <a:lvl7pPr indent="-342900" lvl="6" marL="3200400" algn="l">
              <a:lnSpc>
                <a:spcPct val="100000"/>
              </a:lnSpc>
              <a:spcBef>
                <a:spcPts val="480"/>
              </a:spcBef>
              <a:spcAft>
                <a:spcPts val="0"/>
              </a:spcAft>
              <a:buClr>
                <a:schemeClr val="dk1"/>
              </a:buClr>
              <a:buSzPts val="1800"/>
              <a:buChar char="•"/>
              <a:defRPr/>
            </a:lvl7pPr>
            <a:lvl8pPr indent="-342900" lvl="7" marL="3657600" algn="l">
              <a:lnSpc>
                <a:spcPct val="100000"/>
              </a:lnSpc>
              <a:spcBef>
                <a:spcPts val="480"/>
              </a:spcBef>
              <a:spcAft>
                <a:spcPts val="0"/>
              </a:spcAft>
              <a:buClr>
                <a:schemeClr val="dk1"/>
              </a:buClr>
              <a:buSzPts val="1800"/>
              <a:buChar char="•"/>
              <a:defRPr/>
            </a:lvl8pPr>
            <a:lvl9pPr indent="-342900" lvl="8" marL="4114800" algn="l">
              <a:lnSpc>
                <a:spcPct val="100000"/>
              </a:lnSpc>
              <a:spcBef>
                <a:spcPts val="480"/>
              </a:spcBef>
              <a:spcAft>
                <a:spcPts val="0"/>
              </a:spcAft>
              <a:buClr>
                <a:schemeClr val="dk1"/>
              </a:buClr>
              <a:buSzPts val="1800"/>
              <a:buChar char="•"/>
              <a:defRPr/>
            </a:lvl9pPr>
          </a:lstStyle>
          <a:p/>
        </p:txBody>
      </p:sp>
      <p:sp>
        <p:nvSpPr>
          <p:cNvPr id="378" name="Google Shape;378;p87"/>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87"/>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87"/>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81" name="Shape 381"/>
        <p:cNvGrpSpPr/>
        <p:nvPr/>
      </p:nvGrpSpPr>
      <p:grpSpPr>
        <a:xfrm>
          <a:off x="0" y="0"/>
          <a:ext cx="0" cy="0"/>
          <a:chOff x="0" y="0"/>
          <a:chExt cx="0" cy="0"/>
        </a:xfrm>
      </p:grpSpPr>
      <p:sp>
        <p:nvSpPr>
          <p:cNvPr id="382" name="Google Shape;382;p127"/>
          <p:cNvSpPr txBox="1"/>
          <p:nvPr>
            <p:ph type="ctrTitle"/>
          </p:nvPr>
        </p:nvSpPr>
        <p:spPr>
          <a:xfrm>
            <a:off x="914400" y="2130425"/>
            <a:ext cx="103632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127"/>
          <p:cNvSpPr txBox="1"/>
          <p:nvPr>
            <p:ph idx="1" type="subTitle"/>
          </p:nvPr>
        </p:nvSpPr>
        <p:spPr>
          <a:xfrm>
            <a:off x="1828800" y="3886200"/>
            <a:ext cx="8534400" cy="1752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853"/>
              </a:spcBef>
              <a:spcAft>
                <a:spcPts val="0"/>
              </a:spcAft>
              <a:buClr>
                <a:srgbClr val="888888"/>
              </a:buClr>
              <a:buSzPts val="3200"/>
              <a:buNone/>
              <a:defRPr>
                <a:solidFill>
                  <a:srgbClr val="888888"/>
                </a:solidFill>
              </a:defRPr>
            </a:lvl1pPr>
            <a:lvl2pPr lvl="1" algn="ctr">
              <a:lnSpc>
                <a:spcPct val="100000"/>
              </a:lnSpc>
              <a:spcBef>
                <a:spcPts val="747"/>
              </a:spcBef>
              <a:spcAft>
                <a:spcPts val="0"/>
              </a:spcAft>
              <a:buClr>
                <a:srgbClr val="888888"/>
              </a:buClr>
              <a:buSzPts val="2800"/>
              <a:buNone/>
              <a:defRPr>
                <a:solidFill>
                  <a:srgbClr val="888888"/>
                </a:solidFill>
              </a:defRPr>
            </a:lvl2pPr>
            <a:lvl3pPr lvl="2" algn="ctr">
              <a:lnSpc>
                <a:spcPct val="100000"/>
              </a:lnSpc>
              <a:spcBef>
                <a:spcPts val="640"/>
              </a:spcBef>
              <a:spcAft>
                <a:spcPts val="0"/>
              </a:spcAft>
              <a:buClr>
                <a:srgbClr val="888888"/>
              </a:buClr>
              <a:buSzPts val="2400"/>
              <a:buNone/>
              <a:defRPr>
                <a:solidFill>
                  <a:srgbClr val="888888"/>
                </a:solidFill>
              </a:defRPr>
            </a:lvl3pPr>
            <a:lvl4pPr lvl="3" algn="ctr">
              <a:lnSpc>
                <a:spcPct val="100000"/>
              </a:lnSpc>
              <a:spcBef>
                <a:spcPts val="533"/>
              </a:spcBef>
              <a:spcAft>
                <a:spcPts val="0"/>
              </a:spcAft>
              <a:buClr>
                <a:srgbClr val="888888"/>
              </a:buClr>
              <a:buSzPts val="2000"/>
              <a:buNone/>
              <a:defRPr>
                <a:solidFill>
                  <a:srgbClr val="888888"/>
                </a:solidFill>
              </a:defRPr>
            </a:lvl4pPr>
            <a:lvl5pPr lvl="4" algn="ctr">
              <a:lnSpc>
                <a:spcPct val="100000"/>
              </a:lnSpc>
              <a:spcBef>
                <a:spcPts val="533"/>
              </a:spcBef>
              <a:spcAft>
                <a:spcPts val="0"/>
              </a:spcAft>
              <a:buClr>
                <a:srgbClr val="888888"/>
              </a:buClr>
              <a:buSzPts val="20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p:txBody>
      </p:sp>
      <p:sp>
        <p:nvSpPr>
          <p:cNvPr id="384" name="Google Shape;384;p127"/>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127"/>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127"/>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7" name="Shape 387"/>
        <p:cNvGrpSpPr/>
        <p:nvPr/>
      </p:nvGrpSpPr>
      <p:grpSpPr>
        <a:xfrm>
          <a:off x="0" y="0"/>
          <a:ext cx="0" cy="0"/>
          <a:chOff x="0" y="0"/>
          <a:chExt cx="0" cy="0"/>
        </a:xfrm>
      </p:grpSpPr>
      <p:sp>
        <p:nvSpPr>
          <p:cNvPr id="388" name="Google Shape;388;p128"/>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128"/>
          <p:cNvSpPr txBox="1"/>
          <p:nvPr>
            <p:ph idx="1" type="body"/>
          </p:nvPr>
        </p:nvSpPr>
        <p:spPr>
          <a:xfrm>
            <a:off x="609600" y="1600200"/>
            <a:ext cx="5384800" cy="45260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747"/>
              </a:spcBef>
              <a:spcAft>
                <a:spcPts val="0"/>
              </a:spcAft>
              <a:buClr>
                <a:schemeClr val="dk1"/>
              </a:buClr>
              <a:buSzPts val="2800"/>
              <a:buChar char="•"/>
              <a:defRPr sz="3733"/>
            </a:lvl1pPr>
            <a:lvl2pPr indent="-381000" lvl="1" marL="914400" algn="l">
              <a:lnSpc>
                <a:spcPct val="100000"/>
              </a:lnSpc>
              <a:spcBef>
                <a:spcPts val="640"/>
              </a:spcBef>
              <a:spcAft>
                <a:spcPts val="0"/>
              </a:spcAft>
              <a:buClr>
                <a:schemeClr val="dk1"/>
              </a:buClr>
              <a:buSzPts val="2400"/>
              <a:buChar char="–"/>
              <a:defRPr sz="3200"/>
            </a:lvl2pPr>
            <a:lvl3pPr indent="-355600" lvl="2" marL="1371600" algn="l">
              <a:lnSpc>
                <a:spcPct val="100000"/>
              </a:lnSpc>
              <a:spcBef>
                <a:spcPts val="533"/>
              </a:spcBef>
              <a:spcAft>
                <a:spcPts val="0"/>
              </a:spcAft>
              <a:buClr>
                <a:schemeClr val="dk1"/>
              </a:buClr>
              <a:buSzPts val="2000"/>
              <a:buChar char="•"/>
              <a:defRPr sz="2667"/>
            </a:lvl3pPr>
            <a:lvl4pPr indent="-342900" lvl="3" marL="1828800" algn="l">
              <a:lnSpc>
                <a:spcPct val="100000"/>
              </a:lnSpc>
              <a:spcBef>
                <a:spcPts val="480"/>
              </a:spcBef>
              <a:spcAft>
                <a:spcPts val="0"/>
              </a:spcAft>
              <a:buClr>
                <a:schemeClr val="dk1"/>
              </a:buClr>
              <a:buSzPts val="1800"/>
              <a:buChar char="–"/>
              <a:defRPr sz="2400"/>
            </a:lvl4pPr>
            <a:lvl5pPr indent="-342900" lvl="4" marL="2286000" algn="l">
              <a:lnSpc>
                <a:spcPct val="100000"/>
              </a:lnSpc>
              <a:spcBef>
                <a:spcPts val="480"/>
              </a:spcBef>
              <a:spcAft>
                <a:spcPts val="0"/>
              </a:spcAft>
              <a:buClr>
                <a:schemeClr val="dk1"/>
              </a:buClr>
              <a:buSzPts val="1800"/>
              <a:buChar char="»"/>
              <a:defRPr sz="2400"/>
            </a:lvl5pPr>
            <a:lvl6pPr indent="-342900" lvl="5" marL="2743200" algn="l">
              <a:lnSpc>
                <a:spcPct val="100000"/>
              </a:lnSpc>
              <a:spcBef>
                <a:spcPts val="480"/>
              </a:spcBef>
              <a:spcAft>
                <a:spcPts val="0"/>
              </a:spcAft>
              <a:buClr>
                <a:schemeClr val="dk1"/>
              </a:buClr>
              <a:buSzPts val="1800"/>
              <a:buChar char="•"/>
              <a:defRPr sz="2400"/>
            </a:lvl6pPr>
            <a:lvl7pPr indent="-342900" lvl="6" marL="3200400" algn="l">
              <a:lnSpc>
                <a:spcPct val="100000"/>
              </a:lnSpc>
              <a:spcBef>
                <a:spcPts val="480"/>
              </a:spcBef>
              <a:spcAft>
                <a:spcPts val="0"/>
              </a:spcAft>
              <a:buClr>
                <a:schemeClr val="dk1"/>
              </a:buClr>
              <a:buSzPts val="1800"/>
              <a:buChar char="•"/>
              <a:defRPr sz="2400"/>
            </a:lvl7pPr>
            <a:lvl8pPr indent="-342900" lvl="7" marL="3657600" algn="l">
              <a:lnSpc>
                <a:spcPct val="100000"/>
              </a:lnSpc>
              <a:spcBef>
                <a:spcPts val="480"/>
              </a:spcBef>
              <a:spcAft>
                <a:spcPts val="0"/>
              </a:spcAft>
              <a:buClr>
                <a:schemeClr val="dk1"/>
              </a:buClr>
              <a:buSzPts val="1800"/>
              <a:buChar char="•"/>
              <a:defRPr sz="2400"/>
            </a:lvl8pPr>
            <a:lvl9pPr indent="-342900" lvl="8" marL="4114800" algn="l">
              <a:lnSpc>
                <a:spcPct val="100000"/>
              </a:lnSpc>
              <a:spcBef>
                <a:spcPts val="480"/>
              </a:spcBef>
              <a:spcAft>
                <a:spcPts val="0"/>
              </a:spcAft>
              <a:buClr>
                <a:schemeClr val="dk1"/>
              </a:buClr>
              <a:buSzPts val="1800"/>
              <a:buChar char="•"/>
              <a:defRPr sz="2400"/>
            </a:lvl9pPr>
          </a:lstStyle>
          <a:p/>
        </p:txBody>
      </p:sp>
      <p:sp>
        <p:nvSpPr>
          <p:cNvPr id="390" name="Google Shape;390;p128"/>
          <p:cNvSpPr txBox="1"/>
          <p:nvPr>
            <p:ph idx="2" type="body"/>
          </p:nvPr>
        </p:nvSpPr>
        <p:spPr>
          <a:xfrm>
            <a:off x="6197600" y="1600200"/>
            <a:ext cx="5384800" cy="45260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747"/>
              </a:spcBef>
              <a:spcAft>
                <a:spcPts val="0"/>
              </a:spcAft>
              <a:buClr>
                <a:schemeClr val="dk1"/>
              </a:buClr>
              <a:buSzPts val="2800"/>
              <a:buChar char="•"/>
              <a:defRPr sz="3733"/>
            </a:lvl1pPr>
            <a:lvl2pPr indent="-381000" lvl="1" marL="914400" algn="l">
              <a:lnSpc>
                <a:spcPct val="100000"/>
              </a:lnSpc>
              <a:spcBef>
                <a:spcPts val="640"/>
              </a:spcBef>
              <a:spcAft>
                <a:spcPts val="0"/>
              </a:spcAft>
              <a:buClr>
                <a:schemeClr val="dk1"/>
              </a:buClr>
              <a:buSzPts val="2400"/>
              <a:buChar char="–"/>
              <a:defRPr sz="3200"/>
            </a:lvl2pPr>
            <a:lvl3pPr indent="-355600" lvl="2" marL="1371600" algn="l">
              <a:lnSpc>
                <a:spcPct val="100000"/>
              </a:lnSpc>
              <a:spcBef>
                <a:spcPts val="533"/>
              </a:spcBef>
              <a:spcAft>
                <a:spcPts val="0"/>
              </a:spcAft>
              <a:buClr>
                <a:schemeClr val="dk1"/>
              </a:buClr>
              <a:buSzPts val="2000"/>
              <a:buChar char="•"/>
              <a:defRPr sz="2667"/>
            </a:lvl3pPr>
            <a:lvl4pPr indent="-342900" lvl="3" marL="1828800" algn="l">
              <a:lnSpc>
                <a:spcPct val="100000"/>
              </a:lnSpc>
              <a:spcBef>
                <a:spcPts val="480"/>
              </a:spcBef>
              <a:spcAft>
                <a:spcPts val="0"/>
              </a:spcAft>
              <a:buClr>
                <a:schemeClr val="dk1"/>
              </a:buClr>
              <a:buSzPts val="1800"/>
              <a:buChar char="–"/>
              <a:defRPr sz="2400"/>
            </a:lvl4pPr>
            <a:lvl5pPr indent="-342900" lvl="4" marL="2286000" algn="l">
              <a:lnSpc>
                <a:spcPct val="100000"/>
              </a:lnSpc>
              <a:spcBef>
                <a:spcPts val="480"/>
              </a:spcBef>
              <a:spcAft>
                <a:spcPts val="0"/>
              </a:spcAft>
              <a:buClr>
                <a:schemeClr val="dk1"/>
              </a:buClr>
              <a:buSzPts val="1800"/>
              <a:buChar char="»"/>
              <a:defRPr sz="2400"/>
            </a:lvl5pPr>
            <a:lvl6pPr indent="-342900" lvl="5" marL="2743200" algn="l">
              <a:lnSpc>
                <a:spcPct val="100000"/>
              </a:lnSpc>
              <a:spcBef>
                <a:spcPts val="480"/>
              </a:spcBef>
              <a:spcAft>
                <a:spcPts val="0"/>
              </a:spcAft>
              <a:buClr>
                <a:schemeClr val="dk1"/>
              </a:buClr>
              <a:buSzPts val="1800"/>
              <a:buChar char="•"/>
              <a:defRPr sz="2400"/>
            </a:lvl6pPr>
            <a:lvl7pPr indent="-342900" lvl="6" marL="3200400" algn="l">
              <a:lnSpc>
                <a:spcPct val="100000"/>
              </a:lnSpc>
              <a:spcBef>
                <a:spcPts val="480"/>
              </a:spcBef>
              <a:spcAft>
                <a:spcPts val="0"/>
              </a:spcAft>
              <a:buClr>
                <a:schemeClr val="dk1"/>
              </a:buClr>
              <a:buSzPts val="1800"/>
              <a:buChar char="•"/>
              <a:defRPr sz="2400"/>
            </a:lvl7pPr>
            <a:lvl8pPr indent="-342900" lvl="7" marL="3657600" algn="l">
              <a:lnSpc>
                <a:spcPct val="100000"/>
              </a:lnSpc>
              <a:spcBef>
                <a:spcPts val="480"/>
              </a:spcBef>
              <a:spcAft>
                <a:spcPts val="0"/>
              </a:spcAft>
              <a:buClr>
                <a:schemeClr val="dk1"/>
              </a:buClr>
              <a:buSzPts val="1800"/>
              <a:buChar char="•"/>
              <a:defRPr sz="2400"/>
            </a:lvl8pPr>
            <a:lvl9pPr indent="-342900" lvl="8" marL="4114800" algn="l">
              <a:lnSpc>
                <a:spcPct val="100000"/>
              </a:lnSpc>
              <a:spcBef>
                <a:spcPts val="480"/>
              </a:spcBef>
              <a:spcAft>
                <a:spcPts val="0"/>
              </a:spcAft>
              <a:buClr>
                <a:schemeClr val="dk1"/>
              </a:buClr>
              <a:buSzPts val="1800"/>
              <a:buChar char="•"/>
              <a:defRPr sz="2400"/>
            </a:lvl9pPr>
          </a:lstStyle>
          <a:p/>
        </p:txBody>
      </p:sp>
      <p:sp>
        <p:nvSpPr>
          <p:cNvPr id="391" name="Google Shape;391;p128"/>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128"/>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128"/>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94" name="Shape 394"/>
        <p:cNvGrpSpPr/>
        <p:nvPr/>
      </p:nvGrpSpPr>
      <p:grpSpPr>
        <a:xfrm>
          <a:off x="0" y="0"/>
          <a:ext cx="0" cy="0"/>
          <a:chOff x="0" y="0"/>
          <a:chExt cx="0" cy="0"/>
        </a:xfrm>
      </p:grpSpPr>
      <p:sp>
        <p:nvSpPr>
          <p:cNvPr id="395" name="Google Shape;395;p129"/>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129"/>
          <p:cNvSpPr txBox="1"/>
          <p:nvPr>
            <p:ph idx="1" type="body"/>
          </p:nvPr>
        </p:nvSpPr>
        <p:spPr>
          <a:xfrm>
            <a:off x="609600" y="1535113"/>
            <a:ext cx="5386800" cy="640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40"/>
              </a:spcBef>
              <a:spcAft>
                <a:spcPts val="0"/>
              </a:spcAft>
              <a:buClr>
                <a:schemeClr val="dk1"/>
              </a:buClr>
              <a:buSzPts val="2400"/>
              <a:buNone/>
              <a:defRPr b="1" sz="3200"/>
            </a:lvl1pPr>
            <a:lvl2pPr indent="-228600" lvl="1" marL="914400" algn="l">
              <a:lnSpc>
                <a:spcPct val="100000"/>
              </a:lnSpc>
              <a:spcBef>
                <a:spcPts val="533"/>
              </a:spcBef>
              <a:spcAft>
                <a:spcPts val="0"/>
              </a:spcAft>
              <a:buClr>
                <a:schemeClr val="dk1"/>
              </a:buClr>
              <a:buSzPts val="2000"/>
              <a:buNone/>
              <a:defRPr b="1" sz="2667"/>
            </a:lvl2pPr>
            <a:lvl3pPr indent="-228600" lvl="2" marL="1371600" algn="l">
              <a:lnSpc>
                <a:spcPct val="100000"/>
              </a:lnSpc>
              <a:spcBef>
                <a:spcPts val="480"/>
              </a:spcBef>
              <a:spcAft>
                <a:spcPts val="0"/>
              </a:spcAft>
              <a:buClr>
                <a:schemeClr val="dk1"/>
              </a:buClr>
              <a:buSzPts val="1800"/>
              <a:buNone/>
              <a:defRPr b="1" sz="2400"/>
            </a:lvl3pPr>
            <a:lvl4pPr indent="-228600" lvl="3" marL="1828800" algn="l">
              <a:lnSpc>
                <a:spcPct val="100000"/>
              </a:lnSpc>
              <a:spcBef>
                <a:spcPts val="427"/>
              </a:spcBef>
              <a:spcAft>
                <a:spcPts val="0"/>
              </a:spcAft>
              <a:buClr>
                <a:schemeClr val="dk1"/>
              </a:buClr>
              <a:buSzPts val="1600"/>
              <a:buNone/>
              <a:defRPr b="1" sz="2133"/>
            </a:lvl4pPr>
            <a:lvl5pPr indent="-228600" lvl="4" marL="2286000" algn="l">
              <a:lnSpc>
                <a:spcPct val="100000"/>
              </a:lnSpc>
              <a:spcBef>
                <a:spcPts val="427"/>
              </a:spcBef>
              <a:spcAft>
                <a:spcPts val="0"/>
              </a:spcAft>
              <a:buClr>
                <a:schemeClr val="dk1"/>
              </a:buClr>
              <a:buSzPts val="1600"/>
              <a:buNone/>
              <a:defRPr b="1" sz="2133"/>
            </a:lvl5pPr>
            <a:lvl6pPr indent="-228600" lvl="5" marL="2743200" algn="l">
              <a:lnSpc>
                <a:spcPct val="100000"/>
              </a:lnSpc>
              <a:spcBef>
                <a:spcPts val="427"/>
              </a:spcBef>
              <a:spcAft>
                <a:spcPts val="0"/>
              </a:spcAft>
              <a:buClr>
                <a:schemeClr val="dk1"/>
              </a:buClr>
              <a:buSzPts val="1600"/>
              <a:buNone/>
              <a:defRPr b="1" sz="2133"/>
            </a:lvl6pPr>
            <a:lvl7pPr indent="-228600" lvl="6" marL="3200400" algn="l">
              <a:lnSpc>
                <a:spcPct val="100000"/>
              </a:lnSpc>
              <a:spcBef>
                <a:spcPts val="427"/>
              </a:spcBef>
              <a:spcAft>
                <a:spcPts val="0"/>
              </a:spcAft>
              <a:buClr>
                <a:schemeClr val="dk1"/>
              </a:buClr>
              <a:buSzPts val="1600"/>
              <a:buNone/>
              <a:defRPr b="1" sz="2133"/>
            </a:lvl7pPr>
            <a:lvl8pPr indent="-228600" lvl="7" marL="3657600" algn="l">
              <a:lnSpc>
                <a:spcPct val="100000"/>
              </a:lnSpc>
              <a:spcBef>
                <a:spcPts val="427"/>
              </a:spcBef>
              <a:spcAft>
                <a:spcPts val="0"/>
              </a:spcAft>
              <a:buClr>
                <a:schemeClr val="dk1"/>
              </a:buClr>
              <a:buSzPts val="1600"/>
              <a:buNone/>
              <a:defRPr b="1" sz="2133"/>
            </a:lvl8pPr>
            <a:lvl9pPr indent="-228600" lvl="8" marL="4114800" algn="l">
              <a:lnSpc>
                <a:spcPct val="100000"/>
              </a:lnSpc>
              <a:spcBef>
                <a:spcPts val="427"/>
              </a:spcBef>
              <a:spcAft>
                <a:spcPts val="0"/>
              </a:spcAft>
              <a:buClr>
                <a:schemeClr val="dk1"/>
              </a:buClr>
              <a:buSzPts val="1600"/>
              <a:buNone/>
              <a:defRPr b="1" sz="2133"/>
            </a:lvl9pPr>
          </a:lstStyle>
          <a:p/>
        </p:txBody>
      </p:sp>
      <p:sp>
        <p:nvSpPr>
          <p:cNvPr id="397" name="Google Shape;397;p129"/>
          <p:cNvSpPr txBox="1"/>
          <p:nvPr>
            <p:ph idx="2" type="body"/>
          </p:nvPr>
        </p:nvSpPr>
        <p:spPr>
          <a:xfrm>
            <a:off x="609600" y="2174875"/>
            <a:ext cx="5386800" cy="3951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640"/>
              </a:spcBef>
              <a:spcAft>
                <a:spcPts val="0"/>
              </a:spcAft>
              <a:buClr>
                <a:schemeClr val="dk1"/>
              </a:buClr>
              <a:buSzPts val="2400"/>
              <a:buChar char="•"/>
              <a:defRPr sz="3200"/>
            </a:lvl1pPr>
            <a:lvl2pPr indent="-355600" lvl="1" marL="914400" algn="l">
              <a:lnSpc>
                <a:spcPct val="100000"/>
              </a:lnSpc>
              <a:spcBef>
                <a:spcPts val="533"/>
              </a:spcBef>
              <a:spcAft>
                <a:spcPts val="0"/>
              </a:spcAft>
              <a:buClr>
                <a:schemeClr val="dk1"/>
              </a:buClr>
              <a:buSzPts val="2000"/>
              <a:buChar char="–"/>
              <a:defRPr sz="2667"/>
            </a:lvl2pPr>
            <a:lvl3pPr indent="-342900" lvl="2" marL="1371600" algn="l">
              <a:lnSpc>
                <a:spcPct val="100000"/>
              </a:lnSpc>
              <a:spcBef>
                <a:spcPts val="480"/>
              </a:spcBef>
              <a:spcAft>
                <a:spcPts val="0"/>
              </a:spcAft>
              <a:buClr>
                <a:schemeClr val="dk1"/>
              </a:buClr>
              <a:buSzPts val="1800"/>
              <a:buChar char="•"/>
              <a:defRPr sz="2400"/>
            </a:lvl3pPr>
            <a:lvl4pPr indent="-330200" lvl="3" marL="1828800" algn="l">
              <a:lnSpc>
                <a:spcPct val="100000"/>
              </a:lnSpc>
              <a:spcBef>
                <a:spcPts val="427"/>
              </a:spcBef>
              <a:spcAft>
                <a:spcPts val="0"/>
              </a:spcAft>
              <a:buClr>
                <a:schemeClr val="dk1"/>
              </a:buClr>
              <a:buSzPts val="1600"/>
              <a:buChar char="–"/>
              <a:defRPr sz="2133"/>
            </a:lvl4pPr>
            <a:lvl5pPr indent="-330200" lvl="4" marL="2286000" algn="l">
              <a:lnSpc>
                <a:spcPct val="100000"/>
              </a:lnSpc>
              <a:spcBef>
                <a:spcPts val="427"/>
              </a:spcBef>
              <a:spcAft>
                <a:spcPts val="0"/>
              </a:spcAft>
              <a:buClr>
                <a:schemeClr val="dk1"/>
              </a:buClr>
              <a:buSzPts val="1600"/>
              <a:buChar char="»"/>
              <a:defRPr sz="2133"/>
            </a:lvl5pPr>
            <a:lvl6pPr indent="-330200" lvl="5" marL="2743200" algn="l">
              <a:lnSpc>
                <a:spcPct val="100000"/>
              </a:lnSpc>
              <a:spcBef>
                <a:spcPts val="427"/>
              </a:spcBef>
              <a:spcAft>
                <a:spcPts val="0"/>
              </a:spcAft>
              <a:buClr>
                <a:schemeClr val="dk1"/>
              </a:buClr>
              <a:buSzPts val="1600"/>
              <a:buChar char="•"/>
              <a:defRPr sz="2133"/>
            </a:lvl6pPr>
            <a:lvl7pPr indent="-330200" lvl="6" marL="3200400" algn="l">
              <a:lnSpc>
                <a:spcPct val="100000"/>
              </a:lnSpc>
              <a:spcBef>
                <a:spcPts val="427"/>
              </a:spcBef>
              <a:spcAft>
                <a:spcPts val="0"/>
              </a:spcAft>
              <a:buClr>
                <a:schemeClr val="dk1"/>
              </a:buClr>
              <a:buSzPts val="1600"/>
              <a:buChar char="•"/>
              <a:defRPr sz="2133"/>
            </a:lvl7pPr>
            <a:lvl8pPr indent="-330200" lvl="7" marL="3657600" algn="l">
              <a:lnSpc>
                <a:spcPct val="100000"/>
              </a:lnSpc>
              <a:spcBef>
                <a:spcPts val="427"/>
              </a:spcBef>
              <a:spcAft>
                <a:spcPts val="0"/>
              </a:spcAft>
              <a:buClr>
                <a:schemeClr val="dk1"/>
              </a:buClr>
              <a:buSzPts val="1600"/>
              <a:buChar char="•"/>
              <a:defRPr sz="2133"/>
            </a:lvl8pPr>
            <a:lvl9pPr indent="-330200" lvl="8" marL="4114800" algn="l">
              <a:lnSpc>
                <a:spcPct val="100000"/>
              </a:lnSpc>
              <a:spcBef>
                <a:spcPts val="427"/>
              </a:spcBef>
              <a:spcAft>
                <a:spcPts val="0"/>
              </a:spcAft>
              <a:buClr>
                <a:schemeClr val="dk1"/>
              </a:buClr>
              <a:buSzPts val="1600"/>
              <a:buChar char="•"/>
              <a:defRPr sz="2133"/>
            </a:lvl9pPr>
          </a:lstStyle>
          <a:p/>
        </p:txBody>
      </p:sp>
      <p:sp>
        <p:nvSpPr>
          <p:cNvPr id="398" name="Google Shape;398;p129"/>
          <p:cNvSpPr txBox="1"/>
          <p:nvPr>
            <p:ph idx="3" type="body"/>
          </p:nvPr>
        </p:nvSpPr>
        <p:spPr>
          <a:xfrm>
            <a:off x="6193367" y="1535113"/>
            <a:ext cx="5389200" cy="640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40"/>
              </a:spcBef>
              <a:spcAft>
                <a:spcPts val="0"/>
              </a:spcAft>
              <a:buClr>
                <a:schemeClr val="dk1"/>
              </a:buClr>
              <a:buSzPts val="2400"/>
              <a:buNone/>
              <a:defRPr b="1" sz="3200"/>
            </a:lvl1pPr>
            <a:lvl2pPr indent="-228600" lvl="1" marL="914400" algn="l">
              <a:lnSpc>
                <a:spcPct val="100000"/>
              </a:lnSpc>
              <a:spcBef>
                <a:spcPts val="533"/>
              </a:spcBef>
              <a:spcAft>
                <a:spcPts val="0"/>
              </a:spcAft>
              <a:buClr>
                <a:schemeClr val="dk1"/>
              </a:buClr>
              <a:buSzPts val="2000"/>
              <a:buNone/>
              <a:defRPr b="1" sz="2667"/>
            </a:lvl2pPr>
            <a:lvl3pPr indent="-228600" lvl="2" marL="1371600" algn="l">
              <a:lnSpc>
                <a:spcPct val="100000"/>
              </a:lnSpc>
              <a:spcBef>
                <a:spcPts val="480"/>
              </a:spcBef>
              <a:spcAft>
                <a:spcPts val="0"/>
              </a:spcAft>
              <a:buClr>
                <a:schemeClr val="dk1"/>
              </a:buClr>
              <a:buSzPts val="1800"/>
              <a:buNone/>
              <a:defRPr b="1" sz="2400"/>
            </a:lvl3pPr>
            <a:lvl4pPr indent="-228600" lvl="3" marL="1828800" algn="l">
              <a:lnSpc>
                <a:spcPct val="100000"/>
              </a:lnSpc>
              <a:spcBef>
                <a:spcPts val="427"/>
              </a:spcBef>
              <a:spcAft>
                <a:spcPts val="0"/>
              </a:spcAft>
              <a:buClr>
                <a:schemeClr val="dk1"/>
              </a:buClr>
              <a:buSzPts val="1600"/>
              <a:buNone/>
              <a:defRPr b="1" sz="2133"/>
            </a:lvl4pPr>
            <a:lvl5pPr indent="-228600" lvl="4" marL="2286000" algn="l">
              <a:lnSpc>
                <a:spcPct val="100000"/>
              </a:lnSpc>
              <a:spcBef>
                <a:spcPts val="427"/>
              </a:spcBef>
              <a:spcAft>
                <a:spcPts val="0"/>
              </a:spcAft>
              <a:buClr>
                <a:schemeClr val="dk1"/>
              </a:buClr>
              <a:buSzPts val="1600"/>
              <a:buNone/>
              <a:defRPr b="1" sz="2133"/>
            </a:lvl5pPr>
            <a:lvl6pPr indent="-228600" lvl="5" marL="2743200" algn="l">
              <a:lnSpc>
                <a:spcPct val="100000"/>
              </a:lnSpc>
              <a:spcBef>
                <a:spcPts val="427"/>
              </a:spcBef>
              <a:spcAft>
                <a:spcPts val="0"/>
              </a:spcAft>
              <a:buClr>
                <a:schemeClr val="dk1"/>
              </a:buClr>
              <a:buSzPts val="1600"/>
              <a:buNone/>
              <a:defRPr b="1" sz="2133"/>
            </a:lvl6pPr>
            <a:lvl7pPr indent="-228600" lvl="6" marL="3200400" algn="l">
              <a:lnSpc>
                <a:spcPct val="100000"/>
              </a:lnSpc>
              <a:spcBef>
                <a:spcPts val="427"/>
              </a:spcBef>
              <a:spcAft>
                <a:spcPts val="0"/>
              </a:spcAft>
              <a:buClr>
                <a:schemeClr val="dk1"/>
              </a:buClr>
              <a:buSzPts val="1600"/>
              <a:buNone/>
              <a:defRPr b="1" sz="2133"/>
            </a:lvl7pPr>
            <a:lvl8pPr indent="-228600" lvl="7" marL="3657600" algn="l">
              <a:lnSpc>
                <a:spcPct val="100000"/>
              </a:lnSpc>
              <a:spcBef>
                <a:spcPts val="427"/>
              </a:spcBef>
              <a:spcAft>
                <a:spcPts val="0"/>
              </a:spcAft>
              <a:buClr>
                <a:schemeClr val="dk1"/>
              </a:buClr>
              <a:buSzPts val="1600"/>
              <a:buNone/>
              <a:defRPr b="1" sz="2133"/>
            </a:lvl8pPr>
            <a:lvl9pPr indent="-228600" lvl="8" marL="4114800" algn="l">
              <a:lnSpc>
                <a:spcPct val="100000"/>
              </a:lnSpc>
              <a:spcBef>
                <a:spcPts val="427"/>
              </a:spcBef>
              <a:spcAft>
                <a:spcPts val="0"/>
              </a:spcAft>
              <a:buClr>
                <a:schemeClr val="dk1"/>
              </a:buClr>
              <a:buSzPts val="1600"/>
              <a:buNone/>
              <a:defRPr b="1" sz="2133"/>
            </a:lvl9pPr>
          </a:lstStyle>
          <a:p/>
        </p:txBody>
      </p:sp>
      <p:sp>
        <p:nvSpPr>
          <p:cNvPr id="399" name="Google Shape;399;p129"/>
          <p:cNvSpPr txBox="1"/>
          <p:nvPr>
            <p:ph idx="4" type="body"/>
          </p:nvPr>
        </p:nvSpPr>
        <p:spPr>
          <a:xfrm>
            <a:off x="6193367" y="2174875"/>
            <a:ext cx="5389200" cy="3951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640"/>
              </a:spcBef>
              <a:spcAft>
                <a:spcPts val="0"/>
              </a:spcAft>
              <a:buClr>
                <a:schemeClr val="dk1"/>
              </a:buClr>
              <a:buSzPts val="2400"/>
              <a:buChar char="•"/>
              <a:defRPr sz="3200"/>
            </a:lvl1pPr>
            <a:lvl2pPr indent="-355600" lvl="1" marL="914400" algn="l">
              <a:lnSpc>
                <a:spcPct val="100000"/>
              </a:lnSpc>
              <a:spcBef>
                <a:spcPts val="533"/>
              </a:spcBef>
              <a:spcAft>
                <a:spcPts val="0"/>
              </a:spcAft>
              <a:buClr>
                <a:schemeClr val="dk1"/>
              </a:buClr>
              <a:buSzPts val="2000"/>
              <a:buChar char="–"/>
              <a:defRPr sz="2667"/>
            </a:lvl2pPr>
            <a:lvl3pPr indent="-342900" lvl="2" marL="1371600" algn="l">
              <a:lnSpc>
                <a:spcPct val="100000"/>
              </a:lnSpc>
              <a:spcBef>
                <a:spcPts val="480"/>
              </a:spcBef>
              <a:spcAft>
                <a:spcPts val="0"/>
              </a:spcAft>
              <a:buClr>
                <a:schemeClr val="dk1"/>
              </a:buClr>
              <a:buSzPts val="1800"/>
              <a:buChar char="•"/>
              <a:defRPr sz="2400"/>
            </a:lvl3pPr>
            <a:lvl4pPr indent="-330200" lvl="3" marL="1828800" algn="l">
              <a:lnSpc>
                <a:spcPct val="100000"/>
              </a:lnSpc>
              <a:spcBef>
                <a:spcPts val="427"/>
              </a:spcBef>
              <a:spcAft>
                <a:spcPts val="0"/>
              </a:spcAft>
              <a:buClr>
                <a:schemeClr val="dk1"/>
              </a:buClr>
              <a:buSzPts val="1600"/>
              <a:buChar char="–"/>
              <a:defRPr sz="2133"/>
            </a:lvl4pPr>
            <a:lvl5pPr indent="-330200" lvl="4" marL="2286000" algn="l">
              <a:lnSpc>
                <a:spcPct val="100000"/>
              </a:lnSpc>
              <a:spcBef>
                <a:spcPts val="427"/>
              </a:spcBef>
              <a:spcAft>
                <a:spcPts val="0"/>
              </a:spcAft>
              <a:buClr>
                <a:schemeClr val="dk1"/>
              </a:buClr>
              <a:buSzPts val="1600"/>
              <a:buChar char="»"/>
              <a:defRPr sz="2133"/>
            </a:lvl5pPr>
            <a:lvl6pPr indent="-330200" lvl="5" marL="2743200" algn="l">
              <a:lnSpc>
                <a:spcPct val="100000"/>
              </a:lnSpc>
              <a:spcBef>
                <a:spcPts val="427"/>
              </a:spcBef>
              <a:spcAft>
                <a:spcPts val="0"/>
              </a:spcAft>
              <a:buClr>
                <a:schemeClr val="dk1"/>
              </a:buClr>
              <a:buSzPts val="1600"/>
              <a:buChar char="•"/>
              <a:defRPr sz="2133"/>
            </a:lvl6pPr>
            <a:lvl7pPr indent="-330200" lvl="6" marL="3200400" algn="l">
              <a:lnSpc>
                <a:spcPct val="100000"/>
              </a:lnSpc>
              <a:spcBef>
                <a:spcPts val="427"/>
              </a:spcBef>
              <a:spcAft>
                <a:spcPts val="0"/>
              </a:spcAft>
              <a:buClr>
                <a:schemeClr val="dk1"/>
              </a:buClr>
              <a:buSzPts val="1600"/>
              <a:buChar char="•"/>
              <a:defRPr sz="2133"/>
            </a:lvl7pPr>
            <a:lvl8pPr indent="-330200" lvl="7" marL="3657600" algn="l">
              <a:lnSpc>
                <a:spcPct val="100000"/>
              </a:lnSpc>
              <a:spcBef>
                <a:spcPts val="427"/>
              </a:spcBef>
              <a:spcAft>
                <a:spcPts val="0"/>
              </a:spcAft>
              <a:buClr>
                <a:schemeClr val="dk1"/>
              </a:buClr>
              <a:buSzPts val="1600"/>
              <a:buChar char="•"/>
              <a:defRPr sz="2133"/>
            </a:lvl8pPr>
            <a:lvl9pPr indent="-330200" lvl="8" marL="4114800" algn="l">
              <a:lnSpc>
                <a:spcPct val="100000"/>
              </a:lnSpc>
              <a:spcBef>
                <a:spcPts val="427"/>
              </a:spcBef>
              <a:spcAft>
                <a:spcPts val="0"/>
              </a:spcAft>
              <a:buClr>
                <a:schemeClr val="dk1"/>
              </a:buClr>
              <a:buSzPts val="1600"/>
              <a:buChar char="•"/>
              <a:defRPr sz="2133"/>
            </a:lvl9pPr>
          </a:lstStyle>
          <a:p/>
        </p:txBody>
      </p:sp>
      <p:sp>
        <p:nvSpPr>
          <p:cNvPr id="400" name="Google Shape;400;p129"/>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129"/>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129"/>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03" name="Shape 403"/>
        <p:cNvGrpSpPr/>
        <p:nvPr/>
      </p:nvGrpSpPr>
      <p:grpSpPr>
        <a:xfrm>
          <a:off x="0" y="0"/>
          <a:ext cx="0" cy="0"/>
          <a:chOff x="0" y="0"/>
          <a:chExt cx="0" cy="0"/>
        </a:xfrm>
      </p:grpSpPr>
      <p:sp>
        <p:nvSpPr>
          <p:cNvPr id="404" name="Google Shape;404;p130"/>
          <p:cNvSpPr txBox="1"/>
          <p:nvPr>
            <p:ph type="title"/>
          </p:nvPr>
        </p:nvSpPr>
        <p:spPr>
          <a:xfrm>
            <a:off x="963084" y="4406900"/>
            <a:ext cx="103632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Arial"/>
              <a:buNone/>
              <a:defRPr b="1" sz="5333"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130"/>
          <p:cNvSpPr txBox="1"/>
          <p:nvPr>
            <p:ph idx="1" type="body"/>
          </p:nvPr>
        </p:nvSpPr>
        <p:spPr>
          <a:xfrm>
            <a:off x="963084" y="2906713"/>
            <a:ext cx="10363200" cy="15004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33"/>
              </a:spcBef>
              <a:spcAft>
                <a:spcPts val="0"/>
              </a:spcAft>
              <a:buClr>
                <a:srgbClr val="888888"/>
              </a:buClr>
              <a:buSzPts val="2000"/>
              <a:buNone/>
              <a:defRPr sz="2667">
                <a:solidFill>
                  <a:srgbClr val="888888"/>
                </a:solidFill>
              </a:defRPr>
            </a:lvl1pPr>
            <a:lvl2pPr indent="-228600" lvl="1" marL="914400" algn="l">
              <a:lnSpc>
                <a:spcPct val="100000"/>
              </a:lnSpc>
              <a:spcBef>
                <a:spcPts val="480"/>
              </a:spcBef>
              <a:spcAft>
                <a:spcPts val="0"/>
              </a:spcAft>
              <a:buClr>
                <a:srgbClr val="888888"/>
              </a:buClr>
              <a:buSzPts val="1800"/>
              <a:buNone/>
              <a:defRPr sz="2400">
                <a:solidFill>
                  <a:srgbClr val="888888"/>
                </a:solidFill>
              </a:defRPr>
            </a:lvl2pPr>
            <a:lvl3pPr indent="-228600" lvl="2" marL="1371600" algn="l">
              <a:lnSpc>
                <a:spcPct val="100000"/>
              </a:lnSpc>
              <a:spcBef>
                <a:spcPts val="427"/>
              </a:spcBef>
              <a:spcAft>
                <a:spcPts val="0"/>
              </a:spcAft>
              <a:buClr>
                <a:srgbClr val="888888"/>
              </a:buClr>
              <a:buSzPts val="1600"/>
              <a:buNone/>
              <a:defRPr sz="2133">
                <a:solidFill>
                  <a:srgbClr val="888888"/>
                </a:solidFill>
              </a:defRPr>
            </a:lvl3pPr>
            <a:lvl4pPr indent="-228600" lvl="3" marL="1828800" algn="l">
              <a:lnSpc>
                <a:spcPct val="100000"/>
              </a:lnSpc>
              <a:spcBef>
                <a:spcPts val="373"/>
              </a:spcBef>
              <a:spcAft>
                <a:spcPts val="0"/>
              </a:spcAft>
              <a:buClr>
                <a:srgbClr val="888888"/>
              </a:buClr>
              <a:buSzPts val="1400"/>
              <a:buNone/>
              <a:defRPr sz="1867">
                <a:solidFill>
                  <a:srgbClr val="888888"/>
                </a:solidFill>
              </a:defRPr>
            </a:lvl4pPr>
            <a:lvl5pPr indent="-228600" lvl="4" marL="2286000" algn="l">
              <a:lnSpc>
                <a:spcPct val="100000"/>
              </a:lnSpc>
              <a:spcBef>
                <a:spcPts val="373"/>
              </a:spcBef>
              <a:spcAft>
                <a:spcPts val="0"/>
              </a:spcAft>
              <a:buClr>
                <a:srgbClr val="888888"/>
              </a:buClr>
              <a:buSzPts val="1400"/>
              <a:buNone/>
              <a:defRPr sz="1867">
                <a:solidFill>
                  <a:srgbClr val="888888"/>
                </a:solidFill>
              </a:defRPr>
            </a:lvl5pPr>
            <a:lvl6pPr indent="-228600" lvl="5" marL="2743200" algn="l">
              <a:lnSpc>
                <a:spcPct val="100000"/>
              </a:lnSpc>
              <a:spcBef>
                <a:spcPts val="373"/>
              </a:spcBef>
              <a:spcAft>
                <a:spcPts val="0"/>
              </a:spcAft>
              <a:buClr>
                <a:srgbClr val="888888"/>
              </a:buClr>
              <a:buSzPts val="1400"/>
              <a:buNone/>
              <a:defRPr sz="1867">
                <a:solidFill>
                  <a:srgbClr val="888888"/>
                </a:solidFill>
              </a:defRPr>
            </a:lvl6pPr>
            <a:lvl7pPr indent="-228600" lvl="6" marL="3200400" algn="l">
              <a:lnSpc>
                <a:spcPct val="100000"/>
              </a:lnSpc>
              <a:spcBef>
                <a:spcPts val="373"/>
              </a:spcBef>
              <a:spcAft>
                <a:spcPts val="0"/>
              </a:spcAft>
              <a:buClr>
                <a:srgbClr val="888888"/>
              </a:buClr>
              <a:buSzPts val="1400"/>
              <a:buNone/>
              <a:defRPr sz="1867">
                <a:solidFill>
                  <a:srgbClr val="888888"/>
                </a:solidFill>
              </a:defRPr>
            </a:lvl7pPr>
            <a:lvl8pPr indent="-228600" lvl="7" marL="3657600" algn="l">
              <a:lnSpc>
                <a:spcPct val="100000"/>
              </a:lnSpc>
              <a:spcBef>
                <a:spcPts val="373"/>
              </a:spcBef>
              <a:spcAft>
                <a:spcPts val="0"/>
              </a:spcAft>
              <a:buClr>
                <a:srgbClr val="888888"/>
              </a:buClr>
              <a:buSzPts val="1400"/>
              <a:buNone/>
              <a:defRPr sz="1867">
                <a:solidFill>
                  <a:srgbClr val="888888"/>
                </a:solidFill>
              </a:defRPr>
            </a:lvl8pPr>
            <a:lvl9pPr indent="-228600" lvl="8" marL="4114800" algn="l">
              <a:lnSpc>
                <a:spcPct val="100000"/>
              </a:lnSpc>
              <a:spcBef>
                <a:spcPts val="373"/>
              </a:spcBef>
              <a:spcAft>
                <a:spcPts val="0"/>
              </a:spcAft>
              <a:buClr>
                <a:srgbClr val="888888"/>
              </a:buClr>
              <a:buSzPts val="1400"/>
              <a:buNone/>
              <a:defRPr sz="1867">
                <a:solidFill>
                  <a:srgbClr val="888888"/>
                </a:solidFill>
              </a:defRPr>
            </a:lvl9pPr>
          </a:lstStyle>
          <a:p/>
        </p:txBody>
      </p:sp>
      <p:sp>
        <p:nvSpPr>
          <p:cNvPr id="406" name="Google Shape;406;p130"/>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130"/>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130"/>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09" name="Shape 409"/>
        <p:cNvGrpSpPr/>
        <p:nvPr/>
      </p:nvGrpSpPr>
      <p:grpSpPr>
        <a:xfrm>
          <a:off x="0" y="0"/>
          <a:ext cx="0" cy="0"/>
          <a:chOff x="0" y="0"/>
          <a:chExt cx="0" cy="0"/>
        </a:xfrm>
      </p:grpSpPr>
      <p:sp>
        <p:nvSpPr>
          <p:cNvPr id="410" name="Google Shape;410;p131"/>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p131"/>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131"/>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131"/>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4" name="Shape 44"/>
        <p:cNvGrpSpPr/>
        <p:nvPr/>
      </p:nvGrpSpPr>
      <p:grpSpPr>
        <a:xfrm>
          <a:off x="0" y="0"/>
          <a:ext cx="0" cy="0"/>
          <a:chOff x="0" y="0"/>
          <a:chExt cx="0" cy="0"/>
        </a:xfrm>
      </p:grpSpPr>
      <p:sp>
        <p:nvSpPr>
          <p:cNvPr id="45" name="Google Shape;4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14" name="Shape 414"/>
        <p:cNvGrpSpPr/>
        <p:nvPr/>
      </p:nvGrpSpPr>
      <p:grpSpPr>
        <a:xfrm>
          <a:off x="0" y="0"/>
          <a:ext cx="0" cy="0"/>
          <a:chOff x="0" y="0"/>
          <a:chExt cx="0" cy="0"/>
        </a:xfrm>
      </p:grpSpPr>
      <p:sp>
        <p:nvSpPr>
          <p:cNvPr id="415" name="Google Shape;415;p132"/>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132"/>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132"/>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18" name="Shape 418"/>
        <p:cNvGrpSpPr/>
        <p:nvPr/>
      </p:nvGrpSpPr>
      <p:grpSpPr>
        <a:xfrm>
          <a:off x="0" y="0"/>
          <a:ext cx="0" cy="0"/>
          <a:chOff x="0" y="0"/>
          <a:chExt cx="0" cy="0"/>
        </a:xfrm>
      </p:grpSpPr>
      <p:sp>
        <p:nvSpPr>
          <p:cNvPr id="419" name="Google Shape;419;p133"/>
          <p:cNvSpPr txBox="1"/>
          <p:nvPr>
            <p:ph type="title"/>
          </p:nvPr>
        </p:nvSpPr>
        <p:spPr>
          <a:xfrm>
            <a:off x="609600" y="273051"/>
            <a:ext cx="4011200" cy="1162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6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133"/>
          <p:cNvSpPr txBox="1"/>
          <p:nvPr>
            <p:ph idx="1" type="body"/>
          </p:nvPr>
        </p:nvSpPr>
        <p:spPr>
          <a:xfrm>
            <a:off x="4766733" y="273051"/>
            <a:ext cx="6815600" cy="58528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853"/>
              </a:spcBef>
              <a:spcAft>
                <a:spcPts val="0"/>
              </a:spcAft>
              <a:buClr>
                <a:schemeClr val="dk1"/>
              </a:buClr>
              <a:buSzPts val="3200"/>
              <a:buChar char="•"/>
              <a:defRPr sz="4267"/>
            </a:lvl1pPr>
            <a:lvl2pPr indent="-406400" lvl="1" marL="914400" algn="l">
              <a:lnSpc>
                <a:spcPct val="100000"/>
              </a:lnSpc>
              <a:spcBef>
                <a:spcPts val="747"/>
              </a:spcBef>
              <a:spcAft>
                <a:spcPts val="0"/>
              </a:spcAft>
              <a:buClr>
                <a:schemeClr val="dk1"/>
              </a:buClr>
              <a:buSzPts val="2800"/>
              <a:buChar char="–"/>
              <a:defRPr sz="3733"/>
            </a:lvl2pPr>
            <a:lvl3pPr indent="-381000" lvl="2" marL="1371600" algn="l">
              <a:lnSpc>
                <a:spcPct val="100000"/>
              </a:lnSpc>
              <a:spcBef>
                <a:spcPts val="640"/>
              </a:spcBef>
              <a:spcAft>
                <a:spcPts val="0"/>
              </a:spcAft>
              <a:buClr>
                <a:schemeClr val="dk1"/>
              </a:buClr>
              <a:buSzPts val="2400"/>
              <a:buChar char="•"/>
              <a:defRPr sz="3200"/>
            </a:lvl3pPr>
            <a:lvl4pPr indent="-355600" lvl="3" marL="1828800" algn="l">
              <a:lnSpc>
                <a:spcPct val="100000"/>
              </a:lnSpc>
              <a:spcBef>
                <a:spcPts val="533"/>
              </a:spcBef>
              <a:spcAft>
                <a:spcPts val="0"/>
              </a:spcAft>
              <a:buClr>
                <a:schemeClr val="dk1"/>
              </a:buClr>
              <a:buSzPts val="2000"/>
              <a:buChar char="–"/>
              <a:defRPr sz="2667"/>
            </a:lvl4pPr>
            <a:lvl5pPr indent="-355600" lvl="4" marL="2286000" algn="l">
              <a:lnSpc>
                <a:spcPct val="100000"/>
              </a:lnSpc>
              <a:spcBef>
                <a:spcPts val="533"/>
              </a:spcBef>
              <a:spcAft>
                <a:spcPts val="0"/>
              </a:spcAft>
              <a:buClr>
                <a:schemeClr val="dk1"/>
              </a:buClr>
              <a:buSzPts val="2000"/>
              <a:buChar char="»"/>
              <a:defRPr sz="2667"/>
            </a:lvl5pPr>
            <a:lvl6pPr indent="-355600" lvl="5" marL="2743200" algn="l">
              <a:lnSpc>
                <a:spcPct val="100000"/>
              </a:lnSpc>
              <a:spcBef>
                <a:spcPts val="533"/>
              </a:spcBef>
              <a:spcAft>
                <a:spcPts val="0"/>
              </a:spcAft>
              <a:buClr>
                <a:schemeClr val="dk1"/>
              </a:buClr>
              <a:buSzPts val="2000"/>
              <a:buChar char="•"/>
              <a:defRPr sz="2667"/>
            </a:lvl6pPr>
            <a:lvl7pPr indent="-355600" lvl="6" marL="3200400" algn="l">
              <a:lnSpc>
                <a:spcPct val="100000"/>
              </a:lnSpc>
              <a:spcBef>
                <a:spcPts val="533"/>
              </a:spcBef>
              <a:spcAft>
                <a:spcPts val="0"/>
              </a:spcAft>
              <a:buClr>
                <a:schemeClr val="dk1"/>
              </a:buClr>
              <a:buSzPts val="2000"/>
              <a:buChar char="•"/>
              <a:defRPr sz="2667"/>
            </a:lvl7pPr>
            <a:lvl8pPr indent="-355600" lvl="7" marL="3657600" algn="l">
              <a:lnSpc>
                <a:spcPct val="100000"/>
              </a:lnSpc>
              <a:spcBef>
                <a:spcPts val="533"/>
              </a:spcBef>
              <a:spcAft>
                <a:spcPts val="0"/>
              </a:spcAft>
              <a:buClr>
                <a:schemeClr val="dk1"/>
              </a:buClr>
              <a:buSzPts val="2000"/>
              <a:buChar char="•"/>
              <a:defRPr sz="2667"/>
            </a:lvl8pPr>
            <a:lvl9pPr indent="-355600" lvl="8" marL="4114800" algn="l">
              <a:lnSpc>
                <a:spcPct val="100000"/>
              </a:lnSpc>
              <a:spcBef>
                <a:spcPts val="533"/>
              </a:spcBef>
              <a:spcAft>
                <a:spcPts val="0"/>
              </a:spcAft>
              <a:buClr>
                <a:schemeClr val="dk1"/>
              </a:buClr>
              <a:buSzPts val="2000"/>
              <a:buChar char="•"/>
              <a:defRPr sz="2667"/>
            </a:lvl9pPr>
          </a:lstStyle>
          <a:p/>
        </p:txBody>
      </p:sp>
      <p:sp>
        <p:nvSpPr>
          <p:cNvPr id="421" name="Google Shape;421;p133"/>
          <p:cNvSpPr txBox="1"/>
          <p:nvPr>
            <p:ph idx="2" type="body"/>
          </p:nvPr>
        </p:nvSpPr>
        <p:spPr>
          <a:xfrm>
            <a:off x="609600" y="1435100"/>
            <a:ext cx="4011200" cy="4691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73"/>
              </a:spcBef>
              <a:spcAft>
                <a:spcPts val="0"/>
              </a:spcAft>
              <a:buClr>
                <a:schemeClr val="dk1"/>
              </a:buClr>
              <a:buSzPts val="1400"/>
              <a:buNone/>
              <a:defRPr sz="1867"/>
            </a:lvl1pPr>
            <a:lvl2pPr indent="-228600" lvl="1" marL="914400" algn="l">
              <a:lnSpc>
                <a:spcPct val="100000"/>
              </a:lnSpc>
              <a:spcBef>
                <a:spcPts val="320"/>
              </a:spcBef>
              <a:spcAft>
                <a:spcPts val="0"/>
              </a:spcAft>
              <a:buClr>
                <a:schemeClr val="dk1"/>
              </a:buClr>
              <a:buSzPts val="1200"/>
              <a:buNone/>
              <a:defRPr sz="1600"/>
            </a:lvl2pPr>
            <a:lvl3pPr indent="-228600" lvl="2" marL="1371600" algn="l">
              <a:lnSpc>
                <a:spcPct val="100000"/>
              </a:lnSpc>
              <a:spcBef>
                <a:spcPts val="267"/>
              </a:spcBef>
              <a:spcAft>
                <a:spcPts val="0"/>
              </a:spcAft>
              <a:buClr>
                <a:schemeClr val="dk1"/>
              </a:buClr>
              <a:buSzPts val="1000"/>
              <a:buNone/>
              <a:defRPr sz="1333"/>
            </a:lvl3pPr>
            <a:lvl4pPr indent="-228600" lvl="3" marL="1828800" algn="l">
              <a:lnSpc>
                <a:spcPct val="100000"/>
              </a:lnSpc>
              <a:spcBef>
                <a:spcPts val="240"/>
              </a:spcBef>
              <a:spcAft>
                <a:spcPts val="0"/>
              </a:spcAft>
              <a:buClr>
                <a:schemeClr val="dk1"/>
              </a:buClr>
              <a:buSzPts val="900"/>
              <a:buNone/>
              <a:defRPr sz="1200"/>
            </a:lvl4pPr>
            <a:lvl5pPr indent="-228600" lvl="4" marL="2286000" algn="l">
              <a:lnSpc>
                <a:spcPct val="100000"/>
              </a:lnSpc>
              <a:spcBef>
                <a:spcPts val="240"/>
              </a:spcBef>
              <a:spcAft>
                <a:spcPts val="0"/>
              </a:spcAft>
              <a:buClr>
                <a:schemeClr val="dk1"/>
              </a:buClr>
              <a:buSzPts val="900"/>
              <a:buNone/>
              <a:defRPr sz="1200"/>
            </a:lvl5pPr>
            <a:lvl6pPr indent="-228600" lvl="5" marL="2743200" algn="l">
              <a:lnSpc>
                <a:spcPct val="100000"/>
              </a:lnSpc>
              <a:spcBef>
                <a:spcPts val="240"/>
              </a:spcBef>
              <a:spcAft>
                <a:spcPts val="0"/>
              </a:spcAft>
              <a:buClr>
                <a:schemeClr val="dk1"/>
              </a:buClr>
              <a:buSzPts val="900"/>
              <a:buNone/>
              <a:defRPr sz="1200"/>
            </a:lvl6pPr>
            <a:lvl7pPr indent="-228600" lvl="6" marL="3200400" algn="l">
              <a:lnSpc>
                <a:spcPct val="100000"/>
              </a:lnSpc>
              <a:spcBef>
                <a:spcPts val="240"/>
              </a:spcBef>
              <a:spcAft>
                <a:spcPts val="0"/>
              </a:spcAft>
              <a:buClr>
                <a:schemeClr val="dk1"/>
              </a:buClr>
              <a:buSzPts val="900"/>
              <a:buNone/>
              <a:defRPr sz="1200"/>
            </a:lvl7pPr>
            <a:lvl8pPr indent="-228600" lvl="7" marL="3657600" algn="l">
              <a:lnSpc>
                <a:spcPct val="100000"/>
              </a:lnSpc>
              <a:spcBef>
                <a:spcPts val="240"/>
              </a:spcBef>
              <a:spcAft>
                <a:spcPts val="0"/>
              </a:spcAft>
              <a:buClr>
                <a:schemeClr val="dk1"/>
              </a:buClr>
              <a:buSzPts val="900"/>
              <a:buNone/>
              <a:defRPr sz="1200"/>
            </a:lvl8pPr>
            <a:lvl9pPr indent="-228600" lvl="8" marL="4114800" algn="l">
              <a:lnSpc>
                <a:spcPct val="100000"/>
              </a:lnSpc>
              <a:spcBef>
                <a:spcPts val="240"/>
              </a:spcBef>
              <a:spcAft>
                <a:spcPts val="0"/>
              </a:spcAft>
              <a:buClr>
                <a:schemeClr val="dk1"/>
              </a:buClr>
              <a:buSzPts val="900"/>
              <a:buNone/>
              <a:defRPr sz="1200"/>
            </a:lvl9pPr>
          </a:lstStyle>
          <a:p/>
        </p:txBody>
      </p:sp>
      <p:sp>
        <p:nvSpPr>
          <p:cNvPr id="422" name="Google Shape;422;p133"/>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133"/>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133"/>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425" name="Shape 425"/>
        <p:cNvGrpSpPr/>
        <p:nvPr/>
      </p:nvGrpSpPr>
      <p:grpSpPr>
        <a:xfrm>
          <a:off x="0" y="0"/>
          <a:ext cx="0" cy="0"/>
          <a:chOff x="0" y="0"/>
          <a:chExt cx="0" cy="0"/>
        </a:xfrm>
      </p:grpSpPr>
      <p:sp>
        <p:nvSpPr>
          <p:cNvPr id="426" name="Google Shape;426;p134"/>
          <p:cNvSpPr txBox="1"/>
          <p:nvPr>
            <p:ph type="title"/>
          </p:nvPr>
        </p:nvSpPr>
        <p:spPr>
          <a:xfrm>
            <a:off x="2389717" y="4800600"/>
            <a:ext cx="7315200" cy="566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6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13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853"/>
              </a:spcBef>
              <a:spcAft>
                <a:spcPts val="0"/>
              </a:spcAft>
              <a:buClr>
                <a:schemeClr val="dk1"/>
              </a:buClr>
              <a:buSzPts val="3200"/>
              <a:buFont typeface="Arial"/>
              <a:buNone/>
              <a:defRPr b="0" i="0" sz="4267" u="none" cap="none" strike="noStrike">
                <a:solidFill>
                  <a:schemeClr val="dk1"/>
                </a:solidFill>
                <a:latin typeface="Arial"/>
                <a:ea typeface="Arial"/>
                <a:cs typeface="Arial"/>
                <a:sym typeface="Arial"/>
              </a:defRPr>
            </a:lvl1pPr>
            <a:lvl2pPr lvl="1" marR="0" rtl="0" algn="l">
              <a:lnSpc>
                <a:spcPct val="100000"/>
              </a:lnSpc>
              <a:spcBef>
                <a:spcPts val="747"/>
              </a:spcBef>
              <a:spcAft>
                <a:spcPts val="0"/>
              </a:spcAft>
              <a:buClr>
                <a:schemeClr val="dk1"/>
              </a:buClr>
              <a:buSzPts val="2800"/>
              <a:buFont typeface="Arial"/>
              <a:buNone/>
              <a:defRPr b="0" i="0" sz="3733" u="none" cap="none" strike="noStrike">
                <a:solidFill>
                  <a:schemeClr val="dk1"/>
                </a:solidFill>
                <a:latin typeface="Arial"/>
                <a:ea typeface="Arial"/>
                <a:cs typeface="Arial"/>
                <a:sym typeface="Arial"/>
              </a:defRPr>
            </a:lvl2pPr>
            <a:lvl3pPr lvl="2" marR="0" rtl="0" algn="l">
              <a:lnSpc>
                <a:spcPct val="100000"/>
              </a:lnSpc>
              <a:spcBef>
                <a:spcPts val="640"/>
              </a:spcBef>
              <a:spcAft>
                <a:spcPts val="0"/>
              </a:spcAft>
              <a:buClr>
                <a:schemeClr val="dk1"/>
              </a:buClr>
              <a:buSzPts val="2400"/>
              <a:buFont typeface="Arial"/>
              <a:buNone/>
              <a:defRPr b="0" i="0" sz="3200" u="none" cap="none" strike="noStrike">
                <a:solidFill>
                  <a:schemeClr val="dk1"/>
                </a:solidFill>
                <a:latin typeface="Arial"/>
                <a:ea typeface="Arial"/>
                <a:cs typeface="Arial"/>
                <a:sym typeface="Arial"/>
              </a:defRPr>
            </a:lvl3pPr>
            <a:lvl4pPr lvl="3" marR="0" rtl="0" algn="l">
              <a:lnSpc>
                <a:spcPct val="100000"/>
              </a:lnSpc>
              <a:spcBef>
                <a:spcPts val="533"/>
              </a:spcBef>
              <a:spcAft>
                <a:spcPts val="0"/>
              </a:spcAft>
              <a:buClr>
                <a:schemeClr val="dk1"/>
              </a:buClr>
              <a:buSzPts val="2000"/>
              <a:buFont typeface="Arial"/>
              <a:buNone/>
              <a:defRPr b="0" i="0" sz="2667" u="none" cap="none" strike="noStrike">
                <a:solidFill>
                  <a:schemeClr val="dk1"/>
                </a:solidFill>
                <a:latin typeface="Arial"/>
                <a:ea typeface="Arial"/>
                <a:cs typeface="Arial"/>
                <a:sym typeface="Arial"/>
              </a:defRPr>
            </a:lvl4pPr>
            <a:lvl5pPr lvl="4" marR="0" rtl="0" algn="l">
              <a:lnSpc>
                <a:spcPct val="100000"/>
              </a:lnSpc>
              <a:spcBef>
                <a:spcPts val="533"/>
              </a:spcBef>
              <a:spcAft>
                <a:spcPts val="0"/>
              </a:spcAft>
              <a:buClr>
                <a:schemeClr val="dk1"/>
              </a:buClr>
              <a:buSzPts val="2000"/>
              <a:buFont typeface="Arial"/>
              <a:buNone/>
              <a:defRPr b="0" i="0" sz="2667" u="none" cap="none" strike="noStrike">
                <a:solidFill>
                  <a:schemeClr val="dk1"/>
                </a:solidFill>
                <a:latin typeface="Arial"/>
                <a:ea typeface="Arial"/>
                <a:cs typeface="Arial"/>
                <a:sym typeface="Arial"/>
              </a:defRPr>
            </a:lvl5pPr>
            <a:lvl6pPr lvl="5" marR="0" rtl="0" algn="l">
              <a:lnSpc>
                <a:spcPct val="100000"/>
              </a:lnSpc>
              <a:spcBef>
                <a:spcPts val="533"/>
              </a:spcBef>
              <a:spcAft>
                <a:spcPts val="0"/>
              </a:spcAft>
              <a:buClr>
                <a:schemeClr val="dk1"/>
              </a:buClr>
              <a:buSzPts val="2000"/>
              <a:buFont typeface="Arial"/>
              <a:buNone/>
              <a:defRPr b="0" i="0" sz="2667" u="none" cap="none" strike="noStrike">
                <a:solidFill>
                  <a:schemeClr val="dk1"/>
                </a:solidFill>
                <a:latin typeface="Arial"/>
                <a:ea typeface="Arial"/>
                <a:cs typeface="Arial"/>
                <a:sym typeface="Arial"/>
              </a:defRPr>
            </a:lvl6pPr>
            <a:lvl7pPr lvl="6" marR="0" rtl="0" algn="l">
              <a:lnSpc>
                <a:spcPct val="100000"/>
              </a:lnSpc>
              <a:spcBef>
                <a:spcPts val="533"/>
              </a:spcBef>
              <a:spcAft>
                <a:spcPts val="0"/>
              </a:spcAft>
              <a:buClr>
                <a:schemeClr val="dk1"/>
              </a:buClr>
              <a:buSzPts val="2000"/>
              <a:buFont typeface="Arial"/>
              <a:buNone/>
              <a:defRPr b="0" i="0" sz="2667" u="none" cap="none" strike="noStrike">
                <a:solidFill>
                  <a:schemeClr val="dk1"/>
                </a:solidFill>
                <a:latin typeface="Arial"/>
                <a:ea typeface="Arial"/>
                <a:cs typeface="Arial"/>
                <a:sym typeface="Arial"/>
              </a:defRPr>
            </a:lvl7pPr>
            <a:lvl8pPr lvl="7" marR="0" rtl="0" algn="l">
              <a:lnSpc>
                <a:spcPct val="100000"/>
              </a:lnSpc>
              <a:spcBef>
                <a:spcPts val="533"/>
              </a:spcBef>
              <a:spcAft>
                <a:spcPts val="0"/>
              </a:spcAft>
              <a:buClr>
                <a:schemeClr val="dk1"/>
              </a:buClr>
              <a:buSzPts val="2000"/>
              <a:buFont typeface="Arial"/>
              <a:buNone/>
              <a:defRPr b="0" i="0" sz="2667" u="none" cap="none" strike="noStrike">
                <a:solidFill>
                  <a:schemeClr val="dk1"/>
                </a:solidFill>
                <a:latin typeface="Arial"/>
                <a:ea typeface="Arial"/>
                <a:cs typeface="Arial"/>
                <a:sym typeface="Arial"/>
              </a:defRPr>
            </a:lvl8pPr>
            <a:lvl9pPr lvl="8" marR="0" rtl="0" algn="l">
              <a:lnSpc>
                <a:spcPct val="100000"/>
              </a:lnSpc>
              <a:spcBef>
                <a:spcPts val="533"/>
              </a:spcBef>
              <a:spcAft>
                <a:spcPts val="0"/>
              </a:spcAft>
              <a:buClr>
                <a:schemeClr val="dk1"/>
              </a:buClr>
              <a:buSzPts val="2000"/>
              <a:buFont typeface="Arial"/>
              <a:buNone/>
              <a:defRPr b="0" i="0" sz="2667" u="none" cap="none" strike="noStrike">
                <a:solidFill>
                  <a:schemeClr val="dk1"/>
                </a:solidFill>
                <a:latin typeface="Arial"/>
                <a:ea typeface="Arial"/>
                <a:cs typeface="Arial"/>
                <a:sym typeface="Arial"/>
              </a:defRPr>
            </a:lvl9pPr>
          </a:lstStyle>
          <a:p/>
        </p:txBody>
      </p:sp>
      <p:sp>
        <p:nvSpPr>
          <p:cNvPr id="428" name="Google Shape;428;p134"/>
          <p:cNvSpPr txBox="1"/>
          <p:nvPr>
            <p:ph idx="1" type="body"/>
          </p:nvPr>
        </p:nvSpPr>
        <p:spPr>
          <a:xfrm>
            <a:off x="2389717" y="5367337"/>
            <a:ext cx="7315200" cy="804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73"/>
              </a:spcBef>
              <a:spcAft>
                <a:spcPts val="0"/>
              </a:spcAft>
              <a:buClr>
                <a:schemeClr val="dk1"/>
              </a:buClr>
              <a:buSzPts val="1400"/>
              <a:buNone/>
              <a:defRPr sz="1867"/>
            </a:lvl1pPr>
            <a:lvl2pPr indent="-228600" lvl="1" marL="914400" algn="l">
              <a:lnSpc>
                <a:spcPct val="100000"/>
              </a:lnSpc>
              <a:spcBef>
                <a:spcPts val="320"/>
              </a:spcBef>
              <a:spcAft>
                <a:spcPts val="0"/>
              </a:spcAft>
              <a:buClr>
                <a:schemeClr val="dk1"/>
              </a:buClr>
              <a:buSzPts val="1200"/>
              <a:buNone/>
              <a:defRPr sz="1600"/>
            </a:lvl2pPr>
            <a:lvl3pPr indent="-228600" lvl="2" marL="1371600" algn="l">
              <a:lnSpc>
                <a:spcPct val="100000"/>
              </a:lnSpc>
              <a:spcBef>
                <a:spcPts val="267"/>
              </a:spcBef>
              <a:spcAft>
                <a:spcPts val="0"/>
              </a:spcAft>
              <a:buClr>
                <a:schemeClr val="dk1"/>
              </a:buClr>
              <a:buSzPts val="1000"/>
              <a:buNone/>
              <a:defRPr sz="1333"/>
            </a:lvl3pPr>
            <a:lvl4pPr indent="-228600" lvl="3" marL="1828800" algn="l">
              <a:lnSpc>
                <a:spcPct val="100000"/>
              </a:lnSpc>
              <a:spcBef>
                <a:spcPts val="240"/>
              </a:spcBef>
              <a:spcAft>
                <a:spcPts val="0"/>
              </a:spcAft>
              <a:buClr>
                <a:schemeClr val="dk1"/>
              </a:buClr>
              <a:buSzPts val="900"/>
              <a:buNone/>
              <a:defRPr sz="1200"/>
            </a:lvl4pPr>
            <a:lvl5pPr indent="-228600" lvl="4" marL="2286000" algn="l">
              <a:lnSpc>
                <a:spcPct val="100000"/>
              </a:lnSpc>
              <a:spcBef>
                <a:spcPts val="240"/>
              </a:spcBef>
              <a:spcAft>
                <a:spcPts val="0"/>
              </a:spcAft>
              <a:buClr>
                <a:schemeClr val="dk1"/>
              </a:buClr>
              <a:buSzPts val="900"/>
              <a:buNone/>
              <a:defRPr sz="1200"/>
            </a:lvl5pPr>
            <a:lvl6pPr indent="-228600" lvl="5" marL="2743200" algn="l">
              <a:lnSpc>
                <a:spcPct val="100000"/>
              </a:lnSpc>
              <a:spcBef>
                <a:spcPts val="240"/>
              </a:spcBef>
              <a:spcAft>
                <a:spcPts val="0"/>
              </a:spcAft>
              <a:buClr>
                <a:schemeClr val="dk1"/>
              </a:buClr>
              <a:buSzPts val="900"/>
              <a:buNone/>
              <a:defRPr sz="1200"/>
            </a:lvl6pPr>
            <a:lvl7pPr indent="-228600" lvl="6" marL="3200400" algn="l">
              <a:lnSpc>
                <a:spcPct val="100000"/>
              </a:lnSpc>
              <a:spcBef>
                <a:spcPts val="240"/>
              </a:spcBef>
              <a:spcAft>
                <a:spcPts val="0"/>
              </a:spcAft>
              <a:buClr>
                <a:schemeClr val="dk1"/>
              </a:buClr>
              <a:buSzPts val="900"/>
              <a:buNone/>
              <a:defRPr sz="1200"/>
            </a:lvl7pPr>
            <a:lvl8pPr indent="-228600" lvl="7" marL="3657600" algn="l">
              <a:lnSpc>
                <a:spcPct val="100000"/>
              </a:lnSpc>
              <a:spcBef>
                <a:spcPts val="240"/>
              </a:spcBef>
              <a:spcAft>
                <a:spcPts val="0"/>
              </a:spcAft>
              <a:buClr>
                <a:schemeClr val="dk1"/>
              </a:buClr>
              <a:buSzPts val="900"/>
              <a:buNone/>
              <a:defRPr sz="1200"/>
            </a:lvl8pPr>
            <a:lvl9pPr indent="-228600" lvl="8" marL="4114800" algn="l">
              <a:lnSpc>
                <a:spcPct val="100000"/>
              </a:lnSpc>
              <a:spcBef>
                <a:spcPts val="240"/>
              </a:spcBef>
              <a:spcAft>
                <a:spcPts val="0"/>
              </a:spcAft>
              <a:buClr>
                <a:schemeClr val="dk1"/>
              </a:buClr>
              <a:buSzPts val="900"/>
              <a:buNone/>
              <a:defRPr sz="1200"/>
            </a:lvl9pPr>
          </a:lstStyle>
          <a:p/>
        </p:txBody>
      </p:sp>
      <p:sp>
        <p:nvSpPr>
          <p:cNvPr id="429" name="Google Shape;429;p134"/>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134"/>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134"/>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432" name="Shape 432"/>
        <p:cNvGrpSpPr/>
        <p:nvPr/>
      </p:nvGrpSpPr>
      <p:grpSpPr>
        <a:xfrm>
          <a:off x="0" y="0"/>
          <a:ext cx="0" cy="0"/>
          <a:chOff x="0" y="0"/>
          <a:chExt cx="0" cy="0"/>
        </a:xfrm>
      </p:grpSpPr>
      <p:sp>
        <p:nvSpPr>
          <p:cNvPr id="433" name="Google Shape;433;p135"/>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135"/>
          <p:cNvSpPr txBox="1"/>
          <p:nvPr>
            <p:ph idx="1" type="body"/>
          </p:nvPr>
        </p:nvSpPr>
        <p:spPr>
          <a:xfrm rot="5400000">
            <a:off x="3833000" y="-1623200"/>
            <a:ext cx="4526000"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480"/>
              </a:spcBef>
              <a:spcAft>
                <a:spcPts val="0"/>
              </a:spcAft>
              <a:buClr>
                <a:schemeClr val="dk1"/>
              </a:buClr>
              <a:buSzPts val="1800"/>
              <a:buChar char="•"/>
              <a:defRPr/>
            </a:lvl1pPr>
            <a:lvl2pPr indent="-342900" lvl="1" marL="914400" algn="l">
              <a:lnSpc>
                <a:spcPct val="100000"/>
              </a:lnSpc>
              <a:spcBef>
                <a:spcPts val="480"/>
              </a:spcBef>
              <a:spcAft>
                <a:spcPts val="0"/>
              </a:spcAft>
              <a:buClr>
                <a:schemeClr val="dk1"/>
              </a:buClr>
              <a:buSzPts val="1800"/>
              <a:buChar char="–"/>
              <a:defRPr/>
            </a:lvl2pPr>
            <a:lvl3pPr indent="-342900" lvl="2" marL="1371600" algn="l">
              <a:lnSpc>
                <a:spcPct val="100000"/>
              </a:lnSpc>
              <a:spcBef>
                <a:spcPts val="480"/>
              </a:spcBef>
              <a:spcAft>
                <a:spcPts val="0"/>
              </a:spcAft>
              <a:buClr>
                <a:schemeClr val="dk1"/>
              </a:buClr>
              <a:buSzPts val="1800"/>
              <a:buChar char="•"/>
              <a:defRPr/>
            </a:lvl3pPr>
            <a:lvl4pPr indent="-342900" lvl="3" marL="1828800" algn="l">
              <a:lnSpc>
                <a:spcPct val="100000"/>
              </a:lnSpc>
              <a:spcBef>
                <a:spcPts val="480"/>
              </a:spcBef>
              <a:spcAft>
                <a:spcPts val="0"/>
              </a:spcAft>
              <a:buClr>
                <a:schemeClr val="dk1"/>
              </a:buClr>
              <a:buSzPts val="1800"/>
              <a:buChar char="–"/>
              <a:defRPr/>
            </a:lvl4pPr>
            <a:lvl5pPr indent="-342900" lvl="4" marL="2286000" algn="l">
              <a:lnSpc>
                <a:spcPct val="100000"/>
              </a:lnSpc>
              <a:spcBef>
                <a:spcPts val="480"/>
              </a:spcBef>
              <a:spcAft>
                <a:spcPts val="0"/>
              </a:spcAft>
              <a:buClr>
                <a:schemeClr val="dk1"/>
              </a:buClr>
              <a:buSzPts val="1800"/>
              <a:buChar char="»"/>
              <a:defRPr/>
            </a:lvl5pPr>
            <a:lvl6pPr indent="-342900" lvl="5" marL="2743200" algn="l">
              <a:lnSpc>
                <a:spcPct val="100000"/>
              </a:lnSpc>
              <a:spcBef>
                <a:spcPts val="480"/>
              </a:spcBef>
              <a:spcAft>
                <a:spcPts val="0"/>
              </a:spcAft>
              <a:buClr>
                <a:schemeClr val="dk1"/>
              </a:buClr>
              <a:buSzPts val="1800"/>
              <a:buChar char="•"/>
              <a:defRPr/>
            </a:lvl6pPr>
            <a:lvl7pPr indent="-342900" lvl="6" marL="3200400" algn="l">
              <a:lnSpc>
                <a:spcPct val="100000"/>
              </a:lnSpc>
              <a:spcBef>
                <a:spcPts val="480"/>
              </a:spcBef>
              <a:spcAft>
                <a:spcPts val="0"/>
              </a:spcAft>
              <a:buClr>
                <a:schemeClr val="dk1"/>
              </a:buClr>
              <a:buSzPts val="1800"/>
              <a:buChar char="•"/>
              <a:defRPr/>
            </a:lvl7pPr>
            <a:lvl8pPr indent="-342900" lvl="7" marL="3657600" algn="l">
              <a:lnSpc>
                <a:spcPct val="100000"/>
              </a:lnSpc>
              <a:spcBef>
                <a:spcPts val="480"/>
              </a:spcBef>
              <a:spcAft>
                <a:spcPts val="0"/>
              </a:spcAft>
              <a:buClr>
                <a:schemeClr val="dk1"/>
              </a:buClr>
              <a:buSzPts val="1800"/>
              <a:buChar char="•"/>
              <a:defRPr/>
            </a:lvl8pPr>
            <a:lvl9pPr indent="-342900" lvl="8" marL="4114800" algn="l">
              <a:lnSpc>
                <a:spcPct val="100000"/>
              </a:lnSpc>
              <a:spcBef>
                <a:spcPts val="480"/>
              </a:spcBef>
              <a:spcAft>
                <a:spcPts val="0"/>
              </a:spcAft>
              <a:buClr>
                <a:schemeClr val="dk1"/>
              </a:buClr>
              <a:buSzPts val="1800"/>
              <a:buChar char="•"/>
              <a:defRPr/>
            </a:lvl9pPr>
          </a:lstStyle>
          <a:p/>
        </p:txBody>
      </p:sp>
      <p:sp>
        <p:nvSpPr>
          <p:cNvPr id="435" name="Google Shape;435;p135"/>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135"/>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135"/>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438" name="Shape 438"/>
        <p:cNvGrpSpPr/>
        <p:nvPr/>
      </p:nvGrpSpPr>
      <p:grpSpPr>
        <a:xfrm>
          <a:off x="0" y="0"/>
          <a:ext cx="0" cy="0"/>
          <a:chOff x="0" y="0"/>
          <a:chExt cx="0" cy="0"/>
        </a:xfrm>
      </p:grpSpPr>
      <p:sp>
        <p:nvSpPr>
          <p:cNvPr id="439" name="Google Shape;439;p136"/>
          <p:cNvSpPr txBox="1"/>
          <p:nvPr>
            <p:ph type="title"/>
          </p:nvPr>
        </p:nvSpPr>
        <p:spPr>
          <a:xfrm rot="5400000">
            <a:off x="7285000" y="1828837"/>
            <a:ext cx="5851600" cy="27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136"/>
          <p:cNvSpPr txBox="1"/>
          <p:nvPr>
            <p:ph idx="1" type="body"/>
          </p:nvPr>
        </p:nvSpPr>
        <p:spPr>
          <a:xfrm rot="5400000">
            <a:off x="1697000" y="-812763"/>
            <a:ext cx="5851600"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480"/>
              </a:spcBef>
              <a:spcAft>
                <a:spcPts val="0"/>
              </a:spcAft>
              <a:buClr>
                <a:schemeClr val="dk1"/>
              </a:buClr>
              <a:buSzPts val="1800"/>
              <a:buChar char="•"/>
              <a:defRPr/>
            </a:lvl1pPr>
            <a:lvl2pPr indent="-342900" lvl="1" marL="914400" algn="l">
              <a:lnSpc>
                <a:spcPct val="100000"/>
              </a:lnSpc>
              <a:spcBef>
                <a:spcPts val="480"/>
              </a:spcBef>
              <a:spcAft>
                <a:spcPts val="0"/>
              </a:spcAft>
              <a:buClr>
                <a:schemeClr val="dk1"/>
              </a:buClr>
              <a:buSzPts val="1800"/>
              <a:buChar char="–"/>
              <a:defRPr/>
            </a:lvl2pPr>
            <a:lvl3pPr indent="-342900" lvl="2" marL="1371600" algn="l">
              <a:lnSpc>
                <a:spcPct val="100000"/>
              </a:lnSpc>
              <a:spcBef>
                <a:spcPts val="480"/>
              </a:spcBef>
              <a:spcAft>
                <a:spcPts val="0"/>
              </a:spcAft>
              <a:buClr>
                <a:schemeClr val="dk1"/>
              </a:buClr>
              <a:buSzPts val="1800"/>
              <a:buChar char="•"/>
              <a:defRPr/>
            </a:lvl3pPr>
            <a:lvl4pPr indent="-342900" lvl="3" marL="1828800" algn="l">
              <a:lnSpc>
                <a:spcPct val="100000"/>
              </a:lnSpc>
              <a:spcBef>
                <a:spcPts val="480"/>
              </a:spcBef>
              <a:spcAft>
                <a:spcPts val="0"/>
              </a:spcAft>
              <a:buClr>
                <a:schemeClr val="dk1"/>
              </a:buClr>
              <a:buSzPts val="1800"/>
              <a:buChar char="–"/>
              <a:defRPr/>
            </a:lvl4pPr>
            <a:lvl5pPr indent="-342900" lvl="4" marL="2286000" algn="l">
              <a:lnSpc>
                <a:spcPct val="100000"/>
              </a:lnSpc>
              <a:spcBef>
                <a:spcPts val="480"/>
              </a:spcBef>
              <a:spcAft>
                <a:spcPts val="0"/>
              </a:spcAft>
              <a:buClr>
                <a:schemeClr val="dk1"/>
              </a:buClr>
              <a:buSzPts val="1800"/>
              <a:buChar char="»"/>
              <a:defRPr/>
            </a:lvl5pPr>
            <a:lvl6pPr indent="-342900" lvl="5" marL="2743200" algn="l">
              <a:lnSpc>
                <a:spcPct val="100000"/>
              </a:lnSpc>
              <a:spcBef>
                <a:spcPts val="480"/>
              </a:spcBef>
              <a:spcAft>
                <a:spcPts val="0"/>
              </a:spcAft>
              <a:buClr>
                <a:schemeClr val="dk1"/>
              </a:buClr>
              <a:buSzPts val="1800"/>
              <a:buChar char="•"/>
              <a:defRPr/>
            </a:lvl6pPr>
            <a:lvl7pPr indent="-342900" lvl="6" marL="3200400" algn="l">
              <a:lnSpc>
                <a:spcPct val="100000"/>
              </a:lnSpc>
              <a:spcBef>
                <a:spcPts val="480"/>
              </a:spcBef>
              <a:spcAft>
                <a:spcPts val="0"/>
              </a:spcAft>
              <a:buClr>
                <a:schemeClr val="dk1"/>
              </a:buClr>
              <a:buSzPts val="1800"/>
              <a:buChar char="•"/>
              <a:defRPr/>
            </a:lvl7pPr>
            <a:lvl8pPr indent="-342900" lvl="7" marL="3657600" algn="l">
              <a:lnSpc>
                <a:spcPct val="100000"/>
              </a:lnSpc>
              <a:spcBef>
                <a:spcPts val="480"/>
              </a:spcBef>
              <a:spcAft>
                <a:spcPts val="0"/>
              </a:spcAft>
              <a:buClr>
                <a:schemeClr val="dk1"/>
              </a:buClr>
              <a:buSzPts val="1800"/>
              <a:buChar char="•"/>
              <a:defRPr/>
            </a:lvl8pPr>
            <a:lvl9pPr indent="-342900" lvl="8" marL="4114800" algn="l">
              <a:lnSpc>
                <a:spcPct val="100000"/>
              </a:lnSpc>
              <a:spcBef>
                <a:spcPts val="480"/>
              </a:spcBef>
              <a:spcAft>
                <a:spcPts val="0"/>
              </a:spcAft>
              <a:buClr>
                <a:schemeClr val="dk1"/>
              </a:buClr>
              <a:buSzPts val="1800"/>
              <a:buChar char="•"/>
              <a:defRPr/>
            </a:lvl9pPr>
          </a:lstStyle>
          <a:p/>
        </p:txBody>
      </p:sp>
      <p:sp>
        <p:nvSpPr>
          <p:cNvPr id="441" name="Google Shape;441;p136"/>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136"/>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136"/>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9" name="Shape 49"/>
        <p:cNvGrpSpPr/>
        <p:nvPr/>
      </p:nvGrpSpPr>
      <p:grpSpPr>
        <a:xfrm>
          <a:off x="0" y="0"/>
          <a:ext cx="0" cy="0"/>
          <a:chOff x="0" y="0"/>
          <a:chExt cx="0" cy="0"/>
        </a:xfrm>
      </p:grpSpPr>
      <p:sp>
        <p:nvSpPr>
          <p:cNvPr id="50" name="Google Shape;5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9" name="Google Shape;59;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3" name="Shape 63"/>
        <p:cNvGrpSpPr/>
        <p:nvPr/>
      </p:nvGrpSpPr>
      <p:grpSpPr>
        <a:xfrm>
          <a:off x="0" y="0"/>
          <a:ext cx="0" cy="0"/>
          <a:chOff x="0" y="0"/>
          <a:chExt cx="0" cy="0"/>
        </a:xfrm>
      </p:grpSpPr>
      <p:sp>
        <p:nvSpPr>
          <p:cNvPr id="64" name="Google Shape;6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5.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theme" Target="../theme/theme1.xml"/><Relationship Id="rId12" Type="http://schemas.openxmlformats.org/officeDocument/2006/relationships/slideLayout" Target="../slideLayouts/slideLayout31.xml"/><Relationship Id="rId1" Type="http://schemas.openxmlformats.org/officeDocument/2006/relationships/image" Target="../media/image2.jp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theme" Target="../theme/theme4.xml"/><Relationship Id="rId12" Type="http://schemas.openxmlformats.org/officeDocument/2006/relationships/slideLayout" Target="../slideLayouts/slideLayout42.xml"/><Relationship Id="rId1" Type="http://schemas.openxmlformats.org/officeDocument/2006/relationships/image" Target="../media/image3.jp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theme" Target="../theme/theme7.xml"/><Relationship Id="rId12" Type="http://schemas.openxmlformats.org/officeDocument/2006/relationships/slideLayout" Target="../slideLayouts/slideLayout53.xml"/><Relationship Id="rId1" Type="http://schemas.openxmlformats.org/officeDocument/2006/relationships/image" Target="../media/image5.jp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theme" Target="../theme/theme6.xml"/><Relationship Id="rId12" Type="http://schemas.openxmlformats.org/officeDocument/2006/relationships/slideLayout" Target="../slideLayouts/slideLayout64.xml"/><Relationship Id="rId1" Type="http://schemas.openxmlformats.org/officeDocument/2006/relationships/image" Target="../media/image4.jp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5" name="Shape 75"/>
        <p:cNvGrpSpPr/>
        <p:nvPr/>
      </p:nvGrpSpPr>
      <p:grpSpPr>
        <a:xfrm>
          <a:off x="0" y="0"/>
          <a:ext cx="0" cy="0"/>
          <a:chOff x="0" y="0"/>
          <a:chExt cx="0" cy="0"/>
        </a:xfrm>
      </p:grpSpPr>
      <p:sp>
        <p:nvSpPr>
          <p:cNvPr id="76" name="Google Shape;76;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7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 name="Google Shape;78;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 name="Google Shape;79;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0" name="Google Shape;80;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4" name="Shape 144"/>
        <p:cNvGrpSpPr/>
        <p:nvPr/>
      </p:nvGrpSpPr>
      <p:grpSpPr>
        <a:xfrm>
          <a:off x="0" y="0"/>
          <a:ext cx="0" cy="0"/>
          <a:chOff x="0" y="0"/>
          <a:chExt cx="0" cy="0"/>
        </a:xfrm>
      </p:grpSpPr>
      <p:sp>
        <p:nvSpPr>
          <p:cNvPr id="145" name="Google Shape;145;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6" name="Google Shape;146;p8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7" name="Google Shape;147;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8" name="Google Shape;148;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9" name="Google Shape;149;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9" name="Shape 219"/>
        <p:cNvGrpSpPr/>
        <p:nvPr/>
      </p:nvGrpSpPr>
      <p:grpSpPr>
        <a:xfrm>
          <a:off x="0" y="0"/>
          <a:ext cx="0" cy="0"/>
          <a:chOff x="0" y="0"/>
          <a:chExt cx="0" cy="0"/>
        </a:xfrm>
      </p:grpSpPr>
      <p:sp>
        <p:nvSpPr>
          <p:cNvPr id="220" name="Google Shape;220;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1" name="Google Shape;221;p8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2" name="Google Shape;222;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3" name="Google Shape;223;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4" name="Google Shape;224;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4" name="Shape 294"/>
        <p:cNvGrpSpPr/>
        <p:nvPr/>
      </p:nvGrpSpPr>
      <p:grpSpPr>
        <a:xfrm>
          <a:off x="0" y="0"/>
          <a:ext cx="0" cy="0"/>
          <a:chOff x="0" y="0"/>
          <a:chExt cx="0" cy="0"/>
        </a:xfrm>
      </p:grpSpPr>
      <p:sp>
        <p:nvSpPr>
          <p:cNvPr id="295" name="Google Shape;295;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6" name="Google Shape;296;p8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7" name="Google Shape;297;p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8" name="Google Shape;298;p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9" name="Google Shape;299;p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69" name="Shape 369"/>
        <p:cNvGrpSpPr/>
        <p:nvPr/>
      </p:nvGrpSpPr>
      <p:grpSpPr>
        <a:xfrm>
          <a:off x="0" y="0"/>
          <a:ext cx="0" cy="0"/>
          <a:chOff x="0" y="0"/>
          <a:chExt cx="0" cy="0"/>
        </a:xfrm>
      </p:grpSpPr>
      <p:sp>
        <p:nvSpPr>
          <p:cNvPr id="370" name="Google Shape;370;p86"/>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1" name="Google Shape;371;p86"/>
          <p:cNvSpPr txBox="1"/>
          <p:nvPr>
            <p:ph idx="1" type="body"/>
          </p:nvPr>
        </p:nvSpPr>
        <p:spPr>
          <a:xfrm>
            <a:off x="609600" y="1600200"/>
            <a:ext cx="10972800" cy="4526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2" name="Google Shape;372;p86"/>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373" name="Google Shape;373;p86"/>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374" name="Google Shape;374;p86"/>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7.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
          <p:cNvSpPr txBox="1"/>
          <p:nvPr>
            <p:ph type="title"/>
          </p:nvPr>
        </p:nvSpPr>
        <p:spPr>
          <a:xfrm>
            <a:off x="1764407" y="7938"/>
            <a:ext cx="10427594" cy="3330054"/>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b="1" lang="es-AR" sz="3200">
                <a:solidFill>
                  <a:schemeClr val="lt1"/>
                </a:solidFill>
              </a:rPr>
              <a:t>Salud y los derechos reproductivos de menores</a:t>
            </a:r>
            <a:br>
              <a:rPr b="1" lang="es-AR" sz="3200">
                <a:solidFill>
                  <a:schemeClr val="lt1"/>
                </a:solidFill>
              </a:rPr>
            </a:br>
            <a:r>
              <a:rPr b="1" lang="es-AR" sz="3200">
                <a:solidFill>
                  <a:schemeClr val="lt1"/>
                </a:solidFill>
              </a:rPr>
              <a:t>de 15 años con embarazos no intencionalesLa </a:t>
            </a:r>
            <a:endParaRPr b="1" sz="3200">
              <a:solidFill>
                <a:schemeClr val="lt1"/>
              </a:solidFill>
            </a:endParaRPr>
          </a:p>
        </p:txBody>
      </p:sp>
      <p:sp>
        <p:nvSpPr>
          <p:cNvPr id="449" name="Google Shape;449;p1"/>
          <p:cNvSpPr txBox="1"/>
          <p:nvPr/>
        </p:nvSpPr>
        <p:spPr>
          <a:xfrm>
            <a:off x="3374265" y="382502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1"/>
          <p:cNvSpPr txBox="1"/>
          <p:nvPr/>
        </p:nvSpPr>
        <p:spPr>
          <a:xfrm>
            <a:off x="8766739" y="6223529"/>
            <a:ext cx="299385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2000" u="none" cap="none" strike="noStrike">
                <a:solidFill>
                  <a:schemeClr val="lt1"/>
                </a:solidFill>
                <a:latin typeface="Arial"/>
                <a:ea typeface="Arial"/>
                <a:cs typeface="Arial"/>
                <a:sym typeface="Arial"/>
              </a:rPr>
              <a:t>21 de julio de 2021</a:t>
            </a:r>
            <a:endParaRPr b="0" i="0" sz="2000" u="none" cap="none" strike="noStrike">
              <a:solidFill>
                <a:schemeClr val="lt1"/>
              </a:solidFill>
              <a:latin typeface="Arial"/>
              <a:ea typeface="Arial"/>
              <a:cs typeface="Arial"/>
              <a:sym typeface="Arial"/>
            </a:endParaRPr>
          </a:p>
        </p:txBody>
      </p:sp>
      <p:pic>
        <p:nvPicPr>
          <p:cNvPr id="451" name="Google Shape;451;p1"/>
          <p:cNvPicPr preferRelativeResize="0"/>
          <p:nvPr/>
        </p:nvPicPr>
        <p:blipFill rotWithShape="1">
          <a:blip r:embed="rId3">
            <a:alphaModFix/>
          </a:blip>
          <a:srcRect b="0" l="0" r="0" t="0"/>
          <a:stretch/>
        </p:blipFill>
        <p:spPr>
          <a:xfrm>
            <a:off x="6523630" y="3337992"/>
            <a:ext cx="5668371" cy="3520008"/>
          </a:xfrm>
          <a:prstGeom prst="rect">
            <a:avLst/>
          </a:prstGeom>
          <a:noFill/>
          <a:ln>
            <a:noFill/>
          </a:ln>
        </p:spPr>
      </p:pic>
      <p:sp>
        <p:nvSpPr>
          <p:cNvPr descr="Clacai: Consorcio Latinoamericano contra el aborto inseguro" id="452" name="Google Shape;452;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1"/>
          <p:cNvSpPr txBox="1"/>
          <p:nvPr/>
        </p:nvSpPr>
        <p:spPr>
          <a:xfrm>
            <a:off x="2008827" y="5238644"/>
            <a:ext cx="395332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Mara M. Monteagudo</a:t>
            </a:r>
            <a:endParaRPr/>
          </a:p>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Dirección de Salud Sexual </a:t>
            </a:r>
            <a:endParaRPr/>
          </a:p>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Ministerio de Salud de La Provincia de Buenos Aires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                                                                         21/7/2021</a:t>
            </a:r>
            <a:endParaRPr b="0" i="0" sz="1400" u="none" cap="none" strike="noStrike">
              <a:solidFill>
                <a:srgbClr val="000000"/>
              </a:solidFill>
              <a:latin typeface="Arial"/>
              <a:ea typeface="Arial"/>
              <a:cs typeface="Arial"/>
              <a:sym typeface="Arial"/>
            </a:endParaRPr>
          </a:p>
        </p:txBody>
      </p:sp>
      <p:pic>
        <p:nvPicPr>
          <p:cNvPr id="454" name="Google Shape;454;p1"/>
          <p:cNvPicPr preferRelativeResize="0"/>
          <p:nvPr/>
        </p:nvPicPr>
        <p:blipFill rotWithShape="1">
          <a:blip r:embed="rId4">
            <a:alphaModFix/>
          </a:blip>
          <a:srcRect b="0" l="0" r="0" t="0"/>
          <a:stretch/>
        </p:blipFill>
        <p:spPr>
          <a:xfrm>
            <a:off x="1883391" y="6136523"/>
            <a:ext cx="712304" cy="712304"/>
          </a:xfrm>
          <a:prstGeom prst="rect">
            <a:avLst/>
          </a:prstGeom>
          <a:noFill/>
          <a:ln>
            <a:noFill/>
          </a:ln>
        </p:spPr>
      </p:pic>
      <p:sp>
        <p:nvSpPr>
          <p:cNvPr id="455" name="Google Shape;455;p1"/>
          <p:cNvSpPr/>
          <p:nvPr/>
        </p:nvSpPr>
        <p:spPr>
          <a:xfrm>
            <a:off x="2595695" y="2272908"/>
            <a:ext cx="845899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s-AR" sz="2000" u="none" cap="none" strike="noStrike">
                <a:solidFill>
                  <a:schemeClr val="lt1"/>
                </a:solidFill>
                <a:latin typeface="Arial"/>
                <a:ea typeface="Arial"/>
                <a:cs typeface="Arial"/>
                <a:sym typeface="Arial"/>
              </a:rPr>
              <a:t>Modelo de articulación del sistema de salud en respuesta al embarazo en menores de 15 años, en el marco del derecho a la interrupción del embarazo en la provincia de Buenos Aires.</a:t>
            </a:r>
            <a:endParaRPr b="1" i="1" sz="2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4"/>
          <p:cNvSpPr txBox="1"/>
          <p:nvPr>
            <p:ph type="title"/>
          </p:nvPr>
        </p:nvSpPr>
        <p:spPr>
          <a:xfrm>
            <a:off x="1839267" y="158777"/>
            <a:ext cx="9960944" cy="978735"/>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lang="es-AR">
                <a:solidFill>
                  <a:schemeClr val="lt1"/>
                </a:solidFill>
              </a:rPr>
              <a:t>                                       </a:t>
            </a:r>
            <a:r>
              <a:rPr b="1" lang="es-AR">
                <a:solidFill>
                  <a:schemeClr val="lt1"/>
                </a:solidFill>
              </a:rPr>
              <a:t>PERSPECTIVA DE DERECHOS</a:t>
            </a:r>
            <a:endParaRPr b="1">
              <a:solidFill>
                <a:schemeClr val="lt1"/>
              </a:solidFill>
            </a:endParaRPr>
          </a:p>
        </p:txBody>
      </p:sp>
      <p:sp>
        <p:nvSpPr>
          <p:cNvPr id="532" name="Google Shape;532;p44"/>
          <p:cNvSpPr txBox="1"/>
          <p:nvPr/>
        </p:nvSpPr>
        <p:spPr>
          <a:xfrm>
            <a:off x="2317087" y="2572451"/>
            <a:ext cx="9255760" cy="398240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None/>
            </a:pPr>
            <a:r>
              <a:rPr b="1" i="0" lang="es-AR" sz="2400" u="none" cap="none" strike="noStrike">
                <a:solidFill>
                  <a:srgbClr val="000000"/>
                </a:solidFill>
                <a:latin typeface="Arial"/>
                <a:ea typeface="Arial"/>
                <a:cs typeface="Arial"/>
                <a:sym typeface="Arial"/>
              </a:rPr>
              <a:t>	</a:t>
            </a:r>
            <a:r>
              <a:rPr b="0" i="0" lang="es-AR" sz="2400" u="none" cap="none" strike="noStrike">
                <a:solidFill>
                  <a:srgbClr val="000000"/>
                </a:solidFill>
                <a:latin typeface="Arial"/>
                <a:ea typeface="Arial"/>
                <a:cs typeface="Arial"/>
                <a:sym typeface="Arial"/>
              </a:rPr>
              <a:t>Los niños y adolescentes</a:t>
            </a:r>
            <a:r>
              <a:rPr b="1" i="0" lang="es-AR" sz="2400" u="none" cap="none" strike="noStrike">
                <a:solidFill>
                  <a:srgbClr val="000000"/>
                </a:solidFill>
                <a:latin typeface="Arial"/>
                <a:ea typeface="Arial"/>
                <a:cs typeface="Arial"/>
                <a:sym typeface="Arial"/>
              </a:rPr>
              <a:t> </a:t>
            </a:r>
            <a:r>
              <a:rPr b="0" i="0" lang="es-AR" sz="2400" u="none" cap="none" strike="noStrike">
                <a:solidFill>
                  <a:srgbClr val="000000"/>
                </a:solidFill>
                <a:latin typeface="Arial"/>
                <a:ea typeface="Arial"/>
                <a:cs typeface="Arial"/>
                <a:sym typeface="Arial"/>
              </a:rPr>
              <a:t>son</a:t>
            </a:r>
            <a:r>
              <a:rPr b="1" i="0" lang="es-AR" sz="2400" u="none" cap="none" strike="noStrike">
                <a:solidFill>
                  <a:srgbClr val="000000"/>
                </a:solidFill>
                <a:latin typeface="Arial"/>
                <a:ea typeface="Arial"/>
                <a:cs typeface="Arial"/>
                <a:sym typeface="Arial"/>
              </a:rPr>
              <a:t> sujetos de derecho, </a:t>
            </a:r>
            <a:r>
              <a:rPr b="0" i="0" lang="es-AR" sz="2400" u="none" cap="none" strike="noStrike">
                <a:solidFill>
                  <a:srgbClr val="000000"/>
                </a:solidFill>
                <a:latin typeface="Arial"/>
                <a:ea typeface="Arial"/>
                <a:cs typeface="Arial"/>
                <a:sym typeface="Arial"/>
              </a:rPr>
              <a:t>poseen los mismos derechos que los adultos</a:t>
            </a:r>
            <a:r>
              <a:rPr b="1" i="0" lang="es-AR" sz="2400" u="none" cap="none" strike="noStrike">
                <a:solidFill>
                  <a:srgbClr val="000000"/>
                </a:solidFill>
                <a:latin typeface="Arial"/>
                <a:ea typeface="Arial"/>
                <a:cs typeface="Arial"/>
                <a:sym typeface="Arial"/>
              </a:rPr>
              <a:t> </a:t>
            </a:r>
            <a:r>
              <a:rPr b="0" i="0" lang="es-AR" sz="2400" u="none" cap="none" strike="noStrike">
                <a:solidFill>
                  <a:srgbClr val="000000"/>
                </a:solidFill>
                <a:latin typeface="Arial"/>
                <a:ea typeface="Arial"/>
                <a:cs typeface="Arial"/>
                <a:sym typeface="Arial"/>
              </a:rPr>
              <a:t>y pueden ejercerlos, en consonancia con la evolución de sus facultades.</a:t>
            </a:r>
            <a:r>
              <a:rPr b="0" i="0" lang="es-AR" sz="28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0" i="0" lang="es-AR" sz="24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5"/>
          <p:cNvSpPr txBox="1"/>
          <p:nvPr>
            <p:ph type="title"/>
          </p:nvPr>
        </p:nvSpPr>
        <p:spPr>
          <a:xfrm>
            <a:off x="1811972" y="0"/>
            <a:ext cx="10380028" cy="978735"/>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a:solidFill>
                  <a:schemeClr val="lt1"/>
                </a:solidFill>
              </a:rPr>
              <a:t>MARCO LEGAL</a:t>
            </a:r>
            <a:endParaRPr b="1">
              <a:solidFill>
                <a:schemeClr val="lt1"/>
              </a:solidFill>
            </a:endParaRPr>
          </a:p>
        </p:txBody>
      </p:sp>
      <p:sp>
        <p:nvSpPr>
          <p:cNvPr id="538" name="Google Shape;538;p45"/>
          <p:cNvSpPr txBox="1"/>
          <p:nvPr/>
        </p:nvSpPr>
        <p:spPr>
          <a:xfrm>
            <a:off x="2997375" y="1364776"/>
            <a:ext cx="7199407" cy="501675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Convención de los Derechos del Niño</a:t>
            </a:r>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Constitución Nacional</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000" u="none" cap="none" strike="noStrike">
                <a:solidFill>
                  <a:srgbClr val="000000"/>
                </a:solidFill>
                <a:latin typeface="Arial"/>
                <a:ea typeface="Arial"/>
                <a:cs typeface="Arial"/>
                <a:sym typeface="Arial"/>
              </a:rPr>
              <a:t>Marco Normativo Nacional</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26061 Protección integral de los Derechos de NNyA</a:t>
            </a:r>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26150 Educación Sexual Integral</a:t>
            </a:r>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24417 Protección contra la violencia Familiar</a:t>
            </a:r>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26364 Prevención y Sanción de la Trata de Personas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000" u="none" cap="none" strike="noStrike">
                <a:solidFill>
                  <a:srgbClr val="000000"/>
                </a:solidFill>
                <a:latin typeface="Arial"/>
                <a:ea typeface="Arial"/>
                <a:cs typeface="Arial"/>
                <a:sym typeface="Arial"/>
              </a:rPr>
              <a:t>Marco Normativo Provincial</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13298  Promoción y Protección de Derechos de NNyA</a:t>
            </a:r>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14508  Provincial de Educación Sexual Integral</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12569  Violencia Familiar</a:t>
            </a:r>
            <a:endParaRPr/>
          </a:p>
          <a:p>
            <a:pPr indent="-342900" lvl="0" marL="342900" marR="0" rtl="0" algn="l">
              <a:lnSpc>
                <a:spcPct val="100000"/>
              </a:lnSpc>
              <a:spcBef>
                <a:spcPts val="0"/>
              </a:spcBef>
              <a:spcAft>
                <a:spcPts val="0"/>
              </a:spcAft>
              <a:buClr>
                <a:srgbClr val="000000"/>
              </a:buClr>
              <a:buSzPts val="2000"/>
              <a:buFont typeface="Arial"/>
              <a:buChar char="•"/>
            </a:pPr>
            <a:r>
              <a:rPr b="0" i="0" lang="es-AR" sz="2000" u="none" cap="none" strike="noStrike">
                <a:solidFill>
                  <a:srgbClr val="000000"/>
                </a:solidFill>
                <a:latin typeface="Arial"/>
                <a:ea typeface="Arial"/>
                <a:cs typeface="Arial"/>
                <a:sym typeface="Arial"/>
              </a:rPr>
              <a:t>Ley  12807 Prevención del Abuso Sexual contra Niños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6"/>
          <p:cNvSpPr txBox="1"/>
          <p:nvPr>
            <p:ph type="title"/>
          </p:nvPr>
        </p:nvSpPr>
        <p:spPr>
          <a:xfrm>
            <a:off x="1741714" y="0"/>
            <a:ext cx="10450285" cy="1219199"/>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3600" u="none" cap="none" strike="noStrike">
                <a:solidFill>
                  <a:srgbClr val="FFFFFF"/>
                </a:solidFill>
                <a:latin typeface="Arial"/>
                <a:ea typeface="Arial"/>
                <a:cs typeface="Arial"/>
                <a:sym typeface="Arial"/>
              </a:rPr>
              <a:t>Sistema de Protección de Derechos de NNyA</a:t>
            </a:r>
            <a:endParaRPr b="1" i="0" sz="3600" u="none" cap="none" strike="noStrike">
              <a:solidFill>
                <a:srgbClr val="FFFFFF"/>
              </a:solidFill>
              <a:latin typeface="Arial"/>
              <a:ea typeface="Arial"/>
              <a:cs typeface="Arial"/>
              <a:sym typeface="Arial"/>
            </a:endParaRPr>
          </a:p>
        </p:txBody>
      </p:sp>
      <p:sp>
        <p:nvSpPr>
          <p:cNvPr id="544" name="Google Shape;544;p46"/>
          <p:cNvSpPr/>
          <p:nvPr/>
        </p:nvSpPr>
        <p:spPr>
          <a:xfrm>
            <a:off x="2538364" y="1530032"/>
            <a:ext cx="8856984"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AR" sz="2000" u="none" cap="none" strike="noStrike">
                <a:solidFill>
                  <a:srgbClr val="000000"/>
                </a:solidFill>
                <a:latin typeface="Arial"/>
                <a:ea typeface="Arial"/>
                <a:cs typeface="Arial"/>
                <a:sym typeface="Arial"/>
              </a:rPr>
              <a:t>Ley de la Promoción y Protección Integral de los Derechos de los Niños- Ley 13.298 Decreto reglamentario 300/05: Órganos de aplicación del sistema de protección de la Provincia de Buenos Aires- Servicios Zonales y Locales</a:t>
            </a:r>
            <a:br>
              <a:rPr b="1" i="0" lang="es-AR"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
        <p:nvSpPr>
          <p:cNvPr id="545" name="Google Shape;545;p46"/>
          <p:cNvSpPr/>
          <p:nvPr/>
        </p:nvSpPr>
        <p:spPr>
          <a:xfrm>
            <a:off x="2428930" y="2701071"/>
            <a:ext cx="9319724" cy="329320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None/>
            </a:pPr>
            <a:r>
              <a:rPr b="1" i="0" lang="es-AR" sz="2000" u="none" cap="none" strike="noStrike">
                <a:solidFill>
                  <a:srgbClr val="000000"/>
                </a:solidFill>
                <a:latin typeface="Arial"/>
                <a:ea typeface="Arial"/>
                <a:cs typeface="Arial"/>
                <a:sym typeface="Arial"/>
              </a:rPr>
              <a:t>Medidas de Protección de Derechos</a:t>
            </a:r>
            <a:r>
              <a:rPr b="0" i="0" lang="es-AR" sz="2000" u="none" cap="none" strike="noStrike">
                <a:solidFill>
                  <a:srgbClr val="000000"/>
                </a:solidFill>
                <a:latin typeface="Arial"/>
                <a:ea typeface="Arial"/>
                <a:cs typeface="Arial"/>
                <a:sym typeface="Arial"/>
              </a:rPr>
              <a:t>. Políticas específicas, que conforman dirigidas a restituir los derechos vulnerados y la reparación de sus consecuencias por acción u omisión del estado, la sociedad o la familia o bien por la propia conducta del niño.</a:t>
            </a:r>
            <a:endParaRPr/>
          </a:p>
          <a:p>
            <a:pPr indent="-285750" lvl="0" marL="285750" marR="0" rtl="0" algn="just">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None/>
            </a:pPr>
            <a:r>
              <a:rPr b="1" i="0" lang="es-AR" sz="2000" u="none" cap="none" strike="noStrike">
                <a:solidFill>
                  <a:srgbClr val="000000"/>
                </a:solidFill>
                <a:latin typeface="Arial"/>
                <a:ea typeface="Arial"/>
                <a:cs typeface="Arial"/>
                <a:sym typeface="Arial"/>
              </a:rPr>
              <a:t>Medidas Especiales y Excepcionales</a:t>
            </a:r>
            <a:r>
              <a:rPr b="0" i="0" lang="es-AR" sz="2000" u="none" cap="none" strike="noStrike">
                <a:solidFill>
                  <a:srgbClr val="000000"/>
                </a:solidFill>
                <a:latin typeface="Arial"/>
                <a:ea typeface="Arial"/>
                <a:cs typeface="Arial"/>
                <a:sym typeface="Arial"/>
              </a:rPr>
              <a:t>: Aquellas que deben adoptarse cuando agotadas todas las posibilidades de implementar medidas de protección integral y por razones vinculadas al interés superior del niño, éste debe separarse temporal o permanentemente de su grupo familiar primario o de convivencia</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7"/>
          <p:cNvSpPr txBox="1"/>
          <p:nvPr>
            <p:ph type="title"/>
          </p:nvPr>
        </p:nvSpPr>
        <p:spPr>
          <a:xfrm>
            <a:off x="1787857" y="0"/>
            <a:ext cx="10404143" cy="978735"/>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a:solidFill>
                  <a:schemeClr val="lt1"/>
                </a:solidFill>
              </a:rPr>
              <a:t>                    PRINCIPIOS RECTORES PARA EL TRABAJO CON ADOLESCENTES</a:t>
            </a:r>
            <a:endParaRPr b="1">
              <a:solidFill>
                <a:schemeClr val="lt1"/>
              </a:solidFill>
            </a:endParaRPr>
          </a:p>
        </p:txBody>
      </p:sp>
      <p:sp>
        <p:nvSpPr>
          <p:cNvPr id="551" name="Google Shape;551;p47"/>
          <p:cNvSpPr txBox="1"/>
          <p:nvPr/>
        </p:nvSpPr>
        <p:spPr>
          <a:xfrm>
            <a:off x="2174240" y="1330959"/>
            <a:ext cx="9743440" cy="422656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1" i="0" lang="es-AR" sz="1400" u="sng" cap="none" strike="noStrike">
                <a:solidFill>
                  <a:srgbClr val="000000"/>
                </a:solidFill>
                <a:latin typeface="Arial"/>
                <a:ea typeface="Arial"/>
                <a:cs typeface="Arial"/>
                <a:sym typeface="Arial"/>
              </a:rPr>
              <a:t>Interés superior del niño</a:t>
            </a:r>
            <a:endParaRPr b="0" i="0" sz="1400" u="sng"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Cuando autoridades o adultos adopten decisiones con respecto a N/N/A deberán hacer aquello que sea mejor para su desarrollo y bienestar, en relación al respeto de sus derechos. Se aplica ante conflicto de derechos.</a:t>
            </a:r>
            <a:endParaRPr/>
          </a:p>
          <a:p>
            <a:pPr indent="-342900" lvl="0" marL="342900" marR="0" rtl="0" algn="l">
              <a:lnSpc>
                <a:spcPct val="90000"/>
              </a:lnSpc>
              <a:spcBef>
                <a:spcPts val="0"/>
              </a:spcBef>
              <a:spcAft>
                <a:spcPts val="0"/>
              </a:spcAft>
              <a:buClr>
                <a:srgbClr val="000000"/>
              </a:buClr>
              <a:buSzPts val="1400"/>
              <a:buFont typeface="Arial"/>
              <a:buNone/>
            </a:pPr>
            <a:r>
              <a:t/>
            </a:r>
            <a:endParaRPr b="0" i="0" sz="1400" u="sng"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1" i="0" lang="es-AR" sz="1400" u="sng" cap="none" strike="noStrike">
                <a:solidFill>
                  <a:srgbClr val="000000"/>
                </a:solidFill>
                <a:latin typeface="Arial"/>
                <a:ea typeface="Arial"/>
                <a:cs typeface="Arial"/>
                <a:sym typeface="Arial"/>
              </a:rPr>
              <a:t>Autonomía Progresiva</a:t>
            </a:r>
            <a:endParaRPr/>
          </a:p>
          <a:p>
            <a:pPr indent="-342900" lvl="0" marL="342900" marR="0" rtl="0" algn="l">
              <a:lnSpc>
                <a:spcPct val="9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Todos somos capaces y podemos ejercer nuestros derechos de manera directa, sin representación. </a:t>
            </a:r>
            <a:endParaRPr/>
          </a:p>
          <a:p>
            <a:pPr indent="-342900" lvl="0" marL="342900" marR="0" rtl="0" algn="l">
              <a:lnSpc>
                <a:spcPct val="9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De acuerdo a nuestro momento de desarrollo individual necesitaremos más o menos acompañamiento </a:t>
            </a:r>
            <a:r>
              <a:rPr b="1" i="0" lang="es-AR" sz="1400" u="none" cap="none" strike="noStrike">
                <a:solidFill>
                  <a:srgbClr val="000000"/>
                </a:solidFill>
                <a:latin typeface="Arial"/>
                <a:ea typeface="Arial"/>
                <a:cs typeface="Arial"/>
                <a:sym typeface="Arial"/>
              </a:rPr>
              <a:t>(asistencia)</a:t>
            </a:r>
            <a:r>
              <a:rPr b="0" i="0" lang="es-AR" sz="1400" u="none" cap="none" strike="noStrike">
                <a:solidFill>
                  <a:srgbClr val="000000"/>
                </a:solidFill>
                <a:latin typeface="Arial"/>
                <a:ea typeface="Arial"/>
                <a:cs typeface="Arial"/>
                <a:sym typeface="Arial"/>
              </a:rPr>
              <a:t> para el ejercicio de los derechos.</a:t>
            </a:r>
            <a:endParaRPr/>
          </a:p>
          <a:p>
            <a:pPr indent="-342900" lvl="0" marL="3429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1" i="0" lang="es-AR" sz="1400" u="sng" cap="none" strike="noStrike">
                <a:solidFill>
                  <a:srgbClr val="000000"/>
                </a:solidFill>
                <a:latin typeface="Arial"/>
                <a:ea typeface="Arial"/>
                <a:cs typeface="Arial"/>
                <a:sym typeface="Arial"/>
              </a:rPr>
              <a:t>Confidencialidad</a:t>
            </a:r>
            <a:endParaRPr b="1" i="0" sz="14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Compromiso y deber de no divulgar nada de lo que emerge de la consulta (secreto médico)., Historia Clínica y Consentimiento Informado</a:t>
            </a:r>
            <a:endParaRPr/>
          </a:p>
          <a:p>
            <a:pPr indent="-342900" lvl="0" marL="342900" marR="0" rtl="0" algn="l">
              <a:lnSpc>
                <a:spcPct val="90000"/>
              </a:lnSpc>
              <a:spcBef>
                <a:spcPts val="0"/>
              </a:spcBef>
              <a:spcAft>
                <a:spcPts val="0"/>
              </a:spcAft>
              <a:buClr>
                <a:srgbClr val="000000"/>
              </a:buClr>
              <a:buSzPts val="1400"/>
              <a:buFont typeface="Arial"/>
              <a:buNone/>
            </a:pPr>
            <a:r>
              <a:t/>
            </a:r>
            <a:endParaRPr b="0" i="0" sz="1400" u="sng"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1" i="0" lang="es-AR" sz="1400" u="sng" cap="none" strike="noStrike">
                <a:solidFill>
                  <a:srgbClr val="000000"/>
                </a:solidFill>
                <a:latin typeface="Arial"/>
                <a:ea typeface="Arial"/>
                <a:cs typeface="Arial"/>
                <a:sym typeface="Arial"/>
              </a:rPr>
              <a:t>Derechos sexuales y reproductivos:</a:t>
            </a:r>
            <a:r>
              <a:rPr b="0" i="0" lang="es-AR" sz="1400" u="sng"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Los/as adolescentes tienen derecho a acceder a toda la información sobre salud sexual y reproductiva incluyendo la orientación y provisión gratuita del Método Anticonceptivo que elijan, prevención de enfermedades de transmisión sexual y VIH sida.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8"/>
          <p:cNvSpPr txBox="1"/>
          <p:nvPr>
            <p:ph type="title"/>
          </p:nvPr>
        </p:nvSpPr>
        <p:spPr>
          <a:xfrm>
            <a:off x="1839267" y="158777"/>
            <a:ext cx="9960944" cy="978735"/>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a:solidFill>
                  <a:schemeClr val="lt1"/>
                </a:solidFill>
              </a:rPr>
              <a:t>                                          Responsabilidad Parental</a:t>
            </a:r>
            <a:endParaRPr b="1">
              <a:solidFill>
                <a:schemeClr val="lt1"/>
              </a:solidFill>
            </a:endParaRPr>
          </a:p>
        </p:txBody>
      </p:sp>
      <p:sp>
        <p:nvSpPr>
          <p:cNvPr id="557" name="Google Shape;557;p48"/>
          <p:cNvSpPr txBox="1"/>
          <p:nvPr/>
        </p:nvSpPr>
        <p:spPr>
          <a:xfrm>
            <a:off x="2286000" y="1198879"/>
            <a:ext cx="9479280" cy="4997133"/>
          </a:xfrm>
          <a:prstGeom prst="rect">
            <a:avLst/>
          </a:prstGeom>
          <a:noFill/>
          <a:ln>
            <a:noFill/>
          </a:ln>
        </p:spPr>
        <p:txBody>
          <a:bodyPr anchorCtr="0" anchor="t" bIns="45700" lIns="91425" spcFirstLastPara="1" rIns="91425" wrap="square" tIns="45700">
            <a:normAutofit fontScale="92500" lnSpcReduction="10000"/>
          </a:bodyPr>
          <a:lstStyle/>
          <a:p>
            <a:pPr indent="-406400" lvl="0" marL="457200" marR="0" rtl="0" algn="l">
              <a:lnSpc>
                <a:spcPct val="90000"/>
              </a:lnSpc>
              <a:spcBef>
                <a:spcPts val="1000"/>
              </a:spcBef>
              <a:spcAft>
                <a:spcPts val="0"/>
              </a:spcAft>
              <a:buClr>
                <a:srgbClr val="000000"/>
              </a:buClr>
              <a:buSzPct val="168168"/>
              <a:buFont typeface="Arial"/>
              <a:buNone/>
            </a:pPr>
            <a:r>
              <a:rPr b="0" i="0" lang="es-AR" sz="1800" u="none" cap="none" strike="noStrike">
                <a:solidFill>
                  <a:schemeClr val="dk1"/>
                </a:solidFill>
                <a:latin typeface="Arial"/>
                <a:ea typeface="Arial"/>
                <a:cs typeface="Arial"/>
                <a:sym typeface="Arial"/>
              </a:rPr>
              <a:t>       </a:t>
            </a:r>
            <a:endParaRPr/>
          </a:p>
          <a:p>
            <a:pPr indent="-406400" lvl="0" marL="457200" marR="0" rtl="0" algn="l">
              <a:lnSpc>
                <a:spcPct val="90000"/>
              </a:lnSpc>
              <a:spcBef>
                <a:spcPts val="1000"/>
              </a:spcBef>
              <a:spcAft>
                <a:spcPts val="0"/>
              </a:spcAft>
              <a:buClr>
                <a:srgbClr val="000000"/>
              </a:buClr>
              <a:buSzPct val="168168"/>
              <a:buFont typeface="Arial"/>
              <a:buChar char="•"/>
            </a:pPr>
            <a:r>
              <a:rPr b="0" i="0" lang="es-AR" sz="1800" u="none" cap="none" strike="noStrike">
                <a:solidFill>
                  <a:schemeClr val="dk1"/>
                </a:solidFill>
                <a:latin typeface="Arial"/>
                <a:ea typeface="Arial"/>
                <a:cs typeface="Arial"/>
                <a:sym typeface="Arial"/>
              </a:rPr>
              <a:t>El rol que tienen quienes rodean a NNyA es de acompañamiento y guía para la  toma de  decisiones sobre sus propios asuntos con la información adecuada.</a:t>
            </a:r>
            <a:endParaRPr/>
          </a:p>
          <a:p>
            <a:pPr indent="-406400" lvl="0" marL="457200" marR="0" rtl="0" algn="l">
              <a:lnSpc>
                <a:spcPct val="90000"/>
              </a:lnSpc>
              <a:spcBef>
                <a:spcPts val="1000"/>
              </a:spcBef>
              <a:spcAft>
                <a:spcPts val="0"/>
              </a:spcAft>
              <a:buClr>
                <a:srgbClr val="000000"/>
              </a:buClr>
              <a:buSzPct val="168168"/>
              <a:buFont typeface="Arial"/>
              <a:buNone/>
            </a:pPr>
            <a:r>
              <a:t/>
            </a:r>
            <a:endParaRPr b="0" i="0" sz="1800" u="none" cap="none" strike="noStrike">
              <a:solidFill>
                <a:schemeClr val="dk1"/>
              </a:solidFill>
              <a:latin typeface="Arial"/>
              <a:ea typeface="Arial"/>
              <a:cs typeface="Arial"/>
              <a:sym typeface="Arial"/>
            </a:endParaRPr>
          </a:p>
          <a:p>
            <a:pPr indent="-406400" lvl="0" marL="457200" marR="0" rtl="0" algn="l">
              <a:lnSpc>
                <a:spcPct val="90000"/>
              </a:lnSpc>
              <a:spcBef>
                <a:spcPts val="1000"/>
              </a:spcBef>
              <a:spcAft>
                <a:spcPts val="0"/>
              </a:spcAft>
              <a:buClr>
                <a:srgbClr val="000000"/>
              </a:buClr>
              <a:buSzPct val="168168"/>
              <a:buFont typeface="Arial"/>
              <a:buChar char="•"/>
            </a:pPr>
            <a:r>
              <a:rPr b="0" i="0" lang="es-AR" sz="1800" u="none" cap="none" strike="noStrike">
                <a:solidFill>
                  <a:schemeClr val="dk1"/>
                </a:solidFill>
                <a:latin typeface="Arial"/>
                <a:ea typeface="Arial"/>
                <a:cs typeface="Arial"/>
                <a:sym typeface="Arial"/>
              </a:rPr>
              <a:t>Se trata de acompañar y no de sustituir.</a:t>
            </a:r>
            <a:endParaRPr/>
          </a:p>
          <a:p>
            <a:pPr indent="-406400" lvl="0" marL="457200" marR="0" rtl="0" algn="l">
              <a:lnSpc>
                <a:spcPct val="90000"/>
              </a:lnSpc>
              <a:spcBef>
                <a:spcPts val="1000"/>
              </a:spcBef>
              <a:spcAft>
                <a:spcPts val="0"/>
              </a:spcAft>
              <a:buClr>
                <a:srgbClr val="000000"/>
              </a:buClr>
              <a:buSzPct val="168168"/>
              <a:buFont typeface="Arial"/>
              <a:buNone/>
            </a:pPr>
            <a:r>
              <a:t/>
            </a:r>
            <a:endParaRPr b="0" i="0" sz="1800" u="none" cap="none" strike="noStrike">
              <a:solidFill>
                <a:schemeClr val="dk1"/>
              </a:solidFill>
              <a:latin typeface="Arial"/>
              <a:ea typeface="Arial"/>
              <a:cs typeface="Arial"/>
              <a:sym typeface="Arial"/>
            </a:endParaRPr>
          </a:p>
          <a:p>
            <a:pPr indent="-406400" lvl="0" marL="457200" marR="0" rtl="0" algn="l">
              <a:lnSpc>
                <a:spcPct val="90000"/>
              </a:lnSpc>
              <a:spcBef>
                <a:spcPts val="1000"/>
              </a:spcBef>
              <a:spcAft>
                <a:spcPts val="0"/>
              </a:spcAft>
              <a:buClr>
                <a:srgbClr val="000000"/>
              </a:buClr>
              <a:buSzPct val="168168"/>
              <a:buFont typeface="Arial"/>
              <a:buChar char="•"/>
            </a:pPr>
            <a:r>
              <a:rPr b="0" i="0" lang="es-AR" sz="1800" u="none" cap="none" strike="noStrike">
                <a:solidFill>
                  <a:schemeClr val="dk1"/>
                </a:solidFill>
                <a:latin typeface="Arial"/>
                <a:ea typeface="Arial"/>
                <a:cs typeface="Arial"/>
                <a:sym typeface="Arial"/>
              </a:rPr>
              <a:t>Es dinámica: a menor edad mayor necesidad de acompañamiento y viceversa.</a:t>
            </a:r>
            <a:endParaRPr/>
          </a:p>
          <a:p>
            <a:pPr indent="-406400" lvl="0" marL="457200" marR="0" rtl="0" algn="l">
              <a:lnSpc>
                <a:spcPct val="90000"/>
              </a:lnSpc>
              <a:spcBef>
                <a:spcPts val="1000"/>
              </a:spcBef>
              <a:spcAft>
                <a:spcPts val="0"/>
              </a:spcAft>
              <a:buClr>
                <a:srgbClr val="000000"/>
              </a:buClr>
              <a:buSzPct val="168168"/>
              <a:buFont typeface="Arial"/>
              <a:buNone/>
            </a:pPr>
            <a:r>
              <a:t/>
            </a:r>
            <a:endParaRPr b="0" i="0" sz="1800" u="none" cap="none" strike="noStrike">
              <a:solidFill>
                <a:schemeClr val="dk1"/>
              </a:solidFill>
              <a:latin typeface="Arial"/>
              <a:ea typeface="Arial"/>
              <a:cs typeface="Arial"/>
              <a:sym typeface="Arial"/>
            </a:endParaRPr>
          </a:p>
          <a:p>
            <a:pPr indent="-406400" lvl="0" marL="457200" marR="0" rtl="0" algn="l">
              <a:lnSpc>
                <a:spcPct val="90000"/>
              </a:lnSpc>
              <a:spcBef>
                <a:spcPts val="1000"/>
              </a:spcBef>
              <a:spcAft>
                <a:spcPts val="0"/>
              </a:spcAft>
              <a:buClr>
                <a:srgbClr val="000000"/>
              </a:buClr>
              <a:buSzPct val="168168"/>
              <a:buFont typeface="Arial"/>
              <a:buChar char="•"/>
            </a:pPr>
            <a:r>
              <a:rPr b="0" i="0" lang="es-AR" sz="1800" u="none" cap="none" strike="noStrike">
                <a:solidFill>
                  <a:schemeClr val="dk1"/>
                </a:solidFill>
                <a:latin typeface="Arial"/>
                <a:ea typeface="Arial"/>
                <a:cs typeface="Arial"/>
                <a:sym typeface="Arial"/>
              </a:rPr>
              <a:t>Se amplía la red de personas que pueden asumir estas responsabilidades: en principio los padres pero puede participar como alternativa la familia extendida, personas de confianza, la comunidad y las instituciones (de protección de derechos de NNyA)</a:t>
            </a:r>
            <a:endParaRPr/>
          </a:p>
          <a:p>
            <a:pPr indent="-406400" lvl="0" marL="457200" marR="0" rtl="0" algn="l">
              <a:lnSpc>
                <a:spcPct val="90000"/>
              </a:lnSpc>
              <a:spcBef>
                <a:spcPts val="1000"/>
              </a:spcBef>
              <a:spcAft>
                <a:spcPts val="0"/>
              </a:spcAft>
              <a:buClr>
                <a:srgbClr val="000000"/>
              </a:buClr>
              <a:buSzPct val="168168"/>
              <a:buFont typeface="Arial"/>
              <a:buNone/>
            </a:pPr>
            <a:r>
              <a:t/>
            </a:r>
            <a:endParaRPr b="0" i="0" sz="1800" u="none" cap="none" strike="noStrike">
              <a:solidFill>
                <a:schemeClr val="dk1"/>
              </a:solidFill>
              <a:latin typeface="Arial"/>
              <a:ea typeface="Arial"/>
              <a:cs typeface="Arial"/>
              <a:sym typeface="Arial"/>
            </a:endParaRPr>
          </a:p>
          <a:p>
            <a:pPr indent="0" lvl="0" marL="50800" marR="0" rtl="0" algn="l">
              <a:lnSpc>
                <a:spcPct val="90000"/>
              </a:lnSpc>
              <a:spcBef>
                <a:spcPts val="1000"/>
              </a:spcBef>
              <a:spcAft>
                <a:spcPts val="0"/>
              </a:spcAft>
              <a:buClr>
                <a:srgbClr val="000000"/>
              </a:buClr>
              <a:buSzPct val="108108"/>
              <a:buFont typeface="Arial"/>
              <a:buNone/>
            </a:pPr>
            <a:r>
              <a:rPr b="1" i="0" lang="es-AR" sz="2800" u="none" cap="none" strike="noStrike">
                <a:solidFill>
                  <a:schemeClr val="dk1"/>
                </a:solidFill>
                <a:latin typeface="Arial"/>
                <a:ea typeface="Arial"/>
                <a:cs typeface="Arial"/>
                <a:sym typeface="Arial"/>
              </a:rPr>
              <a:t>Los padres o tutores no pueden oponerse a que los niños/as o jóvenes reciban información y/o tratamientos médicos</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9"/>
          <p:cNvSpPr txBox="1"/>
          <p:nvPr/>
        </p:nvSpPr>
        <p:spPr>
          <a:xfrm>
            <a:off x="2264003" y="1844823"/>
            <a:ext cx="9111471"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800"/>
              <a:buFont typeface="Arial"/>
              <a:buChar char="•"/>
            </a:pPr>
            <a:r>
              <a:rPr b="0" i="0" lang="es-AR" sz="2800" u="none" cap="none" strike="noStrike">
                <a:solidFill>
                  <a:srgbClr val="000000"/>
                </a:solidFill>
                <a:latin typeface="Arial"/>
                <a:ea typeface="Arial"/>
                <a:cs typeface="Arial"/>
                <a:sym typeface="Arial"/>
              </a:rPr>
              <a:t>El </a:t>
            </a:r>
            <a:r>
              <a:rPr b="1" i="0" lang="es-AR" sz="2800" u="none" cap="none" strike="noStrike">
                <a:solidFill>
                  <a:srgbClr val="000000"/>
                </a:solidFill>
                <a:latin typeface="Arial"/>
                <a:ea typeface="Arial"/>
                <a:cs typeface="Arial"/>
                <a:sym typeface="Arial"/>
              </a:rPr>
              <a:t>embarazo forzado </a:t>
            </a:r>
            <a:r>
              <a:rPr b="0" i="0" lang="es-AR" sz="2800" u="none" cap="none" strike="noStrike">
                <a:solidFill>
                  <a:srgbClr val="000000"/>
                </a:solidFill>
                <a:latin typeface="Arial"/>
                <a:ea typeface="Arial"/>
                <a:cs typeface="Arial"/>
                <a:sym typeface="Arial"/>
              </a:rPr>
              <a:t>se produce cuando una niña queda embarazada sin haberlo buscado/ deseado, o cuando se le niega, dificulta, demora u obstaculiza la interrupción del embarazo. Puede ser producto de una violación o de una relación sexual consensuada por la niña no conociendo las consecuencias o, cuando conociéndolas, no pudo prevenirlas.</a:t>
            </a:r>
            <a:endParaRPr/>
          </a:p>
          <a:p>
            <a:pPr indent="0" lvl="0" marL="0" marR="0" rtl="0" algn="l">
              <a:lnSpc>
                <a:spcPct val="100000"/>
              </a:lnSpc>
              <a:spcBef>
                <a:spcPts val="1560"/>
              </a:spcBef>
              <a:spcAft>
                <a:spcPts val="0"/>
              </a:spcAft>
              <a:buClr>
                <a:srgbClr val="000000"/>
              </a:buClr>
              <a:buSzPts val="1800"/>
              <a:buFont typeface="Arial"/>
              <a:buNone/>
            </a:pPr>
            <a:br>
              <a:rPr b="0" i="0" lang="es-AR" sz="3600" u="none" cap="none" strike="noStrike">
                <a:solidFill>
                  <a:srgbClr val="000000"/>
                </a:solidFill>
                <a:latin typeface="Arial"/>
                <a:ea typeface="Arial"/>
                <a:cs typeface="Arial"/>
                <a:sym typeface="Arial"/>
              </a:rPr>
            </a:br>
            <a:endParaRPr b="0" i="0" sz="3600" u="none" cap="none" strike="noStrike">
              <a:solidFill>
                <a:srgbClr val="000000"/>
              </a:solidFill>
              <a:latin typeface="Arial"/>
              <a:ea typeface="Arial"/>
              <a:cs typeface="Arial"/>
              <a:sym typeface="Arial"/>
            </a:endParaRPr>
          </a:p>
        </p:txBody>
      </p:sp>
      <p:pic>
        <p:nvPicPr>
          <p:cNvPr id="564" name="Google Shape;564;p49"/>
          <p:cNvPicPr preferRelativeResize="0"/>
          <p:nvPr/>
        </p:nvPicPr>
        <p:blipFill rotWithShape="1">
          <a:blip r:embed="rId3">
            <a:alphaModFix/>
          </a:blip>
          <a:srcRect b="0" l="0" r="0" t="0"/>
          <a:stretch/>
        </p:blipFill>
        <p:spPr>
          <a:xfrm>
            <a:off x="9355944" y="4818211"/>
            <a:ext cx="2110627" cy="1552575"/>
          </a:xfrm>
          <a:prstGeom prst="rect">
            <a:avLst/>
          </a:prstGeom>
          <a:noFill/>
          <a:ln>
            <a:noFill/>
          </a:ln>
        </p:spPr>
      </p:pic>
      <p:sp>
        <p:nvSpPr>
          <p:cNvPr id="565" name="Google Shape;565;p49"/>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566" name="Google Shape;566;p49"/>
          <p:cNvSpPr txBox="1"/>
          <p:nvPr/>
        </p:nvSpPr>
        <p:spPr>
          <a:xfrm>
            <a:off x="1763486" y="0"/>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EMBARAZO FORZADO</a:t>
            </a:r>
            <a:endParaRPr b="1" i="0" sz="44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0"/>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573" name="Google Shape;573;p50"/>
          <p:cNvSpPr txBox="1"/>
          <p:nvPr/>
        </p:nvSpPr>
        <p:spPr>
          <a:xfrm>
            <a:off x="2254390" y="2289411"/>
            <a:ext cx="9446703" cy="5087203"/>
          </a:xfrm>
          <a:prstGeom prst="rect">
            <a:avLst/>
          </a:prstGeom>
          <a:noFill/>
          <a:ln>
            <a:noFill/>
          </a:ln>
        </p:spPr>
        <p:txBody>
          <a:bodyPr anchorCtr="0" anchor="t" bIns="45700" lIns="91425" spcFirstLastPara="1" rIns="91425" wrap="square" tIns="45700">
            <a:noAutofit/>
          </a:bodyPr>
          <a:lstStyle/>
          <a:p>
            <a:pPr indent="-327660" lvl="0" marL="342900" marR="0" rtl="0" algn="just">
              <a:lnSpc>
                <a:spcPct val="100000"/>
              </a:lnSpc>
              <a:spcBef>
                <a:spcPts val="0"/>
              </a:spcBef>
              <a:spcAft>
                <a:spcPts val="0"/>
              </a:spcAft>
              <a:buClr>
                <a:schemeClr val="dk1"/>
              </a:buClr>
              <a:buSzPts val="2200"/>
              <a:buFont typeface="Arial"/>
              <a:buChar char="•"/>
            </a:pPr>
            <a:r>
              <a:rPr b="0" i="0" lang="es-AR" sz="2200" u="none" cap="none" strike="noStrike">
                <a:solidFill>
                  <a:srgbClr val="000000"/>
                </a:solidFill>
                <a:latin typeface="Arial"/>
                <a:ea typeface="Arial"/>
                <a:cs typeface="Arial"/>
                <a:sym typeface="Arial"/>
              </a:rPr>
              <a:t>La maternidad en la adolescencia se presenta en contextos socioeconómicos con </a:t>
            </a:r>
            <a:r>
              <a:rPr b="1" i="0" lang="es-AR" sz="2200" u="none" cap="none" strike="noStrike">
                <a:solidFill>
                  <a:srgbClr val="00B3C2"/>
                </a:solidFill>
                <a:latin typeface="Arial"/>
                <a:ea typeface="Arial"/>
                <a:cs typeface="Arial"/>
                <a:sym typeface="Arial"/>
              </a:rPr>
              <a:t>alta desigualdad</a:t>
            </a:r>
            <a:r>
              <a:rPr b="0" i="0" lang="es-AR" sz="2200" u="none" cap="none" strike="noStrike">
                <a:solidFill>
                  <a:srgbClr val="000000"/>
                </a:solidFill>
                <a:latin typeface="Arial"/>
                <a:ea typeface="Arial"/>
                <a:cs typeface="Arial"/>
                <a:sym typeface="Arial"/>
              </a:rPr>
              <a:t>. Atravesada por múltiples vulnerabilidades .  </a:t>
            </a:r>
            <a:endParaRPr/>
          </a:p>
          <a:p>
            <a:pPr indent="-327660" lvl="0" marL="342900" marR="0" rtl="0" algn="just">
              <a:lnSpc>
                <a:spcPct val="100000"/>
              </a:lnSpc>
              <a:spcBef>
                <a:spcPts val="0"/>
              </a:spcBef>
              <a:spcAft>
                <a:spcPts val="0"/>
              </a:spcAft>
              <a:buClr>
                <a:schemeClr val="dk1"/>
              </a:buClr>
              <a:buSzPts val="2200"/>
              <a:buFont typeface="Arial"/>
              <a:buChar char="•"/>
            </a:pPr>
            <a:r>
              <a:rPr b="0" i="0" lang="es-AR" sz="2200" u="none" cap="none" strike="noStrike">
                <a:solidFill>
                  <a:srgbClr val="000000"/>
                </a:solidFill>
                <a:latin typeface="Arial"/>
                <a:ea typeface="Arial"/>
                <a:cs typeface="Arial"/>
                <a:sym typeface="Arial"/>
              </a:rPr>
              <a:t>Diferentes determinantes en Adolescencia temprana (10-14 ) y tardía (15-19)</a:t>
            </a:r>
            <a:endParaRPr b="0" i="0" sz="2200" u="none" cap="none" strike="noStrike">
              <a:solidFill>
                <a:srgbClr val="000000"/>
              </a:solidFill>
              <a:latin typeface="Arial"/>
              <a:ea typeface="Arial"/>
              <a:cs typeface="Arial"/>
              <a:sym typeface="Arial"/>
            </a:endParaRPr>
          </a:p>
          <a:p>
            <a:pPr indent="-327660" lvl="0" marL="342900" marR="0" rtl="0" algn="just">
              <a:lnSpc>
                <a:spcPct val="100000"/>
              </a:lnSpc>
              <a:spcBef>
                <a:spcPts val="496"/>
              </a:spcBef>
              <a:spcAft>
                <a:spcPts val="0"/>
              </a:spcAft>
              <a:buClr>
                <a:schemeClr val="dk1"/>
              </a:buClr>
              <a:buSzPts val="2200"/>
              <a:buFont typeface="Arial"/>
              <a:buChar char="•"/>
            </a:pPr>
            <a:r>
              <a:rPr b="0" i="0" lang="es-AR" sz="2200" u="none" cap="none" strike="noStrike">
                <a:solidFill>
                  <a:srgbClr val="000000"/>
                </a:solidFill>
                <a:latin typeface="Arial"/>
                <a:ea typeface="Arial"/>
                <a:cs typeface="Arial"/>
                <a:sym typeface="Arial"/>
              </a:rPr>
              <a:t>7 de 10 madres jóvenes pertenecen a hogares con menores ingresos</a:t>
            </a:r>
            <a:endParaRPr b="0" i="0" sz="2200" u="none" cap="none" strike="noStrike">
              <a:solidFill>
                <a:srgbClr val="000000"/>
              </a:solidFill>
              <a:latin typeface="Arial"/>
              <a:ea typeface="Arial"/>
              <a:cs typeface="Arial"/>
              <a:sym typeface="Arial"/>
            </a:endParaRPr>
          </a:p>
          <a:p>
            <a:pPr indent="-327660" lvl="0" marL="342900" marR="0" rtl="0" algn="just">
              <a:lnSpc>
                <a:spcPct val="100000"/>
              </a:lnSpc>
              <a:spcBef>
                <a:spcPts val="496"/>
              </a:spcBef>
              <a:spcAft>
                <a:spcPts val="0"/>
              </a:spcAft>
              <a:buClr>
                <a:schemeClr val="dk1"/>
              </a:buClr>
              <a:buSzPts val="2200"/>
              <a:buFont typeface="Arial"/>
              <a:buChar char="•"/>
            </a:pPr>
            <a:r>
              <a:rPr b="0" i="0" lang="es-AR" sz="2200" u="none" cap="none" strike="noStrike">
                <a:solidFill>
                  <a:srgbClr val="000000"/>
                </a:solidFill>
                <a:latin typeface="Arial"/>
                <a:ea typeface="Arial"/>
                <a:cs typeface="Arial"/>
                <a:sym typeface="Arial"/>
              </a:rPr>
              <a:t>La maternidad durante la adolescencia es un </a:t>
            </a:r>
            <a:r>
              <a:rPr b="1" i="0" lang="es-AR" sz="2200" u="none" cap="none" strike="noStrike">
                <a:solidFill>
                  <a:srgbClr val="00B0F0"/>
                </a:solidFill>
                <a:latin typeface="Arial"/>
                <a:ea typeface="Arial"/>
                <a:cs typeface="Arial"/>
                <a:sym typeface="Arial"/>
              </a:rPr>
              <a:t>indicador de inequidad</a:t>
            </a:r>
            <a:r>
              <a:rPr b="1" i="0" lang="es-AR" sz="2200" u="none" cap="none" strike="noStrike">
                <a:solidFill>
                  <a:schemeClr val="accent5"/>
                </a:solidFill>
                <a:latin typeface="Arial"/>
                <a:ea typeface="Arial"/>
                <a:cs typeface="Arial"/>
                <a:sym typeface="Arial"/>
              </a:rPr>
              <a:t>.</a:t>
            </a:r>
            <a:endParaRPr/>
          </a:p>
          <a:p>
            <a:pPr indent="-327660" lvl="0" marL="342900" marR="0" rtl="0" algn="just">
              <a:lnSpc>
                <a:spcPct val="100000"/>
              </a:lnSpc>
              <a:spcBef>
                <a:spcPts val="496"/>
              </a:spcBef>
              <a:spcAft>
                <a:spcPts val="0"/>
              </a:spcAft>
              <a:buClr>
                <a:schemeClr val="dk1"/>
              </a:buClr>
              <a:buSzPts val="2200"/>
              <a:buFont typeface="Arial"/>
              <a:buChar char="•"/>
            </a:pPr>
            <a:r>
              <a:rPr b="0" i="0" lang="es-AR" sz="2200" u="none" cap="none" strike="noStrike">
                <a:solidFill>
                  <a:srgbClr val="000000"/>
                </a:solidFill>
                <a:latin typeface="Arial"/>
                <a:ea typeface="Arial"/>
                <a:cs typeface="Arial"/>
                <a:sym typeface="Arial"/>
              </a:rPr>
              <a:t>Ausencia de poder de control y decisión por parte de la NyA. </a:t>
            </a:r>
            <a:r>
              <a:rPr b="1" i="0" lang="es-AR" sz="2200" u="none" cap="none" strike="noStrike">
                <a:solidFill>
                  <a:srgbClr val="00B3C2"/>
                </a:solidFill>
                <a:latin typeface="Arial"/>
                <a:ea typeface="Arial"/>
                <a:cs typeface="Arial"/>
                <a:sym typeface="Arial"/>
              </a:rPr>
              <a:t>Violencia Sexual</a:t>
            </a:r>
            <a:endParaRPr/>
          </a:p>
          <a:p>
            <a:pPr indent="-327660" lvl="0" marL="342900" marR="0" rtl="0" algn="just">
              <a:lnSpc>
                <a:spcPct val="100000"/>
              </a:lnSpc>
              <a:spcBef>
                <a:spcPts val="496"/>
              </a:spcBef>
              <a:spcAft>
                <a:spcPts val="0"/>
              </a:spcAft>
              <a:buClr>
                <a:schemeClr val="dk1"/>
              </a:buClr>
              <a:buSzPts val="2200"/>
              <a:buFont typeface="Arial"/>
              <a:buChar char="•"/>
            </a:pPr>
            <a:r>
              <a:rPr b="1" i="0" lang="es-AR" sz="2200" u="none" cap="none" strike="noStrike">
                <a:solidFill>
                  <a:srgbClr val="00B0F0"/>
                </a:solidFill>
                <a:latin typeface="Arial"/>
                <a:ea typeface="Arial"/>
                <a:cs typeface="Arial"/>
                <a:sym typeface="Arial"/>
              </a:rPr>
              <a:t>Alto riesgo para su salud integral</a:t>
            </a:r>
            <a:r>
              <a:rPr b="1" i="0" lang="es-AR" sz="2200" u="none" cap="none" strike="noStrike">
                <a:solidFill>
                  <a:schemeClr val="accent5"/>
                </a:solidFill>
                <a:latin typeface="Arial"/>
                <a:ea typeface="Arial"/>
                <a:cs typeface="Arial"/>
                <a:sym typeface="Arial"/>
              </a:rPr>
              <a:t>. </a:t>
            </a:r>
            <a:r>
              <a:rPr b="0" i="0" lang="es-AR" sz="2200" u="none" cap="none" strike="noStrike">
                <a:solidFill>
                  <a:schemeClr val="dk1"/>
                </a:solidFill>
                <a:latin typeface="Arial"/>
                <a:ea typeface="Arial"/>
                <a:cs typeface="Arial"/>
                <a:sym typeface="Arial"/>
              </a:rPr>
              <a:t>Alto riesgo perinatal. Alto riesgo psicosocial.</a:t>
            </a:r>
            <a:endParaRPr/>
          </a:p>
          <a:p>
            <a:pPr indent="-175260" lvl="0" marL="342900" marR="0" rtl="0" algn="just">
              <a:lnSpc>
                <a:spcPct val="100000"/>
              </a:lnSpc>
              <a:spcBef>
                <a:spcPts val="49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75260" lvl="0" marL="342900" marR="0" rtl="0" algn="just">
              <a:lnSpc>
                <a:spcPct val="100000"/>
              </a:lnSpc>
              <a:spcBef>
                <a:spcPts val="49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15240" marR="0" rtl="0" algn="just">
              <a:lnSpc>
                <a:spcPct val="100000"/>
              </a:lnSpc>
              <a:spcBef>
                <a:spcPts val="496"/>
              </a:spcBef>
              <a:spcAft>
                <a:spcPts val="0"/>
              </a:spcAft>
              <a:buNone/>
            </a:pPr>
            <a:r>
              <a:rPr b="0" i="0" lang="es-AR" sz="2400" u="none" cap="none" strike="noStrike">
                <a:solidFill>
                  <a:schemeClr val="dk1"/>
                </a:solidFill>
                <a:latin typeface="Arial"/>
                <a:ea typeface="Arial"/>
                <a:cs typeface="Arial"/>
                <a:sym typeface="Arial"/>
              </a:rPr>
              <a:t>  </a:t>
            </a:r>
            <a:endParaRPr/>
          </a:p>
          <a:p>
            <a:pPr indent="-175260" lvl="0" marL="342900" marR="0" rtl="0" algn="just">
              <a:lnSpc>
                <a:spcPct val="100000"/>
              </a:lnSpc>
              <a:spcBef>
                <a:spcPts val="49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75260" lvl="0" marL="342900" marR="0" rtl="0" algn="just">
              <a:lnSpc>
                <a:spcPct val="100000"/>
              </a:lnSpc>
              <a:spcBef>
                <a:spcPts val="49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75260" lvl="0" marL="342900" marR="0" rtl="0" algn="just">
              <a:lnSpc>
                <a:spcPct val="100000"/>
              </a:lnSpc>
              <a:spcBef>
                <a:spcPts val="49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75260" lvl="0" marL="342900" marR="0" rtl="0" algn="just">
              <a:lnSpc>
                <a:spcPct val="100000"/>
              </a:lnSpc>
              <a:spcBef>
                <a:spcPts val="496"/>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a:p>
            <a:pPr indent="-185420" lvl="0" marL="342900" marR="0" rtl="0" algn="l">
              <a:lnSpc>
                <a:spcPct val="100000"/>
              </a:lnSpc>
              <a:spcBef>
                <a:spcPts val="496"/>
              </a:spcBef>
              <a:spcAft>
                <a:spcPts val="0"/>
              </a:spcAft>
              <a:buNone/>
            </a:pPr>
            <a:r>
              <a:t/>
            </a:r>
            <a:endParaRPr b="0" i="0" sz="2400" u="none" cap="none" strike="noStrike">
              <a:solidFill>
                <a:srgbClr val="000000"/>
              </a:solidFill>
              <a:latin typeface="Arial"/>
              <a:ea typeface="Arial"/>
              <a:cs typeface="Arial"/>
              <a:sym typeface="Arial"/>
            </a:endParaRPr>
          </a:p>
        </p:txBody>
      </p:sp>
      <p:sp>
        <p:nvSpPr>
          <p:cNvPr id="574" name="Google Shape;574;p50"/>
          <p:cNvSpPr txBox="1"/>
          <p:nvPr/>
        </p:nvSpPr>
        <p:spPr>
          <a:xfrm>
            <a:off x="1763486" y="0"/>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000" u="none" cap="none" strike="noStrike">
                <a:solidFill>
                  <a:srgbClr val="FFFFFF"/>
                </a:solidFill>
                <a:latin typeface="Arial"/>
                <a:ea typeface="Arial"/>
                <a:cs typeface="Arial"/>
                <a:sym typeface="Arial"/>
              </a:rPr>
              <a:t>EMBARAZO EN LA ADOLESCENCIA</a:t>
            </a:r>
            <a:endParaRPr b="1" i="0" sz="4000" u="none" cap="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1"/>
          <p:cNvSpPr txBox="1"/>
          <p:nvPr/>
        </p:nvSpPr>
        <p:spPr>
          <a:xfrm>
            <a:off x="2470941" y="1965278"/>
            <a:ext cx="8697596" cy="369331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Mortalidad cuadruplicada: Preeclampsia- eclampsia, anemia, hemorragias posparto, endometritis puerperal</a:t>
            </a:r>
            <a:endParaRPr/>
          </a:p>
          <a:p>
            <a:pPr indent="0" lvl="0" marL="0" marR="0" rtl="0" algn="l">
              <a:lnSpc>
                <a:spcPct val="100000"/>
              </a:lnSpc>
              <a:spcBef>
                <a:spcPts val="0"/>
              </a:spcBef>
              <a:spcAft>
                <a:spcPts val="0"/>
              </a:spcAft>
              <a:buNone/>
            </a:pPr>
            <a:r>
              <a:rPr b="0" i="0" lang="es-AR"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Diagnostico tardío. Control prenatal tardío y deficiente.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Barreras de acceso a ILE/IVE. : aborto inseguro. Compromiso de la salud mental x maternidad forzada</a:t>
            </a:r>
            <a:r>
              <a:rPr b="0" i="0" lang="es-AR" sz="1400" u="none" cap="none" strike="noStrike">
                <a:solidFill>
                  <a:srgbClr val="000000"/>
                </a:solidFill>
                <a:latin typeface="Arial"/>
                <a:ea typeface="Arial"/>
                <a:cs typeface="Arial"/>
                <a:sym typeface="Arial"/>
              </a:rPr>
              <a:t>.</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Alto riesgo perinatal: RNBP. Prematurez </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51"/>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581" name="Google Shape;581;p51"/>
          <p:cNvSpPr txBox="1"/>
          <p:nvPr/>
        </p:nvSpPr>
        <p:spPr>
          <a:xfrm>
            <a:off x="1763486" y="13063"/>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RIESGO PARA LA SALUD</a:t>
            </a:r>
            <a:endParaRPr b="1" i="0" sz="4400" u="none" cap="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52"/>
          <p:cNvPicPr preferRelativeResize="0"/>
          <p:nvPr/>
        </p:nvPicPr>
        <p:blipFill rotWithShape="1">
          <a:blip r:embed="rId3">
            <a:alphaModFix/>
          </a:blip>
          <a:srcRect b="0" l="0" r="0" t="0"/>
          <a:stretch/>
        </p:blipFill>
        <p:spPr>
          <a:xfrm>
            <a:off x="2135561" y="1556793"/>
            <a:ext cx="7937679" cy="4104457"/>
          </a:xfrm>
          <a:prstGeom prst="rect">
            <a:avLst/>
          </a:prstGeom>
          <a:noFill/>
          <a:ln>
            <a:noFill/>
          </a:ln>
        </p:spPr>
      </p:pic>
      <p:sp>
        <p:nvSpPr>
          <p:cNvPr id="587" name="Google Shape;587;p52"/>
          <p:cNvSpPr txBox="1"/>
          <p:nvPr/>
        </p:nvSpPr>
        <p:spPr>
          <a:xfrm>
            <a:off x="0" y="0"/>
            <a:ext cx="12192000" cy="1196752"/>
          </a:xfrm>
          <a:prstGeom prst="rect">
            <a:avLst/>
          </a:prstGeom>
          <a:solidFill>
            <a:srgbClr val="00B3C2"/>
          </a:solidFill>
          <a:ln>
            <a:noFill/>
          </a:ln>
        </p:spPr>
        <p:txBody>
          <a:bodyPr anchorCtr="0" anchor="ctr" bIns="45550" lIns="184700" spcFirstLastPara="1" rIns="87725" wrap="square" tIns="45550">
            <a:noAutofit/>
          </a:bodyPr>
          <a:lstStyle/>
          <a:p>
            <a:pPr indent="0" lvl="0" marL="0" marR="0" rtl="0" algn="ctr">
              <a:lnSpc>
                <a:spcPct val="100000"/>
              </a:lnSpc>
              <a:spcBef>
                <a:spcPts val="0"/>
              </a:spcBef>
              <a:spcAft>
                <a:spcPts val="0"/>
              </a:spcAft>
              <a:buNone/>
            </a:pPr>
            <a:r>
              <a:rPr b="1" i="0" lang="es-AR" sz="3200" u="none" cap="none" strike="noStrike">
                <a:solidFill>
                  <a:srgbClr val="FFFFFF"/>
                </a:solidFill>
                <a:latin typeface="Arial"/>
                <a:ea typeface="Arial"/>
                <a:cs typeface="Arial"/>
                <a:sym typeface="Arial"/>
              </a:rPr>
              <a:t>Tasa de fecundidad adolescente temprana, global y tardía 1980-2018</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3"/>
          <p:cNvSpPr txBox="1"/>
          <p:nvPr/>
        </p:nvSpPr>
        <p:spPr>
          <a:xfrm>
            <a:off x="0" y="0"/>
            <a:ext cx="12192000" cy="1196752"/>
          </a:xfrm>
          <a:prstGeom prst="rect">
            <a:avLst/>
          </a:prstGeom>
          <a:solidFill>
            <a:srgbClr val="00B3C2"/>
          </a:solidFill>
          <a:ln>
            <a:noFill/>
          </a:ln>
        </p:spPr>
        <p:txBody>
          <a:bodyPr anchorCtr="0" anchor="ctr" bIns="45550" lIns="184700" spcFirstLastPara="1" rIns="87725" wrap="square" tIns="45550">
            <a:noAutofit/>
          </a:bodyPr>
          <a:lstStyle/>
          <a:p>
            <a:pPr indent="0" lvl="0" marL="0" marR="0" rtl="0" algn="ctr">
              <a:lnSpc>
                <a:spcPct val="100000"/>
              </a:lnSpc>
              <a:spcBef>
                <a:spcPts val="0"/>
              </a:spcBef>
              <a:spcAft>
                <a:spcPts val="0"/>
              </a:spcAft>
              <a:buNone/>
            </a:pPr>
            <a:r>
              <a:rPr b="1" i="0" lang="es-AR" sz="3200" u="none" cap="none" strike="noStrike">
                <a:solidFill>
                  <a:srgbClr val="FFFFFF"/>
                </a:solidFill>
                <a:latin typeface="Arial"/>
                <a:ea typeface="Arial"/>
                <a:cs typeface="Arial"/>
                <a:sym typeface="Arial"/>
              </a:rPr>
              <a:t>Tasa de fecundidad adolescente global de PBA 2008-2019</a:t>
            </a:r>
            <a:endParaRPr b="0" i="0" sz="3200" u="none" cap="none" strike="noStrike">
              <a:solidFill>
                <a:srgbClr val="000000"/>
              </a:solidFill>
              <a:latin typeface="Arial"/>
              <a:ea typeface="Arial"/>
              <a:cs typeface="Arial"/>
              <a:sym typeface="Arial"/>
            </a:endParaRPr>
          </a:p>
        </p:txBody>
      </p:sp>
      <p:graphicFrame>
        <p:nvGraphicFramePr>
          <p:cNvPr id="593" name="Google Shape;593;p53"/>
          <p:cNvGraphicFramePr/>
          <p:nvPr/>
        </p:nvGraphicFramePr>
        <p:xfrm>
          <a:off x="1685109" y="1489166"/>
          <a:ext cx="9052560" cy="4075611"/>
        </p:xfrm>
        <a:graphic>
          <a:graphicData uri="http://schemas.openxmlformats.org/drawingml/2006/chart">
            <c:chart r:id="rId3"/>
          </a:graphicData>
        </a:graphic>
      </p:graphicFrame>
      <p:sp>
        <p:nvSpPr>
          <p:cNvPr id="594" name="Google Shape;594;p53"/>
          <p:cNvSpPr txBox="1"/>
          <p:nvPr/>
        </p:nvSpPr>
        <p:spPr>
          <a:xfrm flipH="1">
            <a:off x="3434765" y="5985243"/>
            <a:ext cx="416703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200" u="none" cap="none" strike="noStrike">
                <a:solidFill>
                  <a:srgbClr val="000000"/>
                </a:solidFill>
                <a:latin typeface="Arial"/>
                <a:ea typeface="Arial"/>
                <a:cs typeface="Arial"/>
                <a:sym typeface="Arial"/>
              </a:rPr>
              <a:t>* Construcción propia en base a datos de Boletín de Indicadores de Salud para la población adolescente de 10 a 19 años de Argentina.2019</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9"/>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462" name="Google Shape;462;p9"/>
          <p:cNvSpPr txBox="1"/>
          <p:nvPr/>
        </p:nvSpPr>
        <p:spPr>
          <a:xfrm>
            <a:off x="1763486" y="0"/>
            <a:ext cx="10428513" cy="1301777"/>
          </a:xfrm>
          <a:prstGeom prst="rect">
            <a:avLst/>
          </a:prstGeom>
          <a:solidFill>
            <a:srgbClr val="00B3C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En</a:t>
            </a:r>
            <a:r>
              <a:rPr b="1" i="0" lang="es-AR" sz="4400" u="none" cap="none" strike="noStrike">
                <a:solidFill>
                  <a:srgbClr val="FFFFFF"/>
                </a:solidFill>
                <a:latin typeface="Arial"/>
                <a:ea typeface="Arial"/>
                <a:cs typeface="Arial"/>
                <a:sym typeface="Arial"/>
              </a:rPr>
              <a:t> Argentina</a:t>
            </a:r>
            <a:endParaRPr b="1" i="0" sz="4400" u="none" cap="none" strike="noStrike">
              <a:solidFill>
                <a:srgbClr val="FFFFFF"/>
              </a:solidFill>
              <a:latin typeface="Arial"/>
              <a:ea typeface="Arial"/>
              <a:cs typeface="Arial"/>
              <a:sym typeface="Arial"/>
            </a:endParaRPr>
          </a:p>
        </p:txBody>
      </p:sp>
      <p:pic>
        <p:nvPicPr>
          <p:cNvPr id="463" name="Google Shape;463;p9"/>
          <p:cNvPicPr preferRelativeResize="0"/>
          <p:nvPr/>
        </p:nvPicPr>
        <p:blipFill rotWithShape="1">
          <a:blip r:embed="rId3">
            <a:alphaModFix/>
          </a:blip>
          <a:srcRect b="0" l="0" r="0" t="0"/>
          <a:stretch/>
        </p:blipFill>
        <p:spPr>
          <a:xfrm>
            <a:off x="7245927" y="1460554"/>
            <a:ext cx="4630484" cy="2807286"/>
          </a:xfrm>
          <a:prstGeom prst="rect">
            <a:avLst/>
          </a:prstGeom>
          <a:noFill/>
          <a:ln>
            <a:noFill/>
          </a:ln>
        </p:spPr>
      </p:pic>
      <p:pic>
        <p:nvPicPr>
          <p:cNvPr id="464" name="Google Shape;464;p9"/>
          <p:cNvPicPr preferRelativeResize="0"/>
          <p:nvPr/>
        </p:nvPicPr>
        <p:blipFill rotWithShape="1">
          <a:blip r:embed="rId4">
            <a:alphaModFix/>
          </a:blip>
          <a:srcRect b="0" l="0" r="0" t="0"/>
          <a:stretch/>
        </p:blipFill>
        <p:spPr>
          <a:xfrm>
            <a:off x="7606146" y="4426617"/>
            <a:ext cx="4194066" cy="2281968"/>
          </a:xfrm>
          <a:prstGeom prst="rect">
            <a:avLst/>
          </a:prstGeom>
          <a:noFill/>
          <a:ln>
            <a:noFill/>
          </a:ln>
        </p:spPr>
      </p:pic>
      <p:sp>
        <p:nvSpPr>
          <p:cNvPr id="465" name="Google Shape;465;p9"/>
          <p:cNvSpPr txBox="1"/>
          <p:nvPr/>
        </p:nvSpPr>
        <p:spPr>
          <a:xfrm>
            <a:off x="2479964" y="2099926"/>
            <a:ext cx="378340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3200" u="none" cap="none" strike="noStrike">
                <a:solidFill>
                  <a:srgbClr val="000000"/>
                </a:solidFill>
                <a:latin typeface="Arial"/>
                <a:ea typeface="Arial"/>
                <a:cs typeface="Arial"/>
                <a:sym typeface="Arial"/>
              </a:rPr>
              <a:t>Ley de IVE:  27.610</a:t>
            </a:r>
            <a:endParaRPr b="0" i="0" sz="3200" u="none" cap="none" strike="noStrike">
              <a:solidFill>
                <a:srgbClr val="000000"/>
              </a:solidFill>
              <a:latin typeface="Arial"/>
              <a:ea typeface="Arial"/>
              <a:cs typeface="Arial"/>
              <a:sym typeface="Arial"/>
            </a:endParaRPr>
          </a:p>
        </p:txBody>
      </p:sp>
      <p:pic>
        <p:nvPicPr>
          <p:cNvPr id="466" name="Google Shape;466;p9"/>
          <p:cNvPicPr preferRelativeResize="0"/>
          <p:nvPr/>
        </p:nvPicPr>
        <p:blipFill rotWithShape="1">
          <a:blip r:embed="rId5">
            <a:alphaModFix/>
          </a:blip>
          <a:srcRect b="0" l="0" r="0" t="0"/>
          <a:stretch/>
        </p:blipFill>
        <p:spPr>
          <a:xfrm>
            <a:off x="2175080" y="3297382"/>
            <a:ext cx="4849175" cy="31854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4"/>
          <p:cNvSpPr/>
          <p:nvPr/>
        </p:nvSpPr>
        <p:spPr>
          <a:xfrm>
            <a:off x="1058091" y="249140"/>
            <a:ext cx="10678984" cy="1695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s-AR" sz="1800" u="none" cap="none" strike="noStrike">
                <a:solidFill>
                  <a:srgbClr val="000000"/>
                </a:solidFill>
                <a:latin typeface="Arial"/>
                <a:ea typeface="Arial"/>
                <a:cs typeface="Arial"/>
                <a:sym typeface="Arial"/>
              </a:rPr>
              <a:t>El porcentaje de nacidos vivos de adolescentes (≤  19 años) se ha mantenido estable en torno al 15%  (DEIS). En los últimos años parece consolidarse una tendencia descendente. </a:t>
            </a:r>
            <a:endParaRPr/>
          </a:p>
          <a:p>
            <a:pPr indent="0" lvl="0" marL="0" marR="0" rtl="0" algn="l">
              <a:lnSpc>
                <a:spcPct val="100000"/>
              </a:lnSpc>
              <a:spcBef>
                <a:spcPts val="0"/>
              </a:spcBef>
              <a:spcAft>
                <a:spcPts val="0"/>
              </a:spcAft>
              <a:buNone/>
            </a:pPr>
            <a:r>
              <a:rPr b="0" i="0" lang="es-AR" sz="1800" u="none" cap="none" strike="noStrike">
                <a:solidFill>
                  <a:srgbClr val="FF0000"/>
                </a:solidFill>
                <a:latin typeface="Arial"/>
                <a:ea typeface="Arial"/>
                <a:cs typeface="Arial"/>
                <a:sym typeface="Arial"/>
              </a:rPr>
              <a:t>       </a:t>
            </a:r>
            <a:endParaRPr/>
          </a:p>
          <a:p>
            <a:pPr indent="-215900" lvl="0" marL="342900" marR="0" rtl="0" algn="l">
              <a:lnSpc>
                <a:spcPct val="100000"/>
              </a:lnSpc>
              <a:spcBef>
                <a:spcPts val="400"/>
              </a:spcBef>
              <a:spcAft>
                <a:spcPts val="0"/>
              </a:spcAft>
              <a:buClr>
                <a:srgbClr val="000000"/>
              </a:buClr>
              <a:buSzPts val="2000"/>
              <a:buFont typeface="Arial"/>
              <a:buNone/>
            </a:pPr>
            <a:r>
              <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400"/>
              </a:spcBef>
              <a:spcAft>
                <a:spcPts val="0"/>
              </a:spcAft>
              <a:buClr>
                <a:srgbClr val="000000"/>
              </a:buClr>
              <a:buSzPts val="2000"/>
              <a:buFont typeface="Arial"/>
              <a:buChar char="•"/>
            </a:pPr>
            <a:r>
              <a:rPr b="0" i="0" lang="es-AR" sz="1800" u="none" cap="none" strike="noStrike">
                <a:solidFill>
                  <a:srgbClr val="000000"/>
                </a:solidFill>
                <a:latin typeface="Arial"/>
                <a:ea typeface="Arial"/>
                <a:cs typeface="Arial"/>
                <a:sym typeface="Arial"/>
              </a:rPr>
              <a:t>ARGENTINA : 71.741. (11.7%)                  </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400"/>
              </a:spcBef>
              <a:spcAft>
                <a:spcPts val="0"/>
              </a:spcAft>
              <a:buClr>
                <a:srgbClr val="000000"/>
              </a:buClr>
              <a:buSzPts val="2000"/>
              <a:buFont typeface="Arial"/>
              <a:buChar char="•"/>
            </a:pPr>
            <a:r>
              <a:rPr b="1" i="0" lang="es-AR" sz="1800" u="none" cap="none" strike="noStrike">
                <a:solidFill>
                  <a:srgbClr val="000000"/>
                </a:solidFill>
                <a:latin typeface="Arial"/>
                <a:ea typeface="Arial"/>
                <a:cs typeface="Arial"/>
                <a:sym typeface="Arial"/>
              </a:rPr>
              <a:t>PBA: 23.195  (10,6%)</a:t>
            </a:r>
            <a:endParaRPr b="0" i="0" sz="1800" u="none" cap="none" strike="noStrike">
              <a:solidFill>
                <a:srgbClr val="000000"/>
              </a:solidFill>
              <a:latin typeface="Arial"/>
              <a:ea typeface="Arial"/>
              <a:cs typeface="Arial"/>
              <a:sym typeface="Arial"/>
            </a:endParaRPr>
          </a:p>
        </p:txBody>
      </p:sp>
      <p:sp>
        <p:nvSpPr>
          <p:cNvPr id="600" name="Google Shape;600;p54"/>
          <p:cNvSpPr txBox="1"/>
          <p:nvPr/>
        </p:nvSpPr>
        <p:spPr>
          <a:xfrm>
            <a:off x="4642366" y="1870572"/>
            <a:ext cx="2032754" cy="646290"/>
          </a:xfrm>
          <a:prstGeom prst="rect">
            <a:avLst/>
          </a:prstGeom>
          <a:solidFill>
            <a:srgbClr val="00B3C2"/>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s-AR" sz="1800" u="none" cap="none" strike="noStrike">
                <a:solidFill>
                  <a:srgbClr val="FFFFFF"/>
                </a:solidFill>
                <a:latin typeface="Arial"/>
                <a:ea typeface="Arial"/>
                <a:cs typeface="Arial"/>
                <a:sym typeface="Arial"/>
              </a:rPr>
              <a:t>Nacidos vivos </a:t>
            </a:r>
            <a:endParaRPr/>
          </a:p>
          <a:p>
            <a:pPr indent="0" lvl="0" marL="0" marR="0" rtl="0" algn="ctr">
              <a:lnSpc>
                <a:spcPct val="100000"/>
              </a:lnSpc>
              <a:spcBef>
                <a:spcPts val="0"/>
              </a:spcBef>
              <a:spcAft>
                <a:spcPts val="0"/>
              </a:spcAft>
              <a:buNone/>
            </a:pPr>
            <a:r>
              <a:rPr b="0" i="0" lang="es-AR" sz="1800" u="none" cap="none" strike="noStrike">
                <a:solidFill>
                  <a:srgbClr val="FFFFFF"/>
                </a:solidFill>
                <a:latin typeface="Arial"/>
                <a:ea typeface="Arial"/>
                <a:cs typeface="Arial"/>
                <a:sym typeface="Arial"/>
              </a:rPr>
              <a:t>Niñas 10 a 14 años</a:t>
            </a:r>
            <a:endParaRPr b="0" i="0" sz="1800" u="none" cap="none" strike="noStrike">
              <a:solidFill>
                <a:srgbClr val="FFFFFF"/>
              </a:solidFill>
              <a:latin typeface="Arial"/>
              <a:ea typeface="Arial"/>
              <a:cs typeface="Arial"/>
              <a:sym typeface="Arial"/>
            </a:endParaRPr>
          </a:p>
        </p:txBody>
      </p:sp>
      <p:sp>
        <p:nvSpPr>
          <p:cNvPr id="601" name="Google Shape;601;p54"/>
          <p:cNvSpPr txBox="1"/>
          <p:nvPr/>
        </p:nvSpPr>
        <p:spPr>
          <a:xfrm>
            <a:off x="7628327" y="1850700"/>
            <a:ext cx="2074500" cy="646290"/>
          </a:xfrm>
          <a:prstGeom prst="rect">
            <a:avLst/>
          </a:prstGeom>
          <a:solidFill>
            <a:srgbClr val="00B3C2"/>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s-AR" sz="1800" u="none" cap="none" strike="noStrike">
                <a:solidFill>
                  <a:srgbClr val="FFFFFF"/>
                </a:solidFill>
                <a:latin typeface="Arial"/>
                <a:ea typeface="Arial"/>
                <a:cs typeface="Arial"/>
                <a:sym typeface="Arial"/>
              </a:rPr>
              <a:t>Nacidos vivos </a:t>
            </a:r>
            <a:endParaRPr/>
          </a:p>
          <a:p>
            <a:pPr indent="0" lvl="0" marL="0" marR="0" rtl="0" algn="l">
              <a:lnSpc>
                <a:spcPct val="100000"/>
              </a:lnSpc>
              <a:spcBef>
                <a:spcPts val="0"/>
              </a:spcBef>
              <a:spcAft>
                <a:spcPts val="0"/>
              </a:spcAft>
              <a:buNone/>
            </a:pPr>
            <a:r>
              <a:rPr b="0" i="0" lang="es-AR" sz="1800" u="none" cap="none" strike="noStrike">
                <a:solidFill>
                  <a:srgbClr val="FFFFFF"/>
                </a:solidFill>
                <a:latin typeface="Arial"/>
                <a:ea typeface="Arial"/>
                <a:cs typeface="Arial"/>
                <a:sym typeface="Arial"/>
              </a:rPr>
              <a:t>Niñas 15 a 19 años</a:t>
            </a:r>
            <a:endParaRPr b="0" i="0" sz="1800" u="none" cap="none" strike="noStrike">
              <a:solidFill>
                <a:srgbClr val="FFFFFF"/>
              </a:solidFill>
              <a:latin typeface="Arial"/>
              <a:ea typeface="Arial"/>
              <a:cs typeface="Arial"/>
              <a:sym typeface="Arial"/>
            </a:endParaRPr>
          </a:p>
        </p:txBody>
      </p:sp>
      <p:sp>
        <p:nvSpPr>
          <p:cNvPr id="602" name="Google Shape;602;p54"/>
          <p:cNvSpPr txBox="1"/>
          <p:nvPr/>
        </p:nvSpPr>
        <p:spPr>
          <a:xfrm>
            <a:off x="5135834" y="2746625"/>
            <a:ext cx="1203900" cy="369300"/>
          </a:xfrm>
          <a:prstGeom prst="rect">
            <a:avLst/>
          </a:prstGeom>
          <a:solidFill>
            <a:srgbClr val="DAEEF3"/>
          </a:solidFill>
          <a:ln cap="flat" cmpd="sng" w="9525">
            <a:solidFill>
              <a:srgbClr val="97B853"/>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800" u="none" cap="none" strike="noStrike">
                <a:solidFill>
                  <a:srgbClr val="000000"/>
                </a:solidFill>
                <a:latin typeface="Arial"/>
                <a:ea typeface="Arial"/>
                <a:cs typeface="Arial"/>
                <a:sym typeface="Arial"/>
              </a:rPr>
              <a:t>      448</a:t>
            </a:r>
            <a:endParaRPr b="0" i="0" sz="1800" u="none" cap="none" strike="noStrike">
              <a:solidFill>
                <a:srgbClr val="000000"/>
              </a:solidFill>
              <a:latin typeface="Arial"/>
              <a:ea typeface="Arial"/>
              <a:cs typeface="Arial"/>
              <a:sym typeface="Arial"/>
            </a:endParaRPr>
          </a:p>
        </p:txBody>
      </p:sp>
      <p:sp>
        <p:nvSpPr>
          <p:cNvPr id="603" name="Google Shape;603;p54"/>
          <p:cNvSpPr txBox="1"/>
          <p:nvPr/>
        </p:nvSpPr>
        <p:spPr>
          <a:xfrm>
            <a:off x="5188895" y="3923241"/>
            <a:ext cx="1150800" cy="523200"/>
          </a:xfrm>
          <a:prstGeom prst="rect">
            <a:avLst/>
          </a:prstGeom>
          <a:solidFill>
            <a:schemeClr val="lt1"/>
          </a:solidFill>
          <a:ln cap="flat" cmpd="sng" w="25400">
            <a:solidFill>
              <a:srgbClr val="00B3C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Tasa de FAT: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O,7/1000 NV</a:t>
            </a:r>
            <a:endParaRPr b="0" i="0" sz="1400" u="none" cap="none" strike="noStrike">
              <a:solidFill>
                <a:srgbClr val="000000"/>
              </a:solidFill>
              <a:latin typeface="Arial"/>
              <a:ea typeface="Arial"/>
              <a:cs typeface="Arial"/>
              <a:sym typeface="Arial"/>
            </a:endParaRPr>
          </a:p>
        </p:txBody>
      </p:sp>
      <p:sp>
        <p:nvSpPr>
          <p:cNvPr id="604" name="Google Shape;604;p54"/>
          <p:cNvSpPr txBox="1"/>
          <p:nvPr/>
        </p:nvSpPr>
        <p:spPr>
          <a:xfrm>
            <a:off x="8056038" y="2746625"/>
            <a:ext cx="1234200" cy="369300"/>
          </a:xfrm>
          <a:prstGeom prst="rect">
            <a:avLst/>
          </a:prstGeom>
          <a:solidFill>
            <a:srgbClr val="DAEEF3"/>
          </a:solidFill>
          <a:ln cap="flat" cmpd="sng" w="9525">
            <a:solidFill>
              <a:srgbClr val="97B853"/>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800" u="none" cap="none" strike="noStrike">
                <a:solidFill>
                  <a:srgbClr val="000000"/>
                </a:solidFill>
                <a:latin typeface="Arial"/>
                <a:ea typeface="Arial"/>
                <a:cs typeface="Arial"/>
                <a:sym typeface="Arial"/>
              </a:rPr>
              <a:t>   22.747</a:t>
            </a:r>
            <a:endParaRPr b="0" i="0" sz="1800" u="none" cap="none" strike="noStrike">
              <a:solidFill>
                <a:srgbClr val="000000"/>
              </a:solidFill>
              <a:latin typeface="Arial"/>
              <a:ea typeface="Arial"/>
              <a:cs typeface="Arial"/>
              <a:sym typeface="Arial"/>
            </a:endParaRPr>
          </a:p>
        </p:txBody>
      </p:sp>
      <p:sp>
        <p:nvSpPr>
          <p:cNvPr id="605" name="Google Shape;605;p54"/>
          <p:cNvSpPr/>
          <p:nvPr/>
        </p:nvSpPr>
        <p:spPr>
          <a:xfrm>
            <a:off x="1058091" y="4867165"/>
            <a:ext cx="10120045" cy="861600"/>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es-AR" sz="1800" u="none" cap="none" strike="noStrike">
                <a:solidFill>
                  <a:schemeClr val="dk1"/>
                </a:solidFill>
                <a:latin typeface="Arial"/>
                <a:ea typeface="Arial"/>
                <a:cs typeface="Arial"/>
                <a:sym typeface="Arial"/>
              </a:rPr>
              <a:t>En el 2019, del total de embarazos registrados en PBA en adolescentes de hasta 15 años, el 83% fueron no planificados (SIP PBA:2019).</a:t>
            </a:r>
            <a:endParaRPr/>
          </a:p>
          <a:p>
            <a:pPr indent="-285750" lvl="0" marL="285750" marR="0" rtl="0" algn="just">
              <a:lnSpc>
                <a:spcPct val="100000"/>
              </a:lnSpc>
              <a:spcBef>
                <a:spcPts val="0"/>
              </a:spcBef>
              <a:spcAft>
                <a:spcPts val="0"/>
              </a:spcAft>
              <a:buClr>
                <a:srgbClr val="000000"/>
              </a:buClr>
              <a:buSzPts val="1800"/>
              <a:buFont typeface="Arial"/>
              <a:buChar char="•"/>
            </a:pPr>
            <a:r>
              <a:rPr b="0" i="0" lang="es-AR" sz="1800" u="none" cap="none" strike="noStrike">
                <a:solidFill>
                  <a:schemeClr val="dk1"/>
                </a:solidFill>
                <a:latin typeface="Arial"/>
                <a:ea typeface="Arial"/>
                <a:cs typeface="Arial"/>
                <a:sym typeface="Arial"/>
              </a:rPr>
              <a:t>De ese porcentaje, el 78;7% no usaba ningún método anticonceptivo (SIP PBA:2019).</a:t>
            </a:r>
            <a:endParaRPr b="0" i="0" sz="1800" u="none" cap="none" strike="noStrike">
              <a:solidFill>
                <a:schemeClr val="dk1"/>
              </a:solidFill>
              <a:latin typeface="Arial"/>
              <a:ea typeface="Arial"/>
              <a:cs typeface="Arial"/>
              <a:sym typeface="Arial"/>
            </a:endParaRPr>
          </a:p>
        </p:txBody>
      </p:sp>
      <p:sp>
        <p:nvSpPr>
          <p:cNvPr id="606" name="Google Shape;606;p54"/>
          <p:cNvSpPr txBox="1"/>
          <p:nvPr/>
        </p:nvSpPr>
        <p:spPr>
          <a:xfrm>
            <a:off x="5496305" y="3412425"/>
            <a:ext cx="48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313</a:t>
            </a:r>
            <a:endParaRPr b="0" i="0" sz="1400" u="none" cap="none" strike="noStrike">
              <a:solidFill>
                <a:srgbClr val="000000"/>
              </a:solidFill>
              <a:latin typeface="Arial"/>
              <a:ea typeface="Arial"/>
              <a:cs typeface="Arial"/>
              <a:sym typeface="Arial"/>
            </a:endParaRPr>
          </a:p>
        </p:txBody>
      </p:sp>
      <p:sp>
        <p:nvSpPr>
          <p:cNvPr id="607" name="Google Shape;607;p54"/>
          <p:cNvSpPr txBox="1"/>
          <p:nvPr/>
        </p:nvSpPr>
        <p:spPr>
          <a:xfrm>
            <a:off x="4872441" y="3235847"/>
            <a:ext cx="1932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100" u="none" cap="none" strike="noStrike">
                <a:solidFill>
                  <a:srgbClr val="000000"/>
                </a:solidFill>
                <a:latin typeface="Arial"/>
                <a:ea typeface="Arial"/>
                <a:cs typeface="Arial"/>
                <a:sym typeface="Arial"/>
              </a:rPr>
              <a:t>Aglomerado del Gran Bs.As</a:t>
            </a:r>
            <a:endParaRPr b="0" i="0" sz="1100" u="none" cap="none" strike="noStrike">
              <a:solidFill>
                <a:srgbClr val="000000"/>
              </a:solidFill>
              <a:latin typeface="Arial"/>
              <a:ea typeface="Arial"/>
              <a:cs typeface="Arial"/>
              <a:sym typeface="Arial"/>
            </a:endParaRPr>
          </a:p>
        </p:txBody>
      </p:sp>
      <p:sp>
        <p:nvSpPr>
          <p:cNvPr id="608" name="Google Shape;608;p54"/>
          <p:cNvSpPr txBox="1"/>
          <p:nvPr/>
        </p:nvSpPr>
        <p:spPr>
          <a:xfrm>
            <a:off x="7777943" y="3235847"/>
            <a:ext cx="2008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100" u="none" cap="none" strike="noStrike">
                <a:solidFill>
                  <a:srgbClr val="000000"/>
                </a:solidFill>
                <a:latin typeface="Arial"/>
                <a:ea typeface="Arial"/>
                <a:cs typeface="Arial"/>
                <a:sym typeface="Arial"/>
              </a:rPr>
              <a:t>Aglomerado del Gran Bs.As.</a:t>
            </a:r>
            <a:endParaRPr b="0" i="0" sz="1100" u="none" cap="none" strike="noStrike">
              <a:solidFill>
                <a:srgbClr val="000000"/>
              </a:solidFill>
              <a:latin typeface="Arial"/>
              <a:ea typeface="Arial"/>
              <a:cs typeface="Arial"/>
              <a:sym typeface="Arial"/>
            </a:endParaRPr>
          </a:p>
        </p:txBody>
      </p:sp>
      <p:sp>
        <p:nvSpPr>
          <p:cNvPr id="609" name="Google Shape;609;p54"/>
          <p:cNvSpPr/>
          <p:nvPr/>
        </p:nvSpPr>
        <p:spPr>
          <a:xfrm>
            <a:off x="8378267" y="3437215"/>
            <a:ext cx="731400" cy="41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15.996</a:t>
            </a:r>
            <a:endParaRPr b="0" i="0" sz="1400" u="none" cap="none" strike="noStrike">
              <a:solidFill>
                <a:srgbClr val="000000"/>
              </a:solidFill>
              <a:latin typeface="Arial"/>
              <a:ea typeface="Arial"/>
              <a:cs typeface="Arial"/>
              <a:sym typeface="Arial"/>
            </a:endParaRPr>
          </a:p>
        </p:txBody>
      </p:sp>
      <p:pic>
        <p:nvPicPr>
          <p:cNvPr id="610" name="Google Shape;610;p54"/>
          <p:cNvPicPr preferRelativeResize="0"/>
          <p:nvPr/>
        </p:nvPicPr>
        <p:blipFill rotWithShape="1">
          <a:blip r:embed="rId3">
            <a:alphaModFix/>
          </a:blip>
          <a:srcRect b="0" l="0" r="0" t="0"/>
          <a:stretch/>
        </p:blipFill>
        <p:spPr>
          <a:xfrm>
            <a:off x="808124" y="2417885"/>
            <a:ext cx="3361419" cy="2023486"/>
          </a:xfrm>
          <a:prstGeom prst="rect">
            <a:avLst/>
          </a:prstGeom>
          <a:noFill/>
          <a:ln>
            <a:noFill/>
          </a:ln>
        </p:spPr>
      </p:pic>
      <p:sp>
        <p:nvSpPr>
          <p:cNvPr id="611" name="Google Shape;611;p54"/>
          <p:cNvSpPr txBox="1"/>
          <p:nvPr/>
        </p:nvSpPr>
        <p:spPr>
          <a:xfrm>
            <a:off x="8228332" y="3942077"/>
            <a:ext cx="1275263" cy="523180"/>
          </a:xfrm>
          <a:prstGeom prst="rect">
            <a:avLst/>
          </a:prstGeom>
          <a:solidFill>
            <a:schemeClr val="lt1"/>
          </a:solidFill>
          <a:ln cap="flat" cmpd="sng" w="25400">
            <a:solidFill>
              <a:srgbClr val="00B3C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Tasa de FAT: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400" u="none" cap="none" strike="noStrike">
                <a:solidFill>
                  <a:srgbClr val="000000"/>
                </a:solidFill>
                <a:latin typeface="Arial"/>
                <a:ea typeface="Arial"/>
                <a:cs typeface="Arial"/>
                <a:sym typeface="Arial"/>
              </a:rPr>
              <a:t>35,7/1000 NV</a:t>
            </a:r>
            <a:endParaRPr b="0" i="0" sz="1400" u="none" cap="none" strike="noStrike">
              <a:solidFill>
                <a:srgbClr val="000000"/>
              </a:solidFill>
              <a:latin typeface="Arial"/>
              <a:ea typeface="Arial"/>
              <a:cs typeface="Arial"/>
              <a:sym typeface="Arial"/>
            </a:endParaRPr>
          </a:p>
        </p:txBody>
      </p:sp>
      <p:sp>
        <p:nvSpPr>
          <p:cNvPr id="612" name="Google Shape;612;p54"/>
          <p:cNvSpPr txBox="1"/>
          <p:nvPr/>
        </p:nvSpPr>
        <p:spPr>
          <a:xfrm>
            <a:off x="2054269" y="1002081"/>
            <a:ext cx="1290181" cy="369291"/>
          </a:xfrm>
          <a:prstGeom prst="rect">
            <a:avLst/>
          </a:prstGeom>
          <a:solidFill>
            <a:srgbClr val="DAEEF3"/>
          </a:solidFill>
          <a:ln cap="flat" cmpd="sng" w="9525">
            <a:solidFill>
              <a:srgbClr val="97B853"/>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AR" sz="1800" u="none" cap="none" strike="noStrike">
                <a:solidFill>
                  <a:srgbClr val="000000"/>
                </a:solidFill>
                <a:latin typeface="Arial"/>
                <a:ea typeface="Arial"/>
                <a:cs typeface="Arial"/>
                <a:sym typeface="Arial"/>
              </a:rPr>
              <a:t>      2019</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5"/>
          <p:cNvSpPr txBox="1"/>
          <p:nvPr/>
        </p:nvSpPr>
        <p:spPr>
          <a:xfrm>
            <a:off x="1390596" y="2384236"/>
            <a:ext cx="9095433" cy="1552575"/>
          </a:xfrm>
          <a:prstGeom prst="rect">
            <a:avLst/>
          </a:prstGeom>
          <a:solidFill>
            <a:srgbClr val="00B3C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800"/>
              <a:buFont typeface="Arial"/>
              <a:buNone/>
            </a:pPr>
            <a:r>
              <a:rPr b="1" i="1" lang="es-AR" sz="2800" u="none" cap="none" strike="noStrike">
                <a:solidFill>
                  <a:srgbClr val="FFFFFF"/>
                </a:solidFill>
                <a:latin typeface="Arial"/>
                <a:ea typeface="Arial"/>
                <a:cs typeface="Arial"/>
                <a:sym typeface="Arial"/>
              </a:rPr>
              <a:t>      Embarazo en menores de 15 es “pequeño” en número pero profundamente preocupante.</a:t>
            </a:r>
            <a:endParaRPr b="1" i="1" sz="2800" u="none" cap="none" strike="noStrik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56"/>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624" name="Google Shape;624;p56"/>
          <p:cNvSpPr txBox="1"/>
          <p:nvPr/>
        </p:nvSpPr>
        <p:spPr>
          <a:xfrm>
            <a:off x="1763487" y="0"/>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MESA NIÑAS NO MADRES</a:t>
            </a:r>
            <a:endParaRPr b="1" i="0" sz="4400" u="none" cap="none" strike="noStrike">
              <a:solidFill>
                <a:srgbClr val="FFFFFF"/>
              </a:solidFill>
              <a:latin typeface="Arial"/>
              <a:ea typeface="Arial"/>
              <a:cs typeface="Arial"/>
              <a:sym typeface="Arial"/>
            </a:endParaRPr>
          </a:p>
        </p:txBody>
      </p:sp>
      <p:sp>
        <p:nvSpPr>
          <p:cNvPr id="625" name="Google Shape;625;p56"/>
          <p:cNvSpPr txBox="1"/>
          <p:nvPr/>
        </p:nvSpPr>
        <p:spPr>
          <a:xfrm>
            <a:off x="2491511" y="1860844"/>
            <a:ext cx="8656456"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0" i="0" lang="es-AR" sz="2400" u="none" cap="none" strike="noStrike">
                <a:solidFill>
                  <a:srgbClr val="434343"/>
                </a:solidFill>
                <a:latin typeface="Arial"/>
                <a:ea typeface="Arial"/>
                <a:cs typeface="Arial"/>
                <a:sym typeface="Arial"/>
              </a:rPr>
              <a:t>Esta Mesa, al adoptar el nombre de </a:t>
            </a:r>
            <a:r>
              <a:rPr b="1" i="1" lang="es-AR" sz="2400" u="none" cap="none" strike="noStrike">
                <a:solidFill>
                  <a:srgbClr val="434343"/>
                </a:solidFill>
                <a:latin typeface="Arial"/>
                <a:ea typeface="Arial"/>
                <a:cs typeface="Arial"/>
                <a:sym typeface="Arial"/>
              </a:rPr>
              <a:t>Niñas no Madres</a:t>
            </a:r>
            <a:r>
              <a:rPr b="0" i="0" lang="es-AR" sz="2400" u="none" cap="none" strike="noStrike">
                <a:solidFill>
                  <a:srgbClr val="434343"/>
                </a:solidFill>
                <a:latin typeface="Arial"/>
                <a:ea typeface="Arial"/>
                <a:cs typeface="Arial"/>
                <a:sym typeface="Arial"/>
              </a:rPr>
              <a:t>, por un lado recupera una demanda social reconociendo el recorrido del movimiento de mujeres para el ejercicio de los derechos sexuales y (no) reproductivos y, por otro, sostiene que la niñez y la maternidad son excluyentes.</a:t>
            </a:r>
            <a:endParaRPr b="0" i="0" sz="2400" u="none" cap="none" strike="noStrike">
              <a:solidFill>
                <a:srgbClr val="000000"/>
              </a:solidFill>
              <a:latin typeface="Arial"/>
              <a:ea typeface="Arial"/>
              <a:cs typeface="Arial"/>
              <a:sym typeface="Arial"/>
            </a:endParaRPr>
          </a:p>
          <a:p>
            <a:pPr indent="-139700" lvl="0" marL="342900" marR="0" rtl="0" algn="l">
              <a:lnSpc>
                <a:spcPct val="100000"/>
              </a:lnSpc>
              <a:spcBef>
                <a:spcPts val="64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26" name="Google Shape;626;p56"/>
          <p:cNvPicPr preferRelativeResize="0"/>
          <p:nvPr/>
        </p:nvPicPr>
        <p:blipFill rotWithShape="1">
          <a:blip r:embed="rId3">
            <a:alphaModFix/>
          </a:blip>
          <a:srcRect b="0" l="0" r="0" t="0"/>
          <a:stretch/>
        </p:blipFill>
        <p:spPr>
          <a:xfrm>
            <a:off x="7329055" y="3812163"/>
            <a:ext cx="2872653" cy="25747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7"/>
          <p:cNvSpPr/>
          <p:nvPr/>
        </p:nvSpPr>
        <p:spPr>
          <a:xfrm>
            <a:off x="2498500" y="2236409"/>
            <a:ext cx="8860665" cy="2862322"/>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s-AR" sz="3600" u="none" cap="none" strike="noStrike">
                <a:solidFill>
                  <a:srgbClr val="000000"/>
                </a:solidFill>
                <a:latin typeface="Arial"/>
                <a:ea typeface="Arial"/>
                <a:cs typeface="Arial"/>
                <a:sym typeface="Arial"/>
              </a:rPr>
              <a:t>Crear una instancia de articulación en el Ministerio de Salud de PBA que permita abordajes y respuestas integrales ante  las situaciones de </a:t>
            </a:r>
            <a:r>
              <a:rPr b="1" i="0" lang="es-AR" sz="3600" u="none" cap="none" strike="noStrike">
                <a:solidFill>
                  <a:srgbClr val="000000"/>
                </a:solidFill>
                <a:latin typeface="Arial"/>
                <a:ea typeface="Arial"/>
                <a:cs typeface="Arial"/>
                <a:sym typeface="Arial"/>
              </a:rPr>
              <a:t>embarazos forzados </a:t>
            </a:r>
            <a:r>
              <a:rPr b="0" i="0" lang="es-AR" sz="3600" u="none" cap="none" strike="noStrike">
                <a:solidFill>
                  <a:srgbClr val="000000"/>
                </a:solidFill>
                <a:latin typeface="Arial"/>
                <a:ea typeface="Arial"/>
                <a:cs typeface="Arial"/>
                <a:sym typeface="Arial"/>
              </a:rPr>
              <a:t>en la adolescencia temprana. </a:t>
            </a:r>
            <a:endParaRPr b="0" i="0" sz="3600" u="none" cap="none" strike="noStrike">
              <a:solidFill>
                <a:schemeClr val="dk1"/>
              </a:solidFill>
              <a:latin typeface="Arial"/>
              <a:ea typeface="Arial"/>
              <a:cs typeface="Arial"/>
              <a:sym typeface="Arial"/>
            </a:endParaRPr>
          </a:p>
        </p:txBody>
      </p:sp>
      <p:sp>
        <p:nvSpPr>
          <p:cNvPr id="632" name="Google Shape;632;p57"/>
          <p:cNvSpPr txBox="1"/>
          <p:nvPr>
            <p:ph type="title"/>
          </p:nvPr>
        </p:nvSpPr>
        <p:spPr>
          <a:xfrm>
            <a:off x="1741714" y="0"/>
            <a:ext cx="10450285" cy="1219199"/>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3600" u="none" cap="none" strike="noStrike">
                <a:solidFill>
                  <a:srgbClr val="FFFFFF"/>
                </a:solidFill>
                <a:latin typeface="Arial"/>
                <a:ea typeface="Arial"/>
                <a:cs typeface="Arial"/>
                <a:sym typeface="Arial"/>
              </a:rPr>
              <a:t>OBJETIVO GENERAL</a:t>
            </a:r>
            <a:endParaRPr b="1" i="0" sz="36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8"/>
          <p:cNvSpPr txBox="1"/>
          <p:nvPr>
            <p:ph type="title"/>
          </p:nvPr>
        </p:nvSpPr>
        <p:spPr>
          <a:xfrm>
            <a:off x="1748118" y="1"/>
            <a:ext cx="10443987" cy="1277470"/>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sz="3600">
                <a:solidFill>
                  <a:schemeClr val="lt1"/>
                </a:solidFill>
              </a:rPr>
              <a:t>                               </a:t>
            </a:r>
            <a:r>
              <a:rPr b="1" lang="es-AR" sz="3600">
                <a:solidFill>
                  <a:srgbClr val="FFFFFF"/>
                </a:solidFill>
              </a:rPr>
              <a:t>OBJETIVOS</a:t>
            </a:r>
            <a:r>
              <a:rPr b="1" lang="es-AR" sz="3600">
                <a:solidFill>
                  <a:schemeClr val="lt1"/>
                </a:solidFill>
              </a:rPr>
              <a:t> </a:t>
            </a:r>
            <a:r>
              <a:rPr b="1" lang="es-AR" sz="3600">
                <a:solidFill>
                  <a:srgbClr val="FFFFFF"/>
                </a:solidFill>
              </a:rPr>
              <a:t>ESPECÍFICOS</a:t>
            </a:r>
            <a:endParaRPr/>
          </a:p>
        </p:txBody>
      </p:sp>
      <p:sp>
        <p:nvSpPr>
          <p:cNvPr id="638" name="Google Shape;638;p58"/>
          <p:cNvSpPr/>
          <p:nvPr/>
        </p:nvSpPr>
        <p:spPr>
          <a:xfrm>
            <a:off x="2151147" y="1667389"/>
            <a:ext cx="9337200" cy="501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AutoNum type="arabicPeriod"/>
            </a:pPr>
            <a:r>
              <a:rPr b="0" i="0" lang="es-AR" sz="1800" u="none" cap="none" strike="noStrike">
                <a:solidFill>
                  <a:srgbClr val="000000"/>
                </a:solidFill>
                <a:latin typeface="Arial"/>
                <a:ea typeface="Arial"/>
                <a:cs typeface="Arial"/>
                <a:sym typeface="Arial"/>
              </a:rPr>
              <a:t>Instituir a la mesa como instrumento de orientación y acompañamiento para el abordaje integral de situaciones de alta complejidad.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800"/>
              <a:buFont typeface="Arial"/>
              <a:buAutoNum type="arabicPeriod"/>
            </a:pPr>
            <a:r>
              <a:rPr b="0" i="0" lang="es-AR" sz="1800" u="none" cap="none" strike="noStrike">
                <a:solidFill>
                  <a:srgbClr val="000000"/>
                </a:solidFill>
                <a:latin typeface="Arial"/>
                <a:ea typeface="Arial"/>
                <a:cs typeface="Arial"/>
                <a:sym typeface="Arial"/>
              </a:rPr>
              <a:t>Generar acciones para la implementación de protocolos y guías de actuación nacionales y provinciales vinculados a la problemática de niñas y adolescentes menores de 15 años embarazadas.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800"/>
              <a:buFont typeface="Arial"/>
              <a:buAutoNum type="arabicPeriod"/>
            </a:pPr>
            <a:r>
              <a:rPr b="0" i="0" lang="es-AR" sz="1800" u="none" cap="none" strike="noStrike">
                <a:solidFill>
                  <a:srgbClr val="000000"/>
                </a:solidFill>
                <a:latin typeface="Arial"/>
                <a:ea typeface="Arial"/>
                <a:cs typeface="Arial"/>
                <a:sym typeface="Arial"/>
              </a:rPr>
              <a:t>Generar los lineamientos para desarrollar procesos de formación y capacitación de las/los agentes involucradas/ 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800"/>
              <a:buFont typeface="Arial"/>
              <a:buAutoNum type="arabicPeriod"/>
            </a:pPr>
            <a:r>
              <a:rPr b="0" i="0" lang="es-AR" sz="1800" u="none" cap="none" strike="noStrike">
                <a:solidFill>
                  <a:srgbClr val="000000"/>
                </a:solidFill>
                <a:latin typeface="Arial"/>
                <a:ea typeface="Arial"/>
                <a:cs typeface="Arial"/>
                <a:sym typeface="Arial"/>
              </a:rPr>
              <a:t>Fortalecer las políticas públicas en la materia como un órgano de apoyo a los dispositivos territoriales.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800"/>
              <a:buFont typeface="Arial"/>
              <a:buAutoNum type="arabicPeriod"/>
            </a:pPr>
            <a:r>
              <a:rPr b="0" i="0" lang="es-AR" sz="1800" u="none" cap="none" strike="noStrike">
                <a:solidFill>
                  <a:srgbClr val="000000"/>
                </a:solidFill>
                <a:latin typeface="Arial"/>
                <a:ea typeface="Arial"/>
                <a:cs typeface="Arial"/>
                <a:sym typeface="Arial"/>
              </a:rPr>
              <a:t>Implementar un Sistema de Información y Registro sobre NNyA menores de 15 años embarazadas que residan en PBA.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800"/>
              <a:buFont typeface="Arial"/>
              <a:buAutoNum type="arabicPeriod"/>
            </a:pPr>
            <a:r>
              <a:rPr b="0" i="0" lang="es-AR" sz="1800" u="none" cap="none" strike="noStrike">
                <a:solidFill>
                  <a:srgbClr val="000000"/>
                </a:solidFill>
                <a:latin typeface="Arial"/>
                <a:ea typeface="Arial"/>
                <a:cs typeface="Arial"/>
                <a:sym typeface="Arial"/>
              </a:rPr>
              <a:t>Desarrollar estrategias de sensibilización y de comunicación social para la toma de conciencia para la prevención e identificación temprana del embarazo forzado en niñas menores de 15 años</a:t>
            </a:r>
            <a:r>
              <a:rPr b="0" i="0" lang="es-AR" sz="16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s-A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9"/>
          <p:cNvSpPr txBox="1"/>
          <p:nvPr/>
        </p:nvSpPr>
        <p:spPr>
          <a:xfrm>
            <a:off x="2148300" y="1437700"/>
            <a:ext cx="9229449" cy="2485265"/>
          </a:xfrm>
          <a:prstGeom prst="rect">
            <a:avLst/>
          </a:prstGeom>
          <a:noFill/>
          <a:ln>
            <a:noFill/>
          </a:ln>
        </p:spPr>
        <p:txBody>
          <a:bodyPr anchorCtr="0" anchor="t" bIns="91425" lIns="91425" spcFirstLastPara="1" rIns="91425" wrap="square" tIns="91425">
            <a:spAutoFit/>
          </a:bodyPr>
          <a:lstStyle/>
          <a:p>
            <a:pPr indent="-457200" lvl="0" marL="457200" marR="0" rtl="0" algn="just">
              <a:lnSpc>
                <a:spcPct val="115000"/>
              </a:lnSpc>
              <a:spcBef>
                <a:spcPts val="0"/>
              </a:spcBef>
              <a:spcAft>
                <a:spcPts val="0"/>
              </a:spcAft>
              <a:buClr>
                <a:srgbClr val="000000"/>
              </a:buClr>
              <a:buSzPts val="2600"/>
              <a:buFont typeface="Arial"/>
              <a:buChar char="•"/>
            </a:pPr>
            <a:r>
              <a:rPr b="0" i="0" lang="es-AR" sz="2600" u="none" cap="none" strike="noStrike">
                <a:solidFill>
                  <a:schemeClr val="dk1"/>
                </a:solidFill>
                <a:latin typeface="Arial"/>
                <a:ea typeface="Arial"/>
                <a:cs typeface="Arial"/>
                <a:sym typeface="Arial"/>
              </a:rPr>
              <a:t>Cada uno de los sectores institucionales debe asumir un rol activo atendiendo a sus competencias dado que </a:t>
            </a:r>
            <a:r>
              <a:rPr b="1" i="0" lang="es-AR" sz="2600" u="none" cap="none" strike="noStrike">
                <a:solidFill>
                  <a:schemeClr val="dk1"/>
                </a:solidFill>
                <a:latin typeface="Arial"/>
                <a:ea typeface="Arial"/>
                <a:cs typeface="Arial"/>
                <a:sym typeface="Arial"/>
              </a:rPr>
              <a:t>las respuestas de un solo sector no son suficientes</a:t>
            </a:r>
            <a:r>
              <a:rPr b="0" i="0" lang="es-AR" sz="2600" u="none" cap="none" strike="noStrike">
                <a:solidFill>
                  <a:schemeClr val="dk1"/>
                </a:solidFill>
                <a:latin typeface="Arial"/>
                <a:ea typeface="Arial"/>
                <a:cs typeface="Arial"/>
                <a:sym typeface="Arial"/>
              </a:rPr>
              <a:t>. Se requiere la coordinación </a:t>
            </a:r>
            <a:r>
              <a:rPr b="1" i="0" lang="es-AR" sz="2600" u="none" cap="none" strike="noStrike">
                <a:solidFill>
                  <a:schemeClr val="dk1"/>
                </a:solidFill>
                <a:latin typeface="Arial"/>
                <a:ea typeface="Arial"/>
                <a:cs typeface="Arial"/>
                <a:sym typeface="Arial"/>
              </a:rPr>
              <a:t>corresponsable </a:t>
            </a:r>
            <a:r>
              <a:rPr b="0" i="0" lang="es-AR" sz="2600" u="none" cap="none" strike="noStrike">
                <a:solidFill>
                  <a:schemeClr val="dk1"/>
                </a:solidFill>
                <a:latin typeface="Arial"/>
                <a:ea typeface="Arial"/>
                <a:cs typeface="Arial"/>
                <a:sym typeface="Arial"/>
              </a:rPr>
              <a:t>con otros ámbitos institucionales. .</a:t>
            </a:r>
            <a:endParaRPr b="0" i="0" sz="2600" u="none" cap="none" strike="noStrike">
              <a:solidFill>
                <a:schemeClr val="dk1"/>
              </a:solidFill>
              <a:latin typeface="Arial"/>
              <a:ea typeface="Arial"/>
              <a:cs typeface="Arial"/>
              <a:sym typeface="Arial"/>
            </a:endParaRPr>
          </a:p>
        </p:txBody>
      </p:sp>
      <p:sp>
        <p:nvSpPr>
          <p:cNvPr id="645" name="Google Shape;645;p59"/>
          <p:cNvSpPr txBox="1"/>
          <p:nvPr/>
        </p:nvSpPr>
        <p:spPr>
          <a:xfrm>
            <a:off x="2189550" y="4038875"/>
            <a:ext cx="9358016" cy="2025139"/>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Clr>
                <a:srgbClr val="000000"/>
              </a:buClr>
              <a:buSzPts val="2600"/>
              <a:buFont typeface="Arial"/>
              <a:buChar char="•"/>
            </a:pPr>
            <a:r>
              <a:rPr b="0" i="0" lang="es-AR" sz="2600" u="none" cap="none" strike="noStrike">
                <a:solidFill>
                  <a:schemeClr val="dk1"/>
                </a:solidFill>
                <a:latin typeface="Arial"/>
                <a:ea typeface="Arial"/>
                <a:cs typeface="Arial"/>
                <a:sym typeface="Arial"/>
              </a:rPr>
              <a:t>Cualquiera sea la circunstancia y quienes intervengan en el momento inicial, se debe poner en marcha el circuito para una atención integral, lo que implica </a:t>
            </a:r>
            <a:r>
              <a:rPr b="1" i="0" lang="es-AR" sz="2600" u="none" cap="none" strike="noStrike">
                <a:solidFill>
                  <a:srgbClr val="00B3C2"/>
                </a:solidFill>
                <a:latin typeface="Arial"/>
                <a:ea typeface="Arial"/>
                <a:cs typeface="Arial"/>
                <a:sym typeface="Arial"/>
              </a:rPr>
              <a:t>interinstitucionalidad e intersectorialidad</a:t>
            </a:r>
            <a:r>
              <a:rPr b="1" i="0" lang="es-AR" sz="2200" u="none" cap="none" strike="noStrike">
                <a:solidFill>
                  <a:schemeClr val="dk1"/>
                </a:solidFill>
                <a:latin typeface="Arial"/>
                <a:ea typeface="Arial"/>
                <a:cs typeface="Arial"/>
                <a:sym typeface="Arial"/>
              </a:rPr>
              <a:t>.</a:t>
            </a:r>
            <a:endParaRPr b="1" i="0" sz="2200" u="none" cap="none" strike="noStrike">
              <a:solidFill>
                <a:schemeClr val="dk1"/>
              </a:solidFill>
              <a:latin typeface="Arial"/>
              <a:ea typeface="Arial"/>
              <a:cs typeface="Arial"/>
              <a:sym typeface="Arial"/>
            </a:endParaRPr>
          </a:p>
        </p:txBody>
      </p:sp>
      <p:sp>
        <p:nvSpPr>
          <p:cNvPr id="646" name="Google Shape;646;p59"/>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647" name="Google Shape;647;p59"/>
          <p:cNvSpPr txBox="1"/>
          <p:nvPr/>
        </p:nvSpPr>
        <p:spPr>
          <a:xfrm>
            <a:off x="1763486" y="0"/>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MESA NIÑAS NO MADRES</a:t>
            </a:r>
            <a:endParaRPr b="1" i="0" sz="4400" u="none" cap="none" strike="noStrik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id="653" name="Google Shape;653;p60"/>
          <p:cNvPicPr preferRelativeResize="0"/>
          <p:nvPr/>
        </p:nvPicPr>
        <p:blipFill rotWithShape="1">
          <a:blip r:embed="rId3">
            <a:alphaModFix/>
          </a:blip>
          <a:srcRect b="0" l="0" r="0" t="0"/>
          <a:stretch/>
        </p:blipFill>
        <p:spPr>
          <a:xfrm>
            <a:off x="9524680" y="3026895"/>
            <a:ext cx="2195473" cy="2835098"/>
          </a:xfrm>
          <a:prstGeom prst="rect">
            <a:avLst/>
          </a:prstGeom>
          <a:noFill/>
          <a:ln>
            <a:noFill/>
          </a:ln>
        </p:spPr>
      </p:pic>
      <p:pic>
        <p:nvPicPr>
          <p:cNvPr id="654" name="Google Shape;654;p60"/>
          <p:cNvPicPr preferRelativeResize="0"/>
          <p:nvPr/>
        </p:nvPicPr>
        <p:blipFill rotWithShape="1">
          <a:blip r:embed="rId4">
            <a:alphaModFix/>
          </a:blip>
          <a:srcRect b="0" l="0" r="0" t="0"/>
          <a:stretch/>
        </p:blipFill>
        <p:spPr>
          <a:xfrm>
            <a:off x="9575166" y="2524"/>
            <a:ext cx="2232669" cy="2814368"/>
          </a:xfrm>
          <a:prstGeom prst="rect">
            <a:avLst/>
          </a:prstGeom>
          <a:noFill/>
          <a:ln>
            <a:noFill/>
          </a:ln>
        </p:spPr>
      </p:pic>
      <p:pic>
        <p:nvPicPr>
          <p:cNvPr id="655" name="Google Shape;655;p60"/>
          <p:cNvPicPr preferRelativeResize="0"/>
          <p:nvPr/>
        </p:nvPicPr>
        <p:blipFill rotWithShape="1">
          <a:blip r:embed="rId5">
            <a:alphaModFix/>
          </a:blip>
          <a:srcRect b="0" l="0" r="0" t="0"/>
          <a:stretch/>
        </p:blipFill>
        <p:spPr>
          <a:xfrm>
            <a:off x="5526000" y="3812771"/>
            <a:ext cx="2007202" cy="2426945"/>
          </a:xfrm>
          <a:prstGeom prst="rect">
            <a:avLst/>
          </a:prstGeom>
          <a:noFill/>
          <a:ln>
            <a:noFill/>
          </a:ln>
        </p:spPr>
      </p:pic>
      <p:sp>
        <p:nvSpPr>
          <p:cNvPr id="656" name="Google Shape;656;p60"/>
          <p:cNvSpPr/>
          <p:nvPr/>
        </p:nvSpPr>
        <p:spPr>
          <a:xfrm>
            <a:off x="294124" y="1069469"/>
            <a:ext cx="8800230" cy="179741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s-AR" sz="1800" u="none" cap="none" strike="noStrike">
                <a:solidFill>
                  <a:srgbClr val="000000"/>
                </a:solidFill>
                <a:latin typeface="Arial"/>
                <a:ea typeface="Arial"/>
                <a:cs typeface="Arial"/>
                <a:sym typeface="Arial"/>
              </a:rPr>
              <a:t>“El arraigo incuestionable de la maternidad como destino del género femenino, facilita que en el campo sanitario se evite computar debidamente el revés de la trama patriarcal que son las particularidades que depara una gestación en la vida de cualquier persona y con mayor gravedad en niñas y adolescentes”.</a:t>
            </a:r>
            <a:r>
              <a:rPr b="0" i="1" lang="es-AR" sz="1800" u="none" cap="none" strike="noStrike">
                <a:solidFill>
                  <a:srgbClr val="434343"/>
                </a:solidFill>
                <a:latin typeface="Arial"/>
                <a:ea typeface="Arial"/>
                <a:cs typeface="Arial"/>
                <a:sym typeface="Arial"/>
              </a:rPr>
              <a:t>(Deza y Álvarez, 2019).</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657" name="Google Shape;657;p60"/>
          <p:cNvSpPr/>
          <p:nvPr/>
        </p:nvSpPr>
        <p:spPr>
          <a:xfrm>
            <a:off x="235568" y="2510142"/>
            <a:ext cx="6775806"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800" u="none" cap="none" strike="noStrike">
                <a:solidFill>
                  <a:srgbClr val="434343"/>
                </a:solidFill>
                <a:latin typeface="Arial"/>
                <a:ea typeface="Arial"/>
                <a:cs typeface="Arial"/>
                <a:sym typeface="Arial"/>
              </a:rPr>
              <a:t>Es importante problematizar el concepto de riesgo, donde la condición normalizada de la maternidad no sólo invisibiliza el impacto que provoca un embarazo forzado sobre la salud mental y futuro de estas niñas, sino que además minimiza la evidencia científica existente en cuanto a la morbimortalidad que presenta el embarazo</a:t>
            </a:r>
            <a:endParaRPr/>
          </a:p>
          <a:p>
            <a:pPr indent="0" lvl="0" marL="0" marR="0" rtl="0" algn="l">
              <a:lnSpc>
                <a:spcPct val="100000"/>
              </a:lnSpc>
              <a:spcBef>
                <a:spcPts val="0"/>
              </a:spcBef>
              <a:spcAft>
                <a:spcPts val="0"/>
              </a:spcAft>
              <a:buNone/>
            </a:pPr>
            <a:r>
              <a:rPr b="0" i="0" lang="es-AR" sz="1800" u="none" cap="none" strike="noStrike">
                <a:solidFill>
                  <a:srgbClr val="434343"/>
                </a:solidFill>
                <a:latin typeface="Arial"/>
                <a:ea typeface="Arial"/>
                <a:cs typeface="Arial"/>
                <a:sym typeface="Arial"/>
              </a:rPr>
              <a:t> en menores de 15 años.</a:t>
            </a:r>
            <a:endParaRPr b="0" i="0" sz="1800" u="none" cap="none" strike="noStrike">
              <a:solidFill>
                <a:srgbClr val="000000"/>
              </a:solidFill>
              <a:latin typeface="Arial"/>
              <a:ea typeface="Arial"/>
              <a:cs typeface="Arial"/>
              <a:sym typeface="Arial"/>
            </a:endParaRPr>
          </a:p>
        </p:txBody>
      </p:sp>
      <p:sp>
        <p:nvSpPr>
          <p:cNvPr id="658" name="Google Shape;658;p60"/>
          <p:cNvSpPr txBox="1"/>
          <p:nvPr/>
        </p:nvSpPr>
        <p:spPr>
          <a:xfrm>
            <a:off x="294124" y="154106"/>
            <a:ext cx="9036000" cy="584775"/>
          </a:xfrm>
          <a:prstGeom prst="rect">
            <a:avLst/>
          </a:prstGeom>
          <a:solidFill>
            <a:srgbClr val="00B3C2"/>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s-AR" sz="3200" u="none" cap="none" strike="noStrike">
                <a:solidFill>
                  <a:schemeClr val="lt1"/>
                </a:solidFill>
                <a:latin typeface="Arial"/>
                <a:ea typeface="Arial"/>
                <a:cs typeface="Arial"/>
                <a:sym typeface="Arial"/>
              </a:rPr>
              <a:t>         </a:t>
            </a:r>
            <a:r>
              <a:rPr b="1" i="0" lang="es-AR" sz="3200" u="none" cap="none" strike="noStrike">
                <a:solidFill>
                  <a:schemeClr val="lt1"/>
                </a:solidFill>
                <a:latin typeface="Arial"/>
                <a:ea typeface="Arial"/>
                <a:cs typeface="Arial"/>
                <a:sym typeface="Arial"/>
              </a:rPr>
              <a:t>NATURALIZACIÓN DE LA MATERNIDAD</a:t>
            </a:r>
            <a:endParaRPr b="1" i="0" sz="3200" u="none" cap="none" strike="noStrike">
              <a:solidFill>
                <a:schemeClr val="lt1"/>
              </a:solidFill>
              <a:latin typeface="Arial"/>
              <a:ea typeface="Arial"/>
              <a:cs typeface="Arial"/>
              <a:sym typeface="Arial"/>
            </a:endParaRPr>
          </a:p>
        </p:txBody>
      </p:sp>
      <p:pic>
        <p:nvPicPr>
          <p:cNvPr id="659" name="Google Shape;659;p60"/>
          <p:cNvPicPr preferRelativeResize="0"/>
          <p:nvPr/>
        </p:nvPicPr>
        <p:blipFill rotWithShape="1">
          <a:blip r:embed="rId6">
            <a:alphaModFix/>
          </a:blip>
          <a:srcRect b="12293" l="0" r="0" t="0"/>
          <a:stretch/>
        </p:blipFill>
        <p:spPr>
          <a:xfrm>
            <a:off x="7491068" y="2106857"/>
            <a:ext cx="2061785" cy="26154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1"/>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666" name="Google Shape;666;p61"/>
          <p:cNvSpPr/>
          <p:nvPr/>
        </p:nvSpPr>
        <p:spPr>
          <a:xfrm>
            <a:off x="2406366" y="1669742"/>
            <a:ext cx="8229600" cy="338550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AR"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2400"/>
              </a:spcBef>
              <a:spcAft>
                <a:spcPts val="0"/>
              </a:spcAft>
              <a:buClr>
                <a:schemeClr val="dk1"/>
              </a:buClr>
              <a:buSzPts val="1800"/>
              <a:buFont typeface="Arial"/>
              <a:buChar char="•"/>
            </a:pPr>
            <a:r>
              <a:rPr b="0" i="0" lang="es-AR" sz="1800" u="none" cap="none" strike="noStrike">
                <a:solidFill>
                  <a:schemeClr val="dk1"/>
                </a:solidFill>
                <a:latin typeface="Arial"/>
                <a:ea typeface="Arial"/>
                <a:cs typeface="Arial"/>
                <a:sym typeface="Arial"/>
              </a:rPr>
              <a:t>El embarazo en estas circunstancias </a:t>
            </a:r>
            <a:r>
              <a:rPr b="1" i="0" lang="es-AR" sz="1800" u="none" cap="none" strike="noStrike">
                <a:solidFill>
                  <a:schemeClr val="dk1"/>
                </a:solidFill>
                <a:latin typeface="Arial"/>
                <a:ea typeface="Arial"/>
                <a:cs typeface="Arial"/>
                <a:sym typeface="Arial"/>
              </a:rPr>
              <a:t>es producto de violencia sexual y es forzado.</a:t>
            </a:r>
            <a:endParaRPr/>
          </a:p>
          <a:p>
            <a:pPr indent="0" lvl="0" marL="0" marR="0" rtl="0" algn="just">
              <a:lnSpc>
                <a:spcPct val="100000"/>
              </a:lnSpc>
              <a:spcBef>
                <a:spcPts val="2400"/>
              </a:spcBef>
              <a:spcAft>
                <a:spcPts val="0"/>
              </a:spcAft>
              <a:buNone/>
            </a:pPr>
            <a:r>
              <a:t/>
            </a:r>
            <a:endParaRPr b="1" i="0" sz="1800" u="none" cap="none" strike="noStrike">
              <a:solidFill>
                <a:schemeClr val="dk1"/>
              </a:solidFill>
              <a:latin typeface="Arial"/>
              <a:ea typeface="Arial"/>
              <a:cs typeface="Arial"/>
              <a:sym typeface="Arial"/>
            </a:endParaRPr>
          </a:p>
          <a:p>
            <a:pPr indent="-285750" lvl="0" marL="285750" marR="0" rtl="0" algn="just">
              <a:lnSpc>
                <a:spcPct val="100000"/>
              </a:lnSpc>
              <a:spcBef>
                <a:spcPts val="2400"/>
              </a:spcBef>
              <a:spcAft>
                <a:spcPts val="0"/>
              </a:spcAft>
              <a:buClr>
                <a:schemeClr val="dk1"/>
              </a:buClr>
              <a:buSzPts val="1800"/>
              <a:buFont typeface="Arial"/>
              <a:buChar char="•"/>
            </a:pPr>
            <a:r>
              <a:rPr b="1" i="0" lang="es-AR" sz="1800" u="none" cap="none" strike="noStrike">
                <a:solidFill>
                  <a:schemeClr val="dk1"/>
                </a:solidFill>
                <a:latin typeface="Arial"/>
                <a:ea typeface="Arial"/>
                <a:cs typeface="Arial"/>
                <a:sym typeface="Arial"/>
              </a:rPr>
              <a:t>Cada vez que el sistema de salud contribuye a que las niñas transiten una maternidad no deseada, las expone a una situación de vulnerabilidad e inequidad en cuanto a sus posibilidades.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br>
              <a:rPr b="1" i="0" lang="es-AR" sz="1800" u="none" cap="none" strike="noStrike">
                <a:solidFill>
                  <a:schemeClr val="dk1"/>
                </a:solidFill>
                <a:latin typeface="Arial"/>
                <a:ea typeface="Arial"/>
                <a:cs typeface="Arial"/>
                <a:sym typeface="Arial"/>
              </a:rPr>
            </a:br>
            <a:endParaRPr b="1" i="0" sz="1800" u="none" cap="none" strike="noStrike">
              <a:solidFill>
                <a:schemeClr val="dk1"/>
              </a:solidFill>
              <a:latin typeface="Arial"/>
              <a:ea typeface="Arial"/>
              <a:cs typeface="Arial"/>
              <a:sym typeface="Arial"/>
            </a:endParaRPr>
          </a:p>
        </p:txBody>
      </p:sp>
      <p:sp>
        <p:nvSpPr>
          <p:cNvPr id="667" name="Google Shape;667;p61"/>
          <p:cNvSpPr txBox="1"/>
          <p:nvPr/>
        </p:nvSpPr>
        <p:spPr>
          <a:xfrm>
            <a:off x="1763486" y="0"/>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EMBARAZO FORZADO</a:t>
            </a:r>
            <a:endParaRPr b="1" i="0" sz="4400"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2"/>
          <p:cNvSpPr txBox="1"/>
          <p:nvPr>
            <p:ph type="title"/>
          </p:nvPr>
        </p:nvSpPr>
        <p:spPr>
          <a:xfrm>
            <a:off x="1761564" y="0"/>
            <a:ext cx="10430561" cy="1250575"/>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sz="4000">
                <a:solidFill>
                  <a:schemeClr val="lt1"/>
                </a:solidFill>
              </a:rPr>
              <a:t>              </a:t>
            </a:r>
            <a:r>
              <a:rPr b="1" lang="es-AR" sz="3600">
                <a:solidFill>
                  <a:schemeClr val="lt1"/>
                </a:solidFill>
              </a:rPr>
              <a:t>JUSTIFICACIÓN DE LA ESTRATEGIA</a:t>
            </a:r>
            <a:endParaRPr/>
          </a:p>
        </p:txBody>
      </p:sp>
      <p:sp>
        <p:nvSpPr>
          <p:cNvPr id="673" name="Google Shape;673;p62"/>
          <p:cNvSpPr/>
          <p:nvPr/>
        </p:nvSpPr>
        <p:spPr>
          <a:xfrm>
            <a:off x="2238776" y="1137513"/>
            <a:ext cx="8551500" cy="4375500"/>
          </a:xfrm>
          <a:prstGeom prst="rect">
            <a:avLst/>
          </a:prstGeom>
          <a:noFill/>
          <a:ln>
            <a:noFill/>
          </a:ln>
        </p:spPr>
        <p:txBody>
          <a:bodyPr anchorCtr="0" anchor="t" bIns="45700" lIns="91425" spcFirstLastPara="1" rIns="91425" wrap="square" tIns="45700">
            <a:noAutofit/>
          </a:bodyPr>
          <a:lstStyle/>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es-AR" sz="1700" u="none" cap="none" strike="noStrike">
                <a:solidFill>
                  <a:srgbClr val="000000"/>
                </a:solidFill>
                <a:latin typeface="Arial"/>
                <a:ea typeface="Arial"/>
                <a:cs typeface="Arial"/>
                <a:sym typeface="Arial"/>
              </a:rPr>
              <a:t>Ausencia de abordaje específico diferenciado  en los Servicios de Salud Heterogeneidad dentro del rango 10-14.Naturalización. Ausencia de la voz de la niña.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285750" lvl="0" marL="285750" marR="0" rtl="0" algn="l">
              <a:lnSpc>
                <a:spcPct val="100000"/>
              </a:lnSpc>
              <a:spcBef>
                <a:spcPts val="380"/>
              </a:spcBef>
              <a:spcAft>
                <a:spcPts val="0"/>
              </a:spcAft>
              <a:buClr>
                <a:srgbClr val="000000"/>
              </a:buClr>
              <a:buSzPts val="1700"/>
              <a:buFont typeface="Arial"/>
              <a:buChar char="•"/>
            </a:pPr>
            <a:r>
              <a:rPr b="0" i="0" lang="es-AR" sz="1700" u="none" cap="none" strike="noStrike">
                <a:solidFill>
                  <a:srgbClr val="000000"/>
                </a:solidFill>
                <a:latin typeface="Arial"/>
                <a:ea typeface="Arial"/>
                <a:cs typeface="Arial"/>
                <a:sym typeface="Arial"/>
              </a:rPr>
              <a:t>Déficit en la  detección/ pesquisa  de violencia sexual y en el abordaje multisectorial  e integral de las situaciones con perspectiva de género y corresponsable.</a:t>
            </a:r>
            <a:endParaRPr b="0" i="0" sz="1700" u="none" cap="none" strike="noStrike">
              <a:solidFill>
                <a:srgbClr val="000000"/>
              </a:solidFill>
              <a:latin typeface="Arial"/>
              <a:ea typeface="Arial"/>
              <a:cs typeface="Arial"/>
              <a:sym typeface="Arial"/>
            </a:endParaRPr>
          </a:p>
          <a:p>
            <a:pPr indent="-177800" lvl="0" marL="285750" marR="0" rtl="0" algn="l">
              <a:lnSpc>
                <a:spcPct val="100000"/>
              </a:lnSpc>
              <a:spcBef>
                <a:spcPts val="380"/>
              </a:spcBef>
              <a:spcAft>
                <a:spcPts val="0"/>
              </a:spcAft>
              <a:buClr>
                <a:schemeClr val="dk1"/>
              </a:buClr>
              <a:buSzPts val="1700"/>
              <a:buFont typeface="Arial"/>
              <a:buNone/>
            </a:pPr>
            <a:r>
              <a:t/>
            </a:r>
            <a:endParaRPr b="0" i="0" sz="1700" u="none" cap="none" strike="noStrike">
              <a:solidFill>
                <a:schemeClr val="dk1"/>
              </a:solidFill>
              <a:latin typeface="Arial"/>
              <a:ea typeface="Arial"/>
              <a:cs typeface="Arial"/>
              <a:sym typeface="Arial"/>
            </a:endParaRPr>
          </a:p>
          <a:p>
            <a:pPr indent="-285750" lvl="0" marL="285750" marR="0" rtl="0" algn="l">
              <a:lnSpc>
                <a:spcPct val="100000"/>
              </a:lnSpc>
              <a:spcBef>
                <a:spcPts val="380"/>
              </a:spcBef>
              <a:spcAft>
                <a:spcPts val="0"/>
              </a:spcAft>
              <a:buClr>
                <a:srgbClr val="000000"/>
              </a:buClr>
              <a:buSzPts val="1700"/>
              <a:buFont typeface="Arial"/>
              <a:buChar char="•"/>
            </a:pPr>
            <a:r>
              <a:rPr b="0" i="0" lang="es-AR" sz="1700" u="none" cap="none" strike="noStrike">
                <a:solidFill>
                  <a:srgbClr val="000000"/>
                </a:solidFill>
                <a:latin typeface="Arial"/>
                <a:ea typeface="Arial"/>
                <a:cs typeface="Arial"/>
                <a:sym typeface="Arial"/>
              </a:rPr>
              <a:t>Desconocimiento del rol del sistema de protección de derechos. Intervenciones desarticuladas . Revictimización. </a:t>
            </a:r>
            <a:endParaRPr b="0" i="0" sz="1700" u="none" cap="none" strike="noStrike">
              <a:solidFill>
                <a:srgbClr val="000000"/>
              </a:solidFill>
              <a:latin typeface="Arial"/>
              <a:ea typeface="Arial"/>
              <a:cs typeface="Arial"/>
              <a:sym typeface="Arial"/>
            </a:endParaRPr>
          </a:p>
          <a:p>
            <a:pPr indent="-177800" lvl="0" marL="285750" marR="0" rtl="0" algn="l">
              <a:lnSpc>
                <a:spcPct val="100000"/>
              </a:lnSpc>
              <a:spcBef>
                <a:spcPts val="380"/>
              </a:spcBef>
              <a:spcAft>
                <a:spcPts val="0"/>
              </a:spcAft>
              <a:buClr>
                <a:schemeClr val="dk1"/>
              </a:buClr>
              <a:buSzPts val="1700"/>
              <a:buFont typeface="Arial"/>
              <a:buNone/>
            </a:pPr>
            <a:r>
              <a:t/>
            </a:r>
            <a:endParaRPr b="0" i="0" sz="1700" u="none" cap="none" strike="noStrike">
              <a:solidFill>
                <a:schemeClr val="dk1"/>
              </a:solidFill>
              <a:latin typeface="Arial"/>
              <a:ea typeface="Arial"/>
              <a:cs typeface="Arial"/>
              <a:sym typeface="Arial"/>
            </a:endParaRPr>
          </a:p>
          <a:p>
            <a:pPr indent="-285750" lvl="0" marL="285750" marR="0" rtl="0" algn="l">
              <a:lnSpc>
                <a:spcPct val="100000"/>
              </a:lnSpc>
              <a:spcBef>
                <a:spcPts val="380"/>
              </a:spcBef>
              <a:spcAft>
                <a:spcPts val="0"/>
              </a:spcAft>
              <a:buClr>
                <a:srgbClr val="000000"/>
              </a:buClr>
              <a:buSzPts val="1700"/>
              <a:buFont typeface="Arial"/>
              <a:buChar char="•"/>
            </a:pPr>
            <a:r>
              <a:rPr b="0" i="0" lang="es-AR" sz="1700" u="none" cap="none" strike="noStrike">
                <a:solidFill>
                  <a:srgbClr val="000000"/>
                </a:solidFill>
                <a:latin typeface="Arial"/>
                <a:ea typeface="Arial"/>
                <a:cs typeface="Arial"/>
                <a:sym typeface="Arial"/>
              </a:rPr>
              <a:t>Ausencia de registro.</a:t>
            </a:r>
            <a:endParaRPr b="0" i="0" sz="1700" u="none" cap="none" strike="noStrike">
              <a:solidFill>
                <a:srgbClr val="000000"/>
              </a:solidFill>
              <a:latin typeface="Arial"/>
              <a:ea typeface="Arial"/>
              <a:cs typeface="Arial"/>
              <a:sym typeface="Arial"/>
            </a:endParaRPr>
          </a:p>
          <a:p>
            <a:pPr indent="-177800" lvl="0" marL="285750" marR="0" rtl="0" algn="l">
              <a:lnSpc>
                <a:spcPct val="100000"/>
              </a:lnSpc>
              <a:spcBef>
                <a:spcPts val="380"/>
              </a:spcBef>
              <a:spcAft>
                <a:spcPts val="0"/>
              </a:spcAft>
              <a:buClr>
                <a:schemeClr val="dk1"/>
              </a:buClr>
              <a:buSzPts val="1700"/>
              <a:buFont typeface="Arial"/>
              <a:buNone/>
            </a:pPr>
            <a:r>
              <a:t/>
            </a:r>
            <a:endParaRPr b="0" i="0" sz="1700" u="none" cap="none" strike="noStrike">
              <a:solidFill>
                <a:schemeClr val="dk1"/>
              </a:solidFill>
              <a:latin typeface="Arial"/>
              <a:ea typeface="Arial"/>
              <a:cs typeface="Arial"/>
              <a:sym typeface="Arial"/>
            </a:endParaRPr>
          </a:p>
          <a:p>
            <a:pPr indent="-285750" lvl="0" marL="285750" marR="0" rtl="0" algn="l">
              <a:lnSpc>
                <a:spcPct val="100000"/>
              </a:lnSpc>
              <a:spcBef>
                <a:spcPts val="380"/>
              </a:spcBef>
              <a:spcAft>
                <a:spcPts val="0"/>
              </a:spcAft>
              <a:buClr>
                <a:srgbClr val="000000"/>
              </a:buClr>
              <a:buSzPts val="1700"/>
              <a:buFont typeface="Arial"/>
              <a:buChar char="•"/>
            </a:pPr>
            <a:r>
              <a:rPr b="0" i="0" lang="es-AR" sz="1700" u="none" cap="none" strike="noStrike">
                <a:solidFill>
                  <a:srgbClr val="000000"/>
                </a:solidFill>
                <a:latin typeface="Arial"/>
                <a:ea typeface="Arial"/>
                <a:cs typeface="Arial"/>
                <a:sym typeface="Arial"/>
              </a:rPr>
              <a:t>Heterogeneidades  en la consejería Integral. Opciones frente al embarazo forzado. Posibilidad de no Maternar. Acceso a IVE/ILE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br>
              <a:rPr b="0" i="0" lang="es-AR" sz="1700" u="none" cap="none" strike="noStrike">
                <a:solidFill>
                  <a:schemeClr val="dk1"/>
                </a:solidFill>
                <a:latin typeface="Arial"/>
                <a:ea typeface="Arial"/>
                <a:cs typeface="Arial"/>
                <a:sym typeface="Arial"/>
              </a:rPr>
            </a:br>
            <a:endParaRPr b="0" i="0" sz="1700" u="none" cap="none" strike="noStrike">
              <a:solidFill>
                <a:schemeClr val="dk1"/>
              </a:solidFill>
              <a:latin typeface="Arial"/>
              <a:ea typeface="Arial"/>
              <a:cs typeface="Arial"/>
              <a:sym typeface="Arial"/>
            </a:endParaRPr>
          </a:p>
        </p:txBody>
      </p:sp>
      <p:sp>
        <p:nvSpPr>
          <p:cNvPr id="674" name="Google Shape;674;p62"/>
          <p:cNvSpPr/>
          <p:nvPr/>
        </p:nvSpPr>
        <p:spPr>
          <a:xfrm>
            <a:off x="5151549" y="5324058"/>
            <a:ext cx="2305200" cy="1326600"/>
          </a:xfrm>
          <a:prstGeom prst="ellipse">
            <a:avLst/>
          </a:prstGeom>
          <a:solidFill>
            <a:srgbClr val="00B3C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AR" sz="2400" u="none" cap="none" strike="noStrike">
                <a:solidFill>
                  <a:schemeClr val="lt1"/>
                </a:solidFill>
                <a:latin typeface="Arial"/>
                <a:ea typeface="Arial"/>
                <a:cs typeface="Arial"/>
                <a:sym typeface="Arial"/>
              </a:rPr>
              <a:t>Rol de la Región Sanitaria</a:t>
            </a:r>
            <a:endParaRPr b="1"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3"/>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pic>
        <p:nvPicPr>
          <p:cNvPr id="681" name="Google Shape;681;p63"/>
          <p:cNvPicPr preferRelativeResize="0"/>
          <p:nvPr/>
        </p:nvPicPr>
        <p:blipFill rotWithShape="1">
          <a:blip r:embed="rId3">
            <a:alphaModFix/>
          </a:blip>
          <a:srcRect b="0" l="0" r="0" t="0"/>
          <a:stretch/>
        </p:blipFill>
        <p:spPr>
          <a:xfrm>
            <a:off x="3098544" y="1234545"/>
            <a:ext cx="7442390" cy="5320146"/>
          </a:xfrm>
          <a:prstGeom prst="rect">
            <a:avLst/>
          </a:prstGeom>
          <a:solidFill>
            <a:schemeClr val="lt1"/>
          </a:solidFill>
          <a:ln>
            <a:noFill/>
          </a:ln>
        </p:spPr>
      </p:pic>
      <p:pic>
        <p:nvPicPr>
          <p:cNvPr id="682" name="Google Shape;682;p63"/>
          <p:cNvPicPr preferRelativeResize="0"/>
          <p:nvPr/>
        </p:nvPicPr>
        <p:blipFill rotWithShape="1">
          <a:blip r:embed="rId4">
            <a:alphaModFix/>
          </a:blip>
          <a:srcRect b="0" l="0" r="0" t="0"/>
          <a:stretch/>
        </p:blipFill>
        <p:spPr>
          <a:xfrm>
            <a:off x="7143997" y="332510"/>
            <a:ext cx="3828803" cy="1870364"/>
          </a:xfrm>
          <a:prstGeom prst="rect">
            <a:avLst/>
          </a:prstGeom>
          <a:noFill/>
          <a:ln>
            <a:noFill/>
          </a:ln>
        </p:spPr>
      </p:pic>
      <p:sp>
        <p:nvSpPr>
          <p:cNvPr id="683" name="Google Shape;683;p63"/>
          <p:cNvSpPr/>
          <p:nvPr/>
        </p:nvSpPr>
        <p:spPr>
          <a:xfrm>
            <a:off x="1857182" y="1137512"/>
            <a:ext cx="2617836" cy="106536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AR" sz="2000" u="none" cap="none" strike="noStrike">
                <a:solidFill>
                  <a:schemeClr val="lt1"/>
                </a:solidFill>
                <a:latin typeface="Arial"/>
                <a:ea typeface="Arial"/>
                <a:cs typeface="Arial"/>
                <a:sym typeface="Arial"/>
              </a:rPr>
              <a:t>re</a:t>
            </a:r>
            <a:r>
              <a:rPr b="0" i="0" lang="es-AR" sz="2000" u="none" cap="none" strike="noStrike">
                <a:solidFill>
                  <a:srgbClr val="15C2FF"/>
                </a:solidFill>
                <a:latin typeface="Arial"/>
                <a:ea typeface="Arial"/>
                <a:cs typeface="Arial"/>
                <a:sym typeface="Arial"/>
              </a:rPr>
              <a:t>Regiones Sanitarias</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472" name="Google Shape;472;p37"/>
          <p:cNvSpPr txBox="1"/>
          <p:nvPr/>
        </p:nvSpPr>
        <p:spPr>
          <a:xfrm>
            <a:off x="1763486" y="0"/>
            <a:ext cx="10428513" cy="1301777"/>
          </a:xfrm>
          <a:prstGeom prst="rect">
            <a:avLst/>
          </a:prstGeom>
          <a:solidFill>
            <a:srgbClr val="00B3C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En Argentina</a:t>
            </a:r>
            <a:endParaRPr b="1" i="0" sz="4400" u="none" cap="none" strike="noStrike">
              <a:solidFill>
                <a:srgbClr val="FFFFFF"/>
              </a:solidFill>
              <a:latin typeface="Arial"/>
              <a:ea typeface="Arial"/>
              <a:cs typeface="Arial"/>
              <a:sym typeface="Arial"/>
            </a:endParaRPr>
          </a:p>
        </p:txBody>
      </p:sp>
      <p:pic>
        <p:nvPicPr>
          <p:cNvPr id="473" name="Google Shape;473;p37"/>
          <p:cNvPicPr preferRelativeResize="0"/>
          <p:nvPr/>
        </p:nvPicPr>
        <p:blipFill rotWithShape="1">
          <a:blip r:embed="rId3">
            <a:alphaModFix/>
          </a:blip>
          <a:srcRect b="0" l="0" r="0" t="0"/>
          <a:stretch/>
        </p:blipFill>
        <p:spPr>
          <a:xfrm>
            <a:off x="2068286" y="1469383"/>
            <a:ext cx="2573643" cy="2585132"/>
          </a:xfrm>
          <a:prstGeom prst="rect">
            <a:avLst/>
          </a:prstGeom>
          <a:noFill/>
          <a:ln>
            <a:noFill/>
          </a:ln>
        </p:spPr>
      </p:pic>
      <p:pic>
        <p:nvPicPr>
          <p:cNvPr id="474" name="Google Shape;474;p37"/>
          <p:cNvPicPr preferRelativeResize="0"/>
          <p:nvPr/>
        </p:nvPicPr>
        <p:blipFill rotWithShape="1">
          <a:blip r:embed="rId4">
            <a:alphaModFix/>
          </a:blip>
          <a:srcRect b="0" l="0" r="0" t="0"/>
          <a:stretch/>
        </p:blipFill>
        <p:spPr>
          <a:xfrm>
            <a:off x="9245956" y="1570737"/>
            <a:ext cx="2946044" cy="2363953"/>
          </a:xfrm>
          <a:prstGeom prst="rect">
            <a:avLst/>
          </a:prstGeom>
          <a:noFill/>
          <a:ln>
            <a:noFill/>
          </a:ln>
        </p:spPr>
      </p:pic>
      <p:pic>
        <p:nvPicPr>
          <p:cNvPr id="475" name="Google Shape;475;p37"/>
          <p:cNvPicPr preferRelativeResize="0"/>
          <p:nvPr/>
        </p:nvPicPr>
        <p:blipFill rotWithShape="1">
          <a:blip r:embed="rId5">
            <a:alphaModFix/>
          </a:blip>
          <a:srcRect b="0" l="0" r="0" t="0"/>
          <a:stretch/>
        </p:blipFill>
        <p:spPr>
          <a:xfrm>
            <a:off x="9245956" y="4054515"/>
            <a:ext cx="2807499" cy="2362527"/>
          </a:xfrm>
          <a:prstGeom prst="rect">
            <a:avLst/>
          </a:prstGeom>
          <a:noFill/>
          <a:ln>
            <a:noFill/>
          </a:ln>
        </p:spPr>
      </p:pic>
      <p:pic>
        <p:nvPicPr>
          <p:cNvPr id="476" name="Google Shape;476;p37"/>
          <p:cNvPicPr preferRelativeResize="0"/>
          <p:nvPr/>
        </p:nvPicPr>
        <p:blipFill rotWithShape="1">
          <a:blip r:embed="rId6">
            <a:alphaModFix/>
          </a:blip>
          <a:srcRect b="0" l="0" r="0" t="0"/>
          <a:stretch/>
        </p:blipFill>
        <p:spPr>
          <a:xfrm>
            <a:off x="2670540" y="5955645"/>
            <a:ext cx="4035060" cy="902355"/>
          </a:xfrm>
          <a:prstGeom prst="rect">
            <a:avLst/>
          </a:prstGeom>
          <a:noFill/>
          <a:ln>
            <a:noFill/>
          </a:ln>
        </p:spPr>
      </p:pic>
      <p:pic>
        <p:nvPicPr>
          <p:cNvPr id="477" name="Google Shape;477;p37"/>
          <p:cNvPicPr preferRelativeResize="0"/>
          <p:nvPr/>
        </p:nvPicPr>
        <p:blipFill rotWithShape="1">
          <a:blip r:embed="rId7">
            <a:alphaModFix/>
          </a:blip>
          <a:srcRect b="0" l="0" r="0" t="0"/>
          <a:stretch/>
        </p:blipFill>
        <p:spPr>
          <a:xfrm>
            <a:off x="7088391" y="5077326"/>
            <a:ext cx="1756637" cy="1756637"/>
          </a:xfrm>
          <a:prstGeom prst="rect">
            <a:avLst/>
          </a:prstGeom>
          <a:noFill/>
          <a:ln>
            <a:noFill/>
          </a:ln>
        </p:spPr>
      </p:pic>
      <p:pic>
        <p:nvPicPr>
          <p:cNvPr id="478" name="Google Shape;478;p37"/>
          <p:cNvPicPr preferRelativeResize="0"/>
          <p:nvPr/>
        </p:nvPicPr>
        <p:blipFill rotWithShape="1">
          <a:blip r:embed="rId8">
            <a:alphaModFix/>
          </a:blip>
          <a:srcRect b="0" l="0" r="0" t="0"/>
          <a:stretch/>
        </p:blipFill>
        <p:spPr>
          <a:xfrm>
            <a:off x="1957820" y="4495473"/>
            <a:ext cx="3002901" cy="1274948"/>
          </a:xfrm>
          <a:prstGeom prst="rect">
            <a:avLst/>
          </a:prstGeom>
          <a:noFill/>
          <a:ln>
            <a:noFill/>
          </a:ln>
        </p:spPr>
      </p:pic>
      <p:pic>
        <p:nvPicPr>
          <p:cNvPr id="479" name="Google Shape;479;p37"/>
          <p:cNvPicPr preferRelativeResize="0"/>
          <p:nvPr/>
        </p:nvPicPr>
        <p:blipFill rotWithShape="1">
          <a:blip r:embed="rId9">
            <a:alphaModFix/>
          </a:blip>
          <a:srcRect b="0" l="0" r="0" t="0"/>
          <a:stretch/>
        </p:blipFill>
        <p:spPr>
          <a:xfrm>
            <a:off x="5123212" y="1570738"/>
            <a:ext cx="3930358" cy="33663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4"/>
          <p:cNvSpPr txBox="1"/>
          <p:nvPr>
            <p:ph type="title"/>
          </p:nvPr>
        </p:nvSpPr>
        <p:spPr>
          <a:xfrm>
            <a:off x="1738500" y="0"/>
            <a:ext cx="10453500" cy="1137600"/>
          </a:xfrm>
          <a:prstGeom prst="rect">
            <a:avLst/>
          </a:prstGeom>
          <a:solidFill>
            <a:srgbClr val="00B3C2"/>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98765"/>
              <a:buFont typeface="Arial"/>
              <a:buNone/>
            </a:pPr>
            <a:r>
              <a:rPr b="1" lang="es-AR" sz="3600">
                <a:solidFill>
                  <a:schemeClr val="lt1"/>
                </a:solidFill>
              </a:rPr>
              <a:t>                                 </a:t>
            </a:r>
            <a:br>
              <a:rPr b="1" lang="es-AR" sz="3600">
                <a:solidFill>
                  <a:schemeClr val="lt1"/>
                </a:solidFill>
              </a:rPr>
            </a:br>
            <a:r>
              <a:rPr b="1" lang="es-AR" sz="4900">
                <a:solidFill>
                  <a:schemeClr val="lt1"/>
                </a:solidFill>
              </a:rPr>
              <a:t> </a:t>
            </a:r>
            <a:br>
              <a:rPr b="1" lang="es-AR" sz="4900">
                <a:solidFill>
                  <a:schemeClr val="lt1"/>
                </a:solidFill>
              </a:rPr>
            </a:br>
            <a:r>
              <a:rPr b="1" lang="es-AR" sz="4000">
                <a:solidFill>
                  <a:schemeClr val="lt1"/>
                </a:solidFill>
              </a:rPr>
              <a:t>ESTRATEGIA</a:t>
            </a:r>
            <a:br>
              <a:rPr b="1" lang="es-AR" sz="4000">
                <a:solidFill>
                  <a:schemeClr val="lt1"/>
                </a:solidFill>
              </a:rPr>
            </a:br>
            <a:br>
              <a:rPr lang="es-AR" sz="4900"/>
            </a:br>
            <a:endParaRPr sz="4900"/>
          </a:p>
        </p:txBody>
      </p:sp>
      <p:sp>
        <p:nvSpPr>
          <p:cNvPr id="689" name="Google Shape;689;p64"/>
          <p:cNvSpPr/>
          <p:nvPr/>
        </p:nvSpPr>
        <p:spPr>
          <a:xfrm>
            <a:off x="2163651" y="1486962"/>
            <a:ext cx="9144000" cy="43806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Cada situación de embarazo en menores de 15 años es de </a:t>
            </a:r>
            <a:r>
              <a:rPr b="1" i="0" lang="es-AR" sz="1800" u="none" cap="none" strike="noStrike">
                <a:solidFill>
                  <a:srgbClr val="000000"/>
                </a:solidFill>
                <a:latin typeface="Arial"/>
                <a:ea typeface="Arial"/>
                <a:cs typeface="Arial"/>
                <a:sym typeface="Arial"/>
              </a:rPr>
              <a:t>notificación obligatoria </a:t>
            </a:r>
            <a:r>
              <a:rPr b="0" i="0" lang="es-AR" sz="1800" u="none" cap="none" strike="noStrike">
                <a:solidFill>
                  <a:srgbClr val="000000"/>
                </a:solidFill>
                <a:latin typeface="Arial"/>
                <a:ea typeface="Arial"/>
                <a:cs typeface="Arial"/>
                <a:sym typeface="Arial"/>
              </a:rPr>
              <a:t>(Google- form)</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36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36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Cada situación </a:t>
            </a:r>
            <a:r>
              <a:rPr b="1" i="0" lang="es-AR" sz="1800" u="none" cap="none" strike="noStrike">
                <a:solidFill>
                  <a:srgbClr val="000000"/>
                </a:solidFill>
                <a:latin typeface="Arial"/>
                <a:ea typeface="Arial"/>
                <a:cs typeface="Arial"/>
                <a:sym typeface="Arial"/>
              </a:rPr>
              <a:t>activa a referente- efector </a:t>
            </a:r>
            <a:r>
              <a:rPr b="0" i="0" lang="es-AR" sz="1800" u="none" cap="none" strike="noStrike">
                <a:solidFill>
                  <a:srgbClr val="000000"/>
                </a:solidFill>
                <a:latin typeface="Arial"/>
                <a:ea typeface="Arial"/>
                <a:cs typeface="Arial"/>
                <a:sym typeface="Arial"/>
              </a:rPr>
              <a:t>con el objetivo de recabar información inicial imprescindible de la situación, </a:t>
            </a:r>
            <a:r>
              <a:rPr b="1" i="0" lang="es-AR" sz="1800" u="none" cap="none" strike="noStrike">
                <a:solidFill>
                  <a:srgbClr val="000000"/>
                </a:solidFill>
                <a:latin typeface="Arial"/>
                <a:ea typeface="Arial"/>
                <a:cs typeface="Arial"/>
                <a:sym typeface="Arial"/>
              </a:rPr>
              <a:t>promoviendo la conformación de equipos interdisciplinarios e interinstitucionales.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360"/>
              </a:spcBef>
              <a:spcAft>
                <a:spcPts val="0"/>
              </a:spcAft>
              <a:buClr>
                <a:srgbClr val="000000"/>
              </a:buClr>
              <a:buSzPts val="1800"/>
              <a:buFont typeface="Arial"/>
              <a:buChar char="•"/>
            </a:pPr>
            <a:r>
              <a:rPr b="1" i="0" lang="es-AR" sz="1800" u="none" cap="none" strike="noStrike">
                <a:solidFill>
                  <a:srgbClr val="000000"/>
                </a:solidFill>
                <a:latin typeface="Arial"/>
                <a:ea typeface="Arial"/>
                <a:cs typeface="Arial"/>
                <a:sym typeface="Arial"/>
              </a:rPr>
              <a:t>EL OBJETIVO ES:</a:t>
            </a:r>
            <a:endParaRPr b="1" i="0" sz="1600" u="none" cap="none" strike="noStrike">
              <a:solidFill>
                <a:srgbClr val="000000"/>
              </a:solidFill>
              <a:latin typeface="Arial"/>
              <a:ea typeface="Arial"/>
              <a:cs typeface="Arial"/>
              <a:sym typeface="Arial"/>
            </a:endParaRPr>
          </a:p>
          <a:p>
            <a:pPr indent="0" lvl="0" marL="114300" marR="0" rtl="0" algn="l">
              <a:lnSpc>
                <a:spcPct val="100000"/>
              </a:lnSpc>
              <a:spcBef>
                <a:spcPts val="36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       a) Registro.</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36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       b) Seguimiento integral.</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36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       c) Articulación con el MSPBA que permita el abordaje  integral de </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360"/>
              </a:spcBef>
              <a:spcAft>
                <a:spcPts val="0"/>
              </a:spcAft>
              <a:buClr>
                <a:srgbClr val="000000"/>
              </a:buClr>
              <a:buSzPts val="2000"/>
              <a:buFont typeface="Arial"/>
              <a:buNone/>
            </a:pPr>
            <a:r>
              <a:rPr b="0" i="0" lang="es-AR" sz="2000" u="none" cap="none" strike="noStrike">
                <a:solidFill>
                  <a:srgbClr val="000000"/>
                </a:solidFill>
                <a:latin typeface="Arial"/>
                <a:ea typeface="Arial"/>
                <a:cs typeface="Arial"/>
                <a:sym typeface="Arial"/>
              </a:rPr>
              <a:t>         </a:t>
            </a:r>
            <a:r>
              <a:rPr b="0" i="0" lang="es-AR" sz="1800" u="none" cap="none" strike="noStrike">
                <a:solidFill>
                  <a:srgbClr val="000000"/>
                </a:solidFill>
                <a:latin typeface="Arial"/>
                <a:ea typeface="Arial"/>
                <a:cs typeface="Arial"/>
                <a:sym typeface="Arial"/>
              </a:rPr>
              <a:t>situaciones de alta complejidad.</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s-A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690" name="Google Shape;690;p64"/>
          <p:cNvSpPr/>
          <p:nvPr/>
        </p:nvSpPr>
        <p:spPr>
          <a:xfrm>
            <a:off x="5977217" y="3244334"/>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AR"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65"/>
          <p:cNvSpPr/>
          <p:nvPr/>
        </p:nvSpPr>
        <p:spPr>
          <a:xfrm>
            <a:off x="4505016" y="2465636"/>
            <a:ext cx="2499962" cy="914400"/>
          </a:xfrm>
          <a:prstGeom prst="ellipse">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s-AR" sz="2400" u="none" cap="none" strike="noStrike">
                <a:solidFill>
                  <a:schemeClr val="lt1"/>
                </a:solidFill>
                <a:latin typeface="Arial"/>
                <a:ea typeface="Arial"/>
                <a:cs typeface="Arial"/>
                <a:sym typeface="Arial"/>
              </a:rPr>
              <a:t>Región Sanitaria</a:t>
            </a:r>
            <a:endParaRPr b="0" i="0" sz="2400" u="none" cap="none" strike="noStrike">
              <a:solidFill>
                <a:schemeClr val="lt1"/>
              </a:solidFill>
              <a:latin typeface="Arial"/>
              <a:ea typeface="Arial"/>
              <a:cs typeface="Arial"/>
              <a:sym typeface="Arial"/>
            </a:endParaRPr>
          </a:p>
        </p:txBody>
      </p:sp>
      <p:sp>
        <p:nvSpPr>
          <p:cNvPr id="696" name="Google Shape;696;p65"/>
          <p:cNvSpPr/>
          <p:nvPr/>
        </p:nvSpPr>
        <p:spPr>
          <a:xfrm>
            <a:off x="4831704" y="5702268"/>
            <a:ext cx="2028536" cy="914400"/>
          </a:xfrm>
          <a:prstGeom prst="roundRect">
            <a:avLst>
              <a:gd fmla="val 16667" name="adj"/>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s-AR" sz="2400" u="none" cap="none" strike="noStrike">
                <a:solidFill>
                  <a:schemeClr val="lt1"/>
                </a:solidFill>
                <a:latin typeface="Arial"/>
                <a:ea typeface="Arial"/>
                <a:cs typeface="Arial"/>
                <a:sym typeface="Arial"/>
              </a:rPr>
              <a:t>Efector</a:t>
            </a:r>
            <a:endParaRPr b="0" i="0" sz="2400" u="none" cap="none" strike="noStrike">
              <a:solidFill>
                <a:schemeClr val="lt1"/>
              </a:solidFill>
              <a:latin typeface="Arial"/>
              <a:ea typeface="Arial"/>
              <a:cs typeface="Arial"/>
              <a:sym typeface="Arial"/>
            </a:endParaRPr>
          </a:p>
        </p:txBody>
      </p:sp>
      <p:sp>
        <p:nvSpPr>
          <p:cNvPr id="697" name="Google Shape;697;p65"/>
          <p:cNvSpPr/>
          <p:nvPr/>
        </p:nvSpPr>
        <p:spPr>
          <a:xfrm>
            <a:off x="4512885" y="4175039"/>
            <a:ext cx="2499961" cy="564485"/>
          </a:xfrm>
          <a:prstGeom prst="roundRect">
            <a:avLst>
              <a:gd fmla="val 16667" name="adj"/>
            </a:avLst>
          </a:prstGeom>
          <a:solidFill>
            <a:schemeClr val="lt1"/>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s-AR" sz="2400" u="none" cap="none" strike="noStrike">
                <a:solidFill>
                  <a:schemeClr val="dk1"/>
                </a:solidFill>
                <a:latin typeface="Arial"/>
                <a:ea typeface="Arial"/>
                <a:cs typeface="Arial"/>
                <a:sym typeface="Arial"/>
              </a:rPr>
              <a:t>Formulario</a:t>
            </a:r>
            <a:endParaRPr b="0" i="0" sz="2400" u="none" cap="none" strike="noStrike">
              <a:solidFill>
                <a:schemeClr val="dk1"/>
              </a:solidFill>
              <a:latin typeface="Arial"/>
              <a:ea typeface="Arial"/>
              <a:cs typeface="Arial"/>
              <a:sym typeface="Arial"/>
            </a:endParaRPr>
          </a:p>
        </p:txBody>
      </p:sp>
      <p:sp>
        <p:nvSpPr>
          <p:cNvPr id="698" name="Google Shape;698;p65"/>
          <p:cNvSpPr/>
          <p:nvPr/>
        </p:nvSpPr>
        <p:spPr>
          <a:xfrm>
            <a:off x="5255430" y="5034884"/>
            <a:ext cx="484632" cy="505782"/>
          </a:xfrm>
          <a:prstGeom prst="downArrow">
            <a:avLst>
              <a:gd fmla="val 50000" name="adj1"/>
              <a:gd fmla="val 50000" name="adj2"/>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9" name="Google Shape;699;p65"/>
          <p:cNvSpPr/>
          <p:nvPr/>
        </p:nvSpPr>
        <p:spPr>
          <a:xfrm>
            <a:off x="5872572" y="4979679"/>
            <a:ext cx="484632" cy="505781"/>
          </a:xfrm>
          <a:prstGeom prst="upArrow">
            <a:avLst>
              <a:gd fmla="val 50000" name="adj1"/>
              <a:gd fmla="val 50000" name="adj2"/>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0" name="Google Shape;700;p65"/>
          <p:cNvSpPr/>
          <p:nvPr/>
        </p:nvSpPr>
        <p:spPr>
          <a:xfrm>
            <a:off x="3632704" y="2705044"/>
            <a:ext cx="721379" cy="484632"/>
          </a:xfrm>
          <a:prstGeom prst="leftArrow">
            <a:avLst>
              <a:gd fmla="val 50000" name="adj1"/>
              <a:gd fmla="val 50000" name="adj2"/>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1" name="Google Shape;701;p65"/>
          <p:cNvSpPr txBox="1"/>
          <p:nvPr/>
        </p:nvSpPr>
        <p:spPr>
          <a:xfrm>
            <a:off x="1670729" y="2728020"/>
            <a:ext cx="1786066" cy="523220"/>
          </a:xfrm>
          <a:prstGeom prst="rect">
            <a:avLst/>
          </a:prstGeom>
          <a:noFill/>
          <a:ln cap="flat" cmpd="sng" w="28575">
            <a:solidFill>
              <a:srgbClr val="00B3C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Articulación para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seguimiento integral</a:t>
            </a:r>
            <a:endParaRPr b="0" i="0" sz="1400" u="none" cap="none" strike="noStrike">
              <a:solidFill>
                <a:srgbClr val="000000"/>
              </a:solidFill>
              <a:latin typeface="Arial"/>
              <a:ea typeface="Arial"/>
              <a:cs typeface="Arial"/>
              <a:sym typeface="Arial"/>
            </a:endParaRPr>
          </a:p>
        </p:txBody>
      </p:sp>
      <p:sp>
        <p:nvSpPr>
          <p:cNvPr id="702" name="Google Shape;702;p65"/>
          <p:cNvSpPr txBox="1"/>
          <p:nvPr/>
        </p:nvSpPr>
        <p:spPr>
          <a:xfrm>
            <a:off x="7123678" y="2793473"/>
            <a:ext cx="10534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AR" sz="1400" u="none" cap="none" strike="noStrike">
                <a:solidFill>
                  <a:srgbClr val="000000"/>
                </a:solidFill>
                <a:latin typeface="Arial"/>
                <a:ea typeface="Arial"/>
                <a:cs typeface="Arial"/>
                <a:sym typeface="Arial"/>
              </a:rPr>
              <a:t>EVALUAR</a:t>
            </a:r>
            <a:endParaRPr b="1" i="0" sz="1400" u="none" cap="none" strike="noStrike">
              <a:solidFill>
                <a:srgbClr val="000000"/>
              </a:solidFill>
              <a:latin typeface="Arial"/>
              <a:ea typeface="Arial"/>
              <a:cs typeface="Arial"/>
              <a:sym typeface="Arial"/>
            </a:endParaRPr>
          </a:p>
        </p:txBody>
      </p:sp>
      <p:sp>
        <p:nvSpPr>
          <p:cNvPr id="703" name="Google Shape;703;p65"/>
          <p:cNvSpPr/>
          <p:nvPr/>
        </p:nvSpPr>
        <p:spPr>
          <a:xfrm>
            <a:off x="8223472" y="2112346"/>
            <a:ext cx="419980" cy="1815881"/>
          </a:xfrm>
          <a:prstGeom prst="rightArrowCallout">
            <a:avLst>
              <a:gd fmla="val 25000" name="adj1"/>
              <a:gd fmla="val 25000" name="adj2"/>
              <a:gd fmla="val 25000" name="adj3"/>
              <a:gd fmla="val 64977" name="adj4"/>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4" name="Google Shape;704;p65"/>
          <p:cNvSpPr txBox="1"/>
          <p:nvPr/>
        </p:nvSpPr>
        <p:spPr>
          <a:xfrm>
            <a:off x="8878828" y="2112345"/>
            <a:ext cx="2298688" cy="1815841"/>
          </a:xfrm>
          <a:prstGeom prst="rect">
            <a:avLst/>
          </a:prstGeom>
          <a:noFill/>
          <a:ln cap="flat" cmpd="sng" w="28575">
            <a:solidFill>
              <a:srgbClr val="00B3C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Red de atención sanitaria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Articulación con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Sistema de Protección de Derechos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AR" sz="1400" u="none" cap="none" strike="noStrike">
                <a:solidFill>
                  <a:srgbClr val="000000"/>
                </a:solidFill>
                <a:latin typeface="Arial"/>
                <a:ea typeface="Arial"/>
                <a:cs typeface="Arial"/>
                <a:sym typeface="Arial"/>
              </a:rPr>
              <a:t>Acompañamiento por la MESA</a:t>
            </a:r>
            <a:endParaRPr b="0" i="0" sz="1400" u="none" cap="none" strike="noStrike">
              <a:solidFill>
                <a:srgbClr val="000000"/>
              </a:solidFill>
              <a:latin typeface="Arial"/>
              <a:ea typeface="Arial"/>
              <a:cs typeface="Arial"/>
              <a:sym typeface="Arial"/>
            </a:endParaRPr>
          </a:p>
        </p:txBody>
      </p:sp>
      <p:sp>
        <p:nvSpPr>
          <p:cNvPr id="705" name="Google Shape;705;p65"/>
          <p:cNvSpPr/>
          <p:nvPr/>
        </p:nvSpPr>
        <p:spPr>
          <a:xfrm>
            <a:off x="5215584" y="3623579"/>
            <a:ext cx="484632" cy="443055"/>
          </a:xfrm>
          <a:prstGeom prst="downArrow">
            <a:avLst>
              <a:gd fmla="val 50000" name="adj1"/>
              <a:gd fmla="val 50000" name="adj2"/>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6" name="Google Shape;706;p65"/>
          <p:cNvSpPr/>
          <p:nvPr/>
        </p:nvSpPr>
        <p:spPr>
          <a:xfrm>
            <a:off x="5520548" y="1307244"/>
            <a:ext cx="484632" cy="978408"/>
          </a:xfrm>
          <a:prstGeom prst="downArrow">
            <a:avLst>
              <a:gd fmla="val 50000" name="adj1"/>
              <a:gd fmla="val 50000" name="adj2"/>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7" name="Google Shape;707;p65"/>
          <p:cNvSpPr/>
          <p:nvPr/>
        </p:nvSpPr>
        <p:spPr>
          <a:xfrm>
            <a:off x="5872634" y="3527716"/>
            <a:ext cx="484500" cy="505800"/>
          </a:xfrm>
          <a:prstGeom prst="upArrow">
            <a:avLst>
              <a:gd fmla="val 50000" name="adj1"/>
              <a:gd fmla="val 50000" name="adj2"/>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8" name="Google Shape;708;p65"/>
          <p:cNvSpPr/>
          <p:nvPr/>
        </p:nvSpPr>
        <p:spPr>
          <a:xfrm>
            <a:off x="4370754" y="251321"/>
            <a:ext cx="2738616" cy="914400"/>
          </a:xfrm>
          <a:prstGeom prst="roundRect">
            <a:avLst>
              <a:gd fmla="val 16667" name="adj"/>
            </a:avLst>
          </a:prstGeom>
          <a:solidFill>
            <a:srgbClr val="00B3C2"/>
          </a:solidFill>
          <a:ln cap="flat" cmpd="sng" w="25400">
            <a:solidFill>
              <a:srgbClr val="00B3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AR" sz="2400" u="none" cap="none" strike="noStrike">
                <a:solidFill>
                  <a:schemeClr val="lt1"/>
                </a:solidFill>
                <a:latin typeface="Arial"/>
                <a:ea typeface="Arial"/>
                <a:cs typeface="Arial"/>
                <a:sym typeface="Arial"/>
              </a:rPr>
              <a:t>Situaciones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66"/>
          <p:cNvSpPr txBox="1"/>
          <p:nvPr>
            <p:ph idx="1" type="body"/>
          </p:nvPr>
        </p:nvSpPr>
        <p:spPr>
          <a:xfrm>
            <a:off x="268200" y="152400"/>
            <a:ext cx="11530800" cy="915800"/>
          </a:xfrm>
          <a:prstGeom prst="rect">
            <a:avLst/>
          </a:prstGeom>
          <a:solidFill>
            <a:srgbClr val="00B3C2"/>
          </a:solidFill>
          <a:ln cap="flat" cmpd="sng" w="9525">
            <a:solidFill>
              <a:srgbClr val="15C2FF"/>
            </a:solidFill>
            <a:prstDash val="solid"/>
            <a:round/>
            <a:headEnd len="sm" w="sm" type="none"/>
            <a:tailEnd len="sm" w="sm" type="none"/>
          </a:ln>
        </p:spPr>
        <p:txBody>
          <a:bodyPr anchorCtr="0" anchor="t" bIns="60925" lIns="121900" spcFirstLastPara="1" rIns="121900" wrap="square" tIns="60925">
            <a:noAutofit/>
          </a:bodyPr>
          <a:lstStyle/>
          <a:p>
            <a:pPr indent="0" lvl="0" marL="0" rtl="0" algn="ctr">
              <a:lnSpc>
                <a:spcPct val="115000"/>
              </a:lnSpc>
              <a:spcBef>
                <a:spcPts val="1200"/>
              </a:spcBef>
              <a:spcAft>
                <a:spcPts val="0"/>
              </a:spcAft>
              <a:buSzPts val="1100"/>
              <a:buNone/>
            </a:pPr>
            <a:r>
              <a:rPr b="1" lang="es-AR" sz="3466">
                <a:solidFill>
                  <a:srgbClr val="FFFFFF"/>
                </a:solidFill>
              </a:rPr>
              <a:t>Embarazos en menores de 15 años </a:t>
            </a:r>
            <a:endParaRPr sz="1867"/>
          </a:p>
          <a:p>
            <a:pPr indent="0" lvl="0" marL="0" rtl="0" algn="l">
              <a:lnSpc>
                <a:spcPct val="150000"/>
              </a:lnSpc>
              <a:spcBef>
                <a:spcPts val="480"/>
              </a:spcBef>
              <a:spcAft>
                <a:spcPts val="0"/>
              </a:spcAft>
              <a:buSzPts val="1100"/>
              <a:buNone/>
            </a:pPr>
            <a:r>
              <a:rPr lang="es-AR" sz="2267"/>
              <a:t>Frente a la RECEPCIÓN de un embarazo en menores de 15 años:</a:t>
            </a:r>
            <a:endParaRPr sz="2267"/>
          </a:p>
          <a:p>
            <a:pPr indent="0" lvl="0" marL="609585" rtl="0" algn="l">
              <a:lnSpc>
                <a:spcPct val="150000"/>
              </a:lnSpc>
              <a:spcBef>
                <a:spcPts val="480"/>
              </a:spcBef>
              <a:spcAft>
                <a:spcPts val="0"/>
              </a:spcAft>
              <a:buSzPts val="1800"/>
              <a:buNone/>
            </a:pPr>
            <a:r>
              <a:t/>
            </a:r>
            <a:endParaRPr sz="2000"/>
          </a:p>
          <a:p>
            <a:pPr indent="0" lvl="0" marL="609585" rtl="0" algn="l">
              <a:lnSpc>
                <a:spcPct val="150000"/>
              </a:lnSpc>
              <a:spcBef>
                <a:spcPts val="480"/>
              </a:spcBef>
              <a:spcAft>
                <a:spcPts val="0"/>
              </a:spcAft>
              <a:buSzPts val="1800"/>
              <a:buNone/>
            </a:pPr>
            <a:r>
              <a:t/>
            </a:r>
            <a:endParaRPr sz="2000"/>
          </a:p>
          <a:p>
            <a:pPr indent="0" lvl="0" marL="0" rtl="0" algn="l">
              <a:lnSpc>
                <a:spcPct val="150000"/>
              </a:lnSpc>
              <a:spcBef>
                <a:spcPts val="480"/>
              </a:spcBef>
              <a:spcAft>
                <a:spcPts val="0"/>
              </a:spcAft>
              <a:buSzPts val="1800"/>
              <a:buNone/>
            </a:pPr>
            <a:r>
              <a:t/>
            </a:r>
            <a:endParaRPr sz="2000"/>
          </a:p>
          <a:p>
            <a:pPr indent="-232994" lvl="0" marL="472987" rtl="0" algn="l">
              <a:lnSpc>
                <a:spcPct val="150000"/>
              </a:lnSpc>
              <a:spcBef>
                <a:spcPts val="480"/>
              </a:spcBef>
              <a:spcAft>
                <a:spcPts val="0"/>
              </a:spcAft>
              <a:buSzPts val="1500"/>
              <a:buChar char="➢"/>
            </a:pPr>
            <a:r>
              <a:rPr lang="es-AR" sz="2000"/>
              <a:t> </a:t>
            </a:r>
            <a:r>
              <a:rPr b="1" lang="es-AR" sz="2000"/>
              <a:t>Garantizar la voz de la NIÑA</a:t>
            </a:r>
            <a:endParaRPr b="1" sz="2000"/>
          </a:p>
          <a:p>
            <a:pPr indent="-232994" lvl="0" marL="472987" rtl="0" algn="l">
              <a:lnSpc>
                <a:spcPct val="150000"/>
              </a:lnSpc>
              <a:spcBef>
                <a:spcPts val="0"/>
              </a:spcBef>
              <a:spcAft>
                <a:spcPts val="0"/>
              </a:spcAft>
              <a:buSzPts val="1500"/>
              <a:buChar char="➢"/>
            </a:pPr>
            <a:r>
              <a:rPr lang="es-AR" sz="2000"/>
              <a:t> No se debe asumir el deseo de maternar</a:t>
            </a:r>
            <a:endParaRPr sz="2000"/>
          </a:p>
          <a:p>
            <a:pPr indent="-232994" lvl="0" marL="472987" rtl="0" algn="l">
              <a:lnSpc>
                <a:spcPct val="150000"/>
              </a:lnSpc>
              <a:spcBef>
                <a:spcPts val="0"/>
              </a:spcBef>
              <a:spcAft>
                <a:spcPts val="0"/>
              </a:spcAft>
              <a:buSzPts val="1500"/>
              <a:buChar char="➢"/>
            </a:pPr>
            <a:r>
              <a:rPr lang="es-AR" sz="2000"/>
              <a:t>  No se debe asumir una relación sexual consentida </a:t>
            </a:r>
            <a:endParaRPr sz="2000">
              <a:solidFill>
                <a:srgbClr val="FF0000"/>
              </a:solidFill>
            </a:endParaRPr>
          </a:p>
          <a:p>
            <a:pPr indent="-232994" lvl="0" marL="472987" rtl="0" algn="l">
              <a:lnSpc>
                <a:spcPct val="150000"/>
              </a:lnSpc>
              <a:spcBef>
                <a:spcPts val="0"/>
              </a:spcBef>
              <a:spcAft>
                <a:spcPts val="0"/>
              </a:spcAft>
              <a:buSzPts val="1500"/>
              <a:buChar char="➢"/>
            </a:pPr>
            <a:r>
              <a:rPr lang="es-AR" sz="2000"/>
              <a:t>  No se debe convocar a familiar sin consentimiento de persona gestante </a:t>
            </a:r>
            <a:endParaRPr sz="2000"/>
          </a:p>
          <a:p>
            <a:pPr indent="-232994" lvl="0" marL="472987" rtl="0" algn="l">
              <a:lnSpc>
                <a:spcPct val="150000"/>
              </a:lnSpc>
              <a:spcBef>
                <a:spcPts val="0"/>
              </a:spcBef>
              <a:spcAft>
                <a:spcPts val="0"/>
              </a:spcAft>
              <a:buSzPts val="1500"/>
              <a:buChar char="➢"/>
            </a:pPr>
            <a:r>
              <a:rPr lang="es-AR" sz="2000"/>
              <a:t> Tener en cuenta las situaciones que llevan a un </a:t>
            </a:r>
            <a:r>
              <a:rPr b="1" lang="es-AR" sz="2000"/>
              <a:t>EMBARAZO FORZADO</a:t>
            </a:r>
            <a:endParaRPr b="1" sz="2000"/>
          </a:p>
          <a:p>
            <a:pPr indent="0" lvl="0" marL="0" rtl="0" algn="l">
              <a:lnSpc>
                <a:spcPct val="100000"/>
              </a:lnSpc>
              <a:spcBef>
                <a:spcPts val="480"/>
              </a:spcBef>
              <a:spcAft>
                <a:spcPts val="0"/>
              </a:spcAft>
              <a:buSzPts val="1800"/>
              <a:buNone/>
            </a:pPr>
            <a:r>
              <a:t/>
            </a:r>
            <a:endParaRPr b="1">
              <a:solidFill>
                <a:srgbClr val="FF9900"/>
              </a:solidFill>
            </a:endParaRPr>
          </a:p>
          <a:p>
            <a:pPr indent="0" lvl="0" marL="0" rtl="0" algn="l">
              <a:lnSpc>
                <a:spcPct val="100000"/>
              </a:lnSpc>
              <a:spcBef>
                <a:spcPts val="480"/>
              </a:spcBef>
              <a:spcAft>
                <a:spcPts val="0"/>
              </a:spcAft>
              <a:buSzPts val="1800"/>
              <a:buNone/>
            </a:pPr>
            <a:r>
              <a:t/>
            </a:r>
            <a:endParaRPr b="1">
              <a:solidFill>
                <a:srgbClr val="FF9900"/>
              </a:solidFill>
            </a:endParaRPr>
          </a:p>
        </p:txBody>
      </p:sp>
      <p:sp>
        <p:nvSpPr>
          <p:cNvPr id="714" name="Google Shape;714;p66"/>
          <p:cNvSpPr/>
          <p:nvPr/>
        </p:nvSpPr>
        <p:spPr>
          <a:xfrm>
            <a:off x="386000" y="1840849"/>
            <a:ext cx="11295200" cy="1396400"/>
          </a:xfrm>
          <a:prstGeom prst="roundRect">
            <a:avLst>
              <a:gd fmla="val 16667" name="adj"/>
            </a:avLst>
          </a:prstGeom>
          <a:solidFill>
            <a:srgbClr val="BBD6EE"/>
          </a:solidFill>
          <a:ln cap="flat" cmpd="sng" w="9525">
            <a:solidFill>
              <a:srgbClr val="CCCCC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800"/>
              </a:spcBef>
              <a:spcAft>
                <a:spcPts val="0"/>
              </a:spcAft>
              <a:buNone/>
            </a:pPr>
            <a:r>
              <a:rPr b="1" i="0" lang="es-AR" sz="2267" u="none" cap="none" strike="noStrike">
                <a:solidFill>
                  <a:srgbClr val="000000"/>
                </a:solidFill>
                <a:latin typeface="Arial"/>
                <a:ea typeface="Arial"/>
                <a:cs typeface="Arial"/>
                <a:sym typeface="Arial"/>
              </a:rPr>
              <a:t>El embarazo suele ser el emergente de un contexto de MÚLTILES VULNERABILIDADES</a:t>
            </a:r>
            <a:r>
              <a:rPr b="1" i="0" lang="es-AR" sz="2267" u="none" cap="none" strike="noStrike">
                <a:solidFill>
                  <a:schemeClr val="dk1"/>
                </a:solidFill>
                <a:latin typeface="Arial"/>
                <a:ea typeface="Arial"/>
                <a:cs typeface="Arial"/>
                <a:sym typeface="Arial"/>
              </a:rPr>
              <a:t>                  </a:t>
            </a:r>
            <a:endParaRPr b="1" i="0" sz="22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267" u="none" cap="none" strike="noStrike">
              <a:solidFill>
                <a:srgbClr val="000000"/>
              </a:solidFill>
              <a:latin typeface="Arial"/>
              <a:ea typeface="Arial"/>
              <a:cs typeface="Arial"/>
              <a:sym typeface="Arial"/>
            </a:endParaRPr>
          </a:p>
        </p:txBody>
      </p:sp>
      <p:sp>
        <p:nvSpPr>
          <p:cNvPr id="715" name="Google Shape;715;p66"/>
          <p:cNvSpPr/>
          <p:nvPr/>
        </p:nvSpPr>
        <p:spPr>
          <a:xfrm>
            <a:off x="9022600" y="3429000"/>
            <a:ext cx="2540800" cy="1903600"/>
          </a:xfrm>
          <a:prstGeom prst="ellipse">
            <a:avLst/>
          </a:prstGeom>
          <a:solidFill>
            <a:srgbClr val="CC4125"/>
          </a:solidFill>
          <a:ln cap="flat" cmpd="sng" w="9525">
            <a:solidFill>
              <a:srgbClr val="CC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15000"/>
              </a:lnSpc>
              <a:spcBef>
                <a:spcPts val="1200"/>
              </a:spcBef>
              <a:spcAft>
                <a:spcPts val="0"/>
              </a:spcAft>
              <a:buNone/>
            </a:pPr>
            <a:r>
              <a:rPr b="1" i="0" lang="es-AR" sz="2133" u="none" cap="none" strike="noStrike">
                <a:solidFill>
                  <a:srgbClr val="FFFFFF"/>
                </a:solidFill>
                <a:latin typeface="Arial"/>
                <a:ea typeface="Arial"/>
                <a:cs typeface="Arial"/>
                <a:sym typeface="Arial"/>
              </a:rPr>
              <a:t>SIEMPRE ES  UN </a:t>
            </a:r>
            <a:r>
              <a:rPr b="1" i="0" lang="es-AR" sz="2800" u="none" cap="none" strike="noStrike">
                <a:solidFill>
                  <a:srgbClr val="FFFFFF"/>
                </a:solidFill>
                <a:latin typeface="Arial"/>
                <a:ea typeface="Arial"/>
                <a:cs typeface="Arial"/>
                <a:sym typeface="Arial"/>
              </a:rPr>
              <a:t>ALERTA ROJO</a:t>
            </a:r>
            <a:endParaRPr b="1" i="0" sz="2800" u="none" cap="none" strike="noStrik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67"/>
          <p:cNvSpPr txBox="1"/>
          <p:nvPr>
            <p:ph type="title"/>
          </p:nvPr>
        </p:nvSpPr>
        <p:spPr>
          <a:xfrm>
            <a:off x="609600" y="274637"/>
            <a:ext cx="10972800" cy="1143200"/>
          </a:xfrm>
          <a:prstGeom prst="rect">
            <a:avLst/>
          </a:prstGeom>
          <a:solidFill>
            <a:srgbClr val="00B3C2"/>
          </a:solidFill>
          <a:ln cap="flat" cmpd="sng" w="9525">
            <a:solidFill>
              <a:srgbClr val="15C2FF"/>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SzPts val="1800"/>
              <a:buNone/>
            </a:pPr>
            <a:r>
              <a:t/>
            </a:r>
            <a:endParaRPr b="1" sz="3200">
              <a:solidFill>
                <a:schemeClr val="lt1"/>
              </a:solidFill>
            </a:endParaRPr>
          </a:p>
          <a:p>
            <a:pPr indent="0" lvl="0" marL="0" rtl="0" algn="ctr">
              <a:lnSpc>
                <a:spcPct val="90000"/>
              </a:lnSpc>
              <a:spcBef>
                <a:spcPts val="0"/>
              </a:spcBef>
              <a:spcAft>
                <a:spcPts val="0"/>
              </a:spcAft>
              <a:buSzPts val="1800"/>
              <a:buNone/>
            </a:pPr>
            <a:r>
              <a:t/>
            </a:r>
            <a:endParaRPr b="1" sz="3200">
              <a:solidFill>
                <a:schemeClr val="lt1"/>
              </a:solidFill>
            </a:endParaRPr>
          </a:p>
          <a:p>
            <a:pPr indent="0" lvl="0" marL="0" rtl="0" algn="ctr">
              <a:lnSpc>
                <a:spcPct val="90000"/>
              </a:lnSpc>
              <a:spcBef>
                <a:spcPts val="0"/>
              </a:spcBef>
              <a:spcAft>
                <a:spcPts val="0"/>
              </a:spcAft>
              <a:buSzPts val="1800"/>
              <a:buNone/>
            </a:pPr>
            <a:r>
              <a:rPr b="1" lang="es-AR" sz="3200">
                <a:solidFill>
                  <a:schemeClr val="lt1"/>
                </a:solidFill>
              </a:rPr>
              <a:t>Recepción de embarazo en menores </a:t>
            </a:r>
            <a:endParaRPr b="1" sz="3200">
              <a:solidFill>
                <a:schemeClr val="lt1"/>
              </a:solidFill>
            </a:endParaRPr>
          </a:p>
          <a:p>
            <a:pPr indent="0" lvl="0" marL="0" rtl="0" algn="ctr">
              <a:lnSpc>
                <a:spcPct val="90000"/>
              </a:lnSpc>
              <a:spcBef>
                <a:spcPts val="0"/>
              </a:spcBef>
              <a:spcAft>
                <a:spcPts val="0"/>
              </a:spcAft>
              <a:buSzPts val="1800"/>
              <a:buNone/>
            </a:pPr>
            <a:r>
              <a:rPr b="1" lang="es-AR" sz="2000">
                <a:solidFill>
                  <a:schemeClr val="lt1"/>
                </a:solidFill>
              </a:rPr>
              <a:t>(por sospecha o con confirmación)</a:t>
            </a:r>
            <a:r>
              <a:rPr lang="es-AR" sz="2000"/>
              <a:t> </a:t>
            </a:r>
            <a:endParaRPr sz="2000"/>
          </a:p>
          <a:p>
            <a:pPr indent="0" lvl="0" marL="0" rtl="0" algn="ctr">
              <a:lnSpc>
                <a:spcPct val="90000"/>
              </a:lnSpc>
              <a:spcBef>
                <a:spcPts val="0"/>
              </a:spcBef>
              <a:spcAft>
                <a:spcPts val="0"/>
              </a:spcAft>
              <a:buSzPts val="1800"/>
              <a:buNone/>
            </a:pPr>
            <a:r>
              <a:t/>
            </a:r>
            <a:endParaRPr/>
          </a:p>
        </p:txBody>
      </p:sp>
      <p:sp>
        <p:nvSpPr>
          <p:cNvPr id="721" name="Google Shape;721;p67"/>
          <p:cNvSpPr txBox="1"/>
          <p:nvPr>
            <p:ph idx="1" type="body"/>
          </p:nvPr>
        </p:nvSpPr>
        <p:spPr>
          <a:xfrm>
            <a:off x="609600" y="1600200"/>
            <a:ext cx="10972800" cy="4526000"/>
          </a:xfrm>
          <a:prstGeom prst="rect">
            <a:avLst/>
          </a:prstGeom>
          <a:noFill/>
          <a:ln>
            <a:noFill/>
          </a:ln>
        </p:spPr>
        <p:txBody>
          <a:bodyPr anchorCtr="0" anchor="t" bIns="60925" lIns="121900" spcFirstLastPara="1" rIns="121900" wrap="square" tIns="60925">
            <a:noAutofit/>
          </a:bodyPr>
          <a:lstStyle/>
          <a:p>
            <a:pPr indent="-457188" lvl="0" marL="609585" rtl="0" algn="l">
              <a:lnSpc>
                <a:spcPct val="90000"/>
              </a:lnSpc>
              <a:spcBef>
                <a:spcPts val="480"/>
              </a:spcBef>
              <a:spcAft>
                <a:spcPts val="0"/>
              </a:spcAft>
              <a:buSzPts val="1800"/>
              <a:buChar char="➔"/>
            </a:pPr>
            <a:r>
              <a:rPr lang="es-AR" sz="2400"/>
              <a:t>Admisión inmediata- URGENCIA</a:t>
            </a:r>
            <a:endParaRPr sz="2400"/>
          </a:p>
          <a:p>
            <a:pPr indent="-457188" lvl="0" marL="609585" rtl="0" algn="l">
              <a:lnSpc>
                <a:spcPct val="90000"/>
              </a:lnSpc>
              <a:spcBef>
                <a:spcPts val="0"/>
              </a:spcBef>
              <a:spcAft>
                <a:spcPts val="0"/>
              </a:spcAft>
              <a:buSzPts val="1800"/>
              <a:buChar char="➔"/>
            </a:pPr>
            <a:r>
              <a:rPr b="1" lang="es-AR" sz="2400"/>
              <a:t>Identificar red de contención familiar/comunitaria</a:t>
            </a:r>
            <a:endParaRPr b="1" sz="2400"/>
          </a:p>
          <a:p>
            <a:pPr indent="-457188" lvl="0" marL="609585" rtl="0" algn="l">
              <a:lnSpc>
                <a:spcPct val="90000"/>
              </a:lnSpc>
              <a:spcBef>
                <a:spcPts val="0"/>
              </a:spcBef>
              <a:spcAft>
                <a:spcPts val="0"/>
              </a:spcAft>
              <a:buSzPts val="1800"/>
              <a:buChar char="➔"/>
            </a:pPr>
            <a:r>
              <a:rPr lang="es-AR" sz="2400"/>
              <a:t>Indagar sobre presencia de violencia sexual</a:t>
            </a:r>
            <a:endParaRPr/>
          </a:p>
          <a:p>
            <a:pPr indent="-457188" lvl="0" marL="609585" rtl="0" algn="l">
              <a:lnSpc>
                <a:spcPct val="90000"/>
              </a:lnSpc>
              <a:spcBef>
                <a:spcPts val="0"/>
              </a:spcBef>
              <a:spcAft>
                <a:spcPts val="0"/>
              </a:spcAft>
              <a:buSzPts val="1800"/>
              <a:buFont typeface="Arial"/>
              <a:buChar char="➔"/>
            </a:pPr>
            <a:r>
              <a:rPr lang="es-AR" sz="2400"/>
              <a:t>Registrar datos de contacto</a:t>
            </a:r>
            <a:endParaRPr sz="2400"/>
          </a:p>
          <a:p>
            <a:pPr indent="-457188" lvl="0" marL="609585" rtl="0" algn="l">
              <a:lnSpc>
                <a:spcPct val="90000"/>
              </a:lnSpc>
              <a:spcBef>
                <a:spcPts val="0"/>
              </a:spcBef>
              <a:spcAft>
                <a:spcPts val="0"/>
              </a:spcAft>
              <a:buSzPts val="1800"/>
              <a:buChar char="➔"/>
            </a:pPr>
            <a:r>
              <a:rPr lang="es-AR" sz="2400"/>
              <a:t>Escucha Activa</a:t>
            </a:r>
            <a:endParaRPr sz="2400"/>
          </a:p>
          <a:p>
            <a:pPr indent="-457188" lvl="0" marL="609585" rtl="0" algn="l">
              <a:lnSpc>
                <a:spcPct val="90000"/>
              </a:lnSpc>
              <a:spcBef>
                <a:spcPts val="0"/>
              </a:spcBef>
              <a:spcAft>
                <a:spcPts val="0"/>
              </a:spcAft>
              <a:buSzPts val="1800"/>
              <a:buChar char="➔"/>
            </a:pPr>
            <a:r>
              <a:rPr lang="es-AR" sz="2400"/>
              <a:t>Transparencia Activa</a:t>
            </a:r>
            <a:endParaRPr sz="2400"/>
          </a:p>
          <a:p>
            <a:pPr indent="0" lvl="0" marL="0" rtl="0" algn="l">
              <a:lnSpc>
                <a:spcPct val="90000"/>
              </a:lnSpc>
              <a:spcBef>
                <a:spcPts val="480"/>
              </a:spcBef>
              <a:spcAft>
                <a:spcPts val="0"/>
              </a:spcAft>
              <a:buSzPts val="1800"/>
              <a:buNone/>
            </a:pPr>
            <a:r>
              <a:t/>
            </a:r>
            <a:endParaRPr/>
          </a:p>
        </p:txBody>
      </p:sp>
      <p:pic>
        <p:nvPicPr>
          <p:cNvPr id="722" name="Google Shape;722;p67"/>
          <p:cNvPicPr preferRelativeResize="0"/>
          <p:nvPr/>
        </p:nvPicPr>
        <p:blipFill rotWithShape="1">
          <a:blip r:embed="rId3">
            <a:alphaModFix/>
          </a:blip>
          <a:srcRect b="0" l="0" r="0" t="0"/>
          <a:stretch/>
        </p:blipFill>
        <p:spPr>
          <a:xfrm>
            <a:off x="7112001" y="3343701"/>
            <a:ext cx="4396466" cy="2964862"/>
          </a:xfrm>
          <a:prstGeom prst="rect">
            <a:avLst/>
          </a:prstGeom>
          <a:noFill/>
          <a:ln>
            <a:noFill/>
          </a:ln>
        </p:spPr>
      </p:pic>
      <p:sp>
        <p:nvSpPr>
          <p:cNvPr id="723" name="Google Shape;723;p67"/>
          <p:cNvSpPr/>
          <p:nvPr/>
        </p:nvSpPr>
        <p:spPr>
          <a:xfrm>
            <a:off x="2482100" y="4292200"/>
            <a:ext cx="3462800" cy="1366000"/>
          </a:xfrm>
          <a:prstGeom prst="roundRect">
            <a:avLst>
              <a:gd fmla="val 16667" name="adj"/>
            </a:avLst>
          </a:prstGeom>
          <a:solidFill>
            <a:srgbClr val="9CC2E5"/>
          </a:solidFill>
          <a:ln cap="flat" cmpd="sng" w="9525">
            <a:solidFill>
              <a:srgbClr val="8E7CC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es-AR" sz="1733" u="none" cap="none" strike="noStrike">
                <a:solidFill>
                  <a:srgbClr val="000000"/>
                </a:solidFill>
                <a:latin typeface="Impact"/>
                <a:ea typeface="Impact"/>
                <a:cs typeface="Impact"/>
                <a:sym typeface="Impact"/>
              </a:rPr>
              <a:t>SIEMPRE  se</a:t>
            </a:r>
            <a:endParaRPr b="0" i="0" sz="1733" u="none" cap="none" strike="noStrike">
              <a:solidFill>
                <a:srgbClr val="000000"/>
              </a:solidFill>
              <a:latin typeface="Impact"/>
              <a:ea typeface="Impact"/>
              <a:cs typeface="Impact"/>
              <a:sym typeface="Impact"/>
            </a:endParaRPr>
          </a:p>
          <a:p>
            <a:pPr indent="0" lvl="0" marL="0" marR="0" rtl="0" algn="ctr">
              <a:lnSpc>
                <a:spcPct val="100000"/>
              </a:lnSpc>
              <a:spcBef>
                <a:spcPts val="0"/>
              </a:spcBef>
              <a:spcAft>
                <a:spcPts val="0"/>
              </a:spcAft>
              <a:buNone/>
            </a:pPr>
            <a:r>
              <a:rPr b="0" i="0" lang="es-AR" sz="1733" u="none" cap="none" strike="noStrike">
                <a:solidFill>
                  <a:srgbClr val="000000"/>
                </a:solidFill>
                <a:latin typeface="Impact"/>
                <a:ea typeface="Impact"/>
                <a:cs typeface="Impact"/>
                <a:sym typeface="Impact"/>
              </a:rPr>
              <a:t>requiere el acompañamiento de más de un profesional de la salud </a:t>
            </a:r>
            <a:r>
              <a:rPr b="0" i="0" lang="es-AR" sz="1733" u="none" cap="none" strike="noStrike">
                <a:solidFill>
                  <a:srgbClr val="000000"/>
                </a:solidFill>
                <a:latin typeface="Arial"/>
                <a:ea typeface="Arial"/>
                <a:cs typeface="Arial"/>
                <a:sym typeface="Arial"/>
              </a:rPr>
              <a:t> </a:t>
            </a:r>
            <a:endParaRPr b="0" i="0" sz="1733"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8"/>
          <p:cNvSpPr txBox="1"/>
          <p:nvPr>
            <p:ph type="title"/>
          </p:nvPr>
        </p:nvSpPr>
        <p:spPr>
          <a:xfrm>
            <a:off x="420500" y="109400"/>
            <a:ext cx="11366400" cy="931600"/>
          </a:xfrm>
          <a:prstGeom prst="rect">
            <a:avLst/>
          </a:prstGeom>
          <a:solidFill>
            <a:srgbClr val="00B3C2"/>
          </a:solid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800"/>
              <a:buNone/>
            </a:pPr>
            <a:r>
              <a:rPr b="1" lang="es-AR" sz="3200">
                <a:solidFill>
                  <a:srgbClr val="FFFFFF"/>
                </a:solidFill>
              </a:rPr>
              <a:t>Recepción de embarazo en menores </a:t>
            </a:r>
            <a:endParaRPr b="1" sz="3200">
              <a:solidFill>
                <a:srgbClr val="FFFFFF"/>
              </a:solidFill>
            </a:endParaRPr>
          </a:p>
          <a:p>
            <a:pPr indent="0" lvl="0" marL="0" rtl="0" algn="ctr">
              <a:lnSpc>
                <a:spcPct val="100000"/>
              </a:lnSpc>
              <a:spcBef>
                <a:spcPts val="0"/>
              </a:spcBef>
              <a:spcAft>
                <a:spcPts val="0"/>
              </a:spcAft>
              <a:buSzPts val="1800"/>
              <a:buNone/>
            </a:pPr>
            <a:r>
              <a:rPr b="1" lang="es-AR" sz="2000">
                <a:solidFill>
                  <a:srgbClr val="FFFFFF"/>
                </a:solidFill>
              </a:rPr>
              <a:t>(de confirmarse </a:t>
            </a:r>
            <a:r>
              <a:rPr lang="es-AR" sz="2000">
                <a:solidFill>
                  <a:srgbClr val="FFFFFF"/>
                </a:solidFill>
              </a:rPr>
              <a:t>violencia sexual)</a:t>
            </a:r>
            <a:endParaRPr sz="2000">
              <a:solidFill>
                <a:srgbClr val="FFFFFF"/>
              </a:solidFill>
            </a:endParaRPr>
          </a:p>
        </p:txBody>
      </p:sp>
      <p:sp>
        <p:nvSpPr>
          <p:cNvPr id="729" name="Google Shape;729;p68"/>
          <p:cNvSpPr txBox="1"/>
          <p:nvPr>
            <p:ph idx="1" type="body"/>
          </p:nvPr>
        </p:nvSpPr>
        <p:spPr>
          <a:xfrm>
            <a:off x="420500" y="1041000"/>
            <a:ext cx="11366400" cy="5290527"/>
          </a:xfrm>
          <a:prstGeom prst="rect">
            <a:avLst/>
          </a:prstGeom>
          <a:solidFill>
            <a:srgbClr val="EFEFEF"/>
          </a:solidFill>
          <a:ln>
            <a:noFill/>
          </a:ln>
        </p:spPr>
        <p:txBody>
          <a:bodyPr anchorCtr="0" anchor="t" bIns="60925" lIns="121900" spcFirstLastPara="1" rIns="121900" wrap="square" tIns="60925">
            <a:noAutofit/>
          </a:bodyPr>
          <a:lstStyle/>
          <a:p>
            <a:pPr indent="0" lvl="0" marL="609585" rtl="0" algn="l">
              <a:lnSpc>
                <a:spcPct val="100000"/>
              </a:lnSpc>
              <a:spcBef>
                <a:spcPts val="480"/>
              </a:spcBef>
              <a:spcAft>
                <a:spcPts val="0"/>
              </a:spcAft>
              <a:buSzPts val="1800"/>
              <a:buNone/>
            </a:pPr>
            <a:r>
              <a:t/>
            </a:r>
            <a:endParaRPr sz="667"/>
          </a:p>
          <a:p>
            <a:pPr indent="0" lvl="0" marL="0" rtl="0" algn="l">
              <a:lnSpc>
                <a:spcPct val="100000"/>
              </a:lnSpc>
              <a:spcBef>
                <a:spcPts val="480"/>
              </a:spcBef>
              <a:spcAft>
                <a:spcPts val="0"/>
              </a:spcAft>
              <a:buSzPts val="1800"/>
              <a:buNone/>
            </a:pPr>
            <a:r>
              <a:rPr b="1" lang="es-AR" sz="2400"/>
              <a:t>DE CONFIRMARSE VIOLENCIA SEXUAL</a:t>
            </a:r>
            <a:endParaRPr b="1" sz="2400"/>
          </a:p>
          <a:p>
            <a:pPr indent="-457188" lvl="0" marL="609585" rtl="0" algn="l">
              <a:lnSpc>
                <a:spcPct val="100000"/>
              </a:lnSpc>
              <a:spcBef>
                <a:spcPts val="480"/>
              </a:spcBef>
              <a:spcAft>
                <a:spcPts val="0"/>
              </a:spcAft>
              <a:buSzPts val="1800"/>
              <a:buChar char="➔"/>
            </a:pPr>
            <a:r>
              <a:rPr lang="es-AR" sz="2400"/>
              <a:t>Evaluación integral del Riesgo</a:t>
            </a:r>
            <a:endParaRPr sz="2400"/>
          </a:p>
          <a:p>
            <a:pPr indent="-457188" lvl="0" marL="609585" rtl="0" algn="l">
              <a:lnSpc>
                <a:spcPct val="100000"/>
              </a:lnSpc>
              <a:spcBef>
                <a:spcPts val="0"/>
              </a:spcBef>
              <a:spcAft>
                <a:spcPts val="0"/>
              </a:spcAft>
              <a:buSzPts val="1800"/>
              <a:buChar char="➔"/>
            </a:pPr>
            <a:r>
              <a:rPr lang="es-AR" sz="2400"/>
              <a:t>Activar COMUNICACIÓN  para protección integral de derechos</a:t>
            </a:r>
            <a:endParaRPr sz="2400"/>
          </a:p>
          <a:p>
            <a:pPr indent="-457188" lvl="0" marL="609585" rtl="0" algn="l">
              <a:lnSpc>
                <a:spcPct val="100000"/>
              </a:lnSpc>
              <a:spcBef>
                <a:spcPts val="480"/>
              </a:spcBef>
              <a:spcAft>
                <a:spcPts val="0"/>
              </a:spcAft>
              <a:buSzPts val="1800"/>
              <a:buChar char="➔"/>
            </a:pPr>
            <a:r>
              <a:rPr lang="es-AR" sz="2400"/>
              <a:t>DENUNCIA POLICIAL</a:t>
            </a:r>
            <a:endParaRPr sz="2400"/>
          </a:p>
        </p:txBody>
      </p:sp>
      <p:sp>
        <p:nvSpPr>
          <p:cNvPr id="730" name="Google Shape;730;p68"/>
          <p:cNvSpPr/>
          <p:nvPr/>
        </p:nvSpPr>
        <p:spPr>
          <a:xfrm>
            <a:off x="6009100" y="2685676"/>
            <a:ext cx="5486400" cy="2102000"/>
          </a:xfrm>
          <a:prstGeom prst="roundRect">
            <a:avLst>
              <a:gd fmla="val 16667" name="adj"/>
            </a:avLst>
          </a:prstGeom>
          <a:solidFill>
            <a:srgbClr val="9CC2E5"/>
          </a:solidFill>
          <a:ln cap="flat" cmpd="sng" w="9525">
            <a:solidFill>
              <a:srgbClr val="8E7CC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0" i="0" lang="es-AR" sz="2133" u="none" cap="none" strike="noStrike">
                <a:solidFill>
                  <a:schemeClr val="dk1"/>
                </a:solidFill>
                <a:latin typeface="Impact"/>
                <a:ea typeface="Impact"/>
                <a:cs typeface="Impact"/>
                <a:sym typeface="Impact"/>
              </a:rPr>
              <a:t>LA </a:t>
            </a:r>
            <a:r>
              <a:rPr b="0" i="0" lang="es-AR" sz="2133" u="none" cap="none" strike="noStrike">
                <a:solidFill>
                  <a:srgbClr val="000000"/>
                </a:solidFill>
                <a:latin typeface="Impact"/>
                <a:ea typeface="Impact"/>
                <a:cs typeface="Impact"/>
                <a:sym typeface="Impact"/>
              </a:rPr>
              <a:t>COMUNICACIÓN al órgano de Protección Integral de NNyA y la DENUNCIA POLICIAL </a:t>
            </a:r>
            <a:r>
              <a:rPr b="0" i="0" lang="es-AR" sz="2133" u="none" cap="none" strike="noStrike">
                <a:solidFill>
                  <a:schemeClr val="dk1"/>
                </a:solidFill>
                <a:latin typeface="Impact"/>
                <a:ea typeface="Impact"/>
                <a:cs typeface="Impact"/>
                <a:sym typeface="Impact"/>
              </a:rPr>
              <a:t>SON OBLIGATORIAS.</a:t>
            </a:r>
            <a:endParaRPr b="0" i="0" sz="2133" u="none" cap="none" strike="noStrike">
              <a:solidFill>
                <a:schemeClr val="dk1"/>
              </a:solidFill>
              <a:latin typeface="Impact"/>
              <a:ea typeface="Impact"/>
              <a:cs typeface="Impact"/>
              <a:sym typeface="Impact"/>
            </a:endParaRPr>
          </a:p>
          <a:p>
            <a:pPr indent="0" lvl="0" marL="0" marR="0" rtl="0" algn="ctr">
              <a:lnSpc>
                <a:spcPct val="115000"/>
              </a:lnSpc>
              <a:spcBef>
                <a:spcPts val="0"/>
              </a:spcBef>
              <a:spcAft>
                <a:spcPts val="0"/>
              </a:spcAft>
              <a:buNone/>
            </a:pPr>
            <a:r>
              <a:rPr b="0" i="0" lang="es-AR" sz="2133" u="sng" cap="none" strike="noStrike">
                <a:solidFill>
                  <a:schemeClr val="dk1"/>
                </a:solidFill>
                <a:latin typeface="Impact"/>
                <a:ea typeface="Impact"/>
                <a:cs typeface="Impact"/>
                <a:sym typeface="Impact"/>
              </a:rPr>
              <a:t>NO SON UN REQUISITO PARA PRÁCTICA</a:t>
            </a:r>
            <a:endParaRPr b="0" i="0" sz="2133" u="sng" cap="none" strike="noStrike">
              <a:solidFill>
                <a:schemeClr val="dk1"/>
              </a:solidFill>
              <a:latin typeface="Impact"/>
              <a:ea typeface="Impact"/>
              <a:cs typeface="Impact"/>
              <a:sym typeface="Impact"/>
            </a:endParaRPr>
          </a:p>
        </p:txBody>
      </p:sp>
      <p:pic>
        <p:nvPicPr>
          <p:cNvPr id="731" name="Google Shape;731;p68"/>
          <p:cNvPicPr preferRelativeResize="0"/>
          <p:nvPr/>
        </p:nvPicPr>
        <p:blipFill rotWithShape="1">
          <a:blip r:embed="rId3">
            <a:alphaModFix/>
          </a:blip>
          <a:srcRect b="0" l="0" r="0" t="0"/>
          <a:stretch/>
        </p:blipFill>
        <p:spPr>
          <a:xfrm>
            <a:off x="2186688" y="3619075"/>
            <a:ext cx="2143125" cy="2331125"/>
          </a:xfrm>
          <a:prstGeom prst="rect">
            <a:avLst/>
          </a:prstGeom>
          <a:noFill/>
          <a:ln>
            <a:noFill/>
          </a:ln>
        </p:spPr>
      </p:pic>
      <p:sp>
        <p:nvSpPr>
          <p:cNvPr id="732" name="Google Shape;732;p68"/>
          <p:cNvSpPr/>
          <p:nvPr/>
        </p:nvSpPr>
        <p:spPr>
          <a:xfrm>
            <a:off x="7066848" y="4774771"/>
            <a:ext cx="37064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2800" u="none" cap="none" strike="noStrike">
                <a:solidFill>
                  <a:srgbClr val="000000"/>
                </a:solidFill>
                <a:latin typeface="Arial"/>
                <a:ea typeface="Arial"/>
                <a:cs typeface="Arial"/>
                <a:sym typeface="Arial"/>
              </a:rPr>
              <a:t>(Ley 27455, de 2018)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69"/>
          <p:cNvSpPr txBox="1"/>
          <p:nvPr/>
        </p:nvSpPr>
        <p:spPr>
          <a:xfrm>
            <a:off x="3550755" y="272156"/>
            <a:ext cx="472552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AR" sz="2800" u="none" cap="none" strike="noStrike">
                <a:solidFill>
                  <a:srgbClr val="000000"/>
                </a:solidFill>
                <a:latin typeface="Arial"/>
                <a:ea typeface="Arial"/>
                <a:cs typeface="Arial"/>
                <a:sym typeface="Arial"/>
              </a:rPr>
              <a:t>Embarazo menores de 15 años</a:t>
            </a:r>
            <a:endParaRPr/>
          </a:p>
        </p:txBody>
      </p:sp>
      <p:sp>
        <p:nvSpPr>
          <p:cNvPr id="738" name="Google Shape;738;p69"/>
          <p:cNvSpPr txBox="1"/>
          <p:nvPr/>
        </p:nvSpPr>
        <p:spPr>
          <a:xfrm>
            <a:off x="6816080" y="2685420"/>
            <a:ext cx="3173754" cy="461665"/>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s-AR" sz="2400" u="none" cap="none" strike="noStrike">
                <a:solidFill>
                  <a:srgbClr val="FFFFFF"/>
                </a:solidFill>
                <a:latin typeface="Arial"/>
                <a:ea typeface="Arial"/>
                <a:cs typeface="Arial"/>
                <a:sym typeface="Arial"/>
              </a:rPr>
              <a:t>Embarazo de alto riesgo</a:t>
            </a:r>
            <a:endParaRPr/>
          </a:p>
        </p:txBody>
      </p:sp>
      <p:sp>
        <p:nvSpPr>
          <p:cNvPr id="739" name="Google Shape;739;p69"/>
          <p:cNvSpPr txBox="1"/>
          <p:nvPr/>
        </p:nvSpPr>
        <p:spPr>
          <a:xfrm>
            <a:off x="4223793" y="1029004"/>
            <a:ext cx="3379451" cy="492443"/>
          </a:xfrm>
          <a:prstGeom prst="rect">
            <a:avLst/>
          </a:prstGeom>
          <a:no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BACC6"/>
              </a:buClr>
              <a:buSzPts val="2600"/>
              <a:buFont typeface="Arial"/>
              <a:buNone/>
            </a:pPr>
            <a:r>
              <a:rPr b="1" i="0" lang="es-AR" sz="2600" u="none" cap="none" strike="noStrike">
                <a:solidFill>
                  <a:srgbClr val="4BACC6"/>
                </a:solidFill>
                <a:latin typeface="Arial"/>
                <a:ea typeface="Arial"/>
                <a:cs typeface="Arial"/>
                <a:sym typeface="Arial"/>
              </a:rPr>
              <a:t>Consejería en opciones</a:t>
            </a:r>
            <a:endParaRPr/>
          </a:p>
        </p:txBody>
      </p:sp>
      <p:sp>
        <p:nvSpPr>
          <p:cNvPr id="740" name="Google Shape;740;p69"/>
          <p:cNvSpPr txBox="1"/>
          <p:nvPr/>
        </p:nvSpPr>
        <p:spPr>
          <a:xfrm>
            <a:off x="2711624" y="1963879"/>
            <a:ext cx="1063112" cy="4616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AR" sz="2400" u="none" cap="none" strike="noStrike">
                <a:solidFill>
                  <a:srgbClr val="000000"/>
                </a:solidFill>
                <a:latin typeface="Arial"/>
                <a:ea typeface="Arial"/>
                <a:cs typeface="Arial"/>
                <a:sym typeface="Arial"/>
              </a:rPr>
              <a:t>ILE/IVE</a:t>
            </a:r>
            <a:endParaRPr/>
          </a:p>
        </p:txBody>
      </p:sp>
      <p:sp>
        <p:nvSpPr>
          <p:cNvPr id="741" name="Google Shape;741;p69"/>
          <p:cNvSpPr txBox="1"/>
          <p:nvPr/>
        </p:nvSpPr>
        <p:spPr>
          <a:xfrm>
            <a:off x="6816081" y="1930991"/>
            <a:ext cx="3044423" cy="4616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AR" sz="2400" u="none" cap="none" strike="noStrike">
                <a:solidFill>
                  <a:srgbClr val="000000"/>
                </a:solidFill>
                <a:latin typeface="Arial"/>
                <a:ea typeface="Arial"/>
                <a:cs typeface="Arial"/>
                <a:sym typeface="Arial"/>
              </a:rPr>
              <a:t>CONTINUA</a:t>
            </a:r>
            <a:r>
              <a:rPr b="0" i="0" lang="es-AR" sz="2000" u="none" cap="none" strike="noStrike">
                <a:solidFill>
                  <a:srgbClr val="000000"/>
                </a:solidFill>
                <a:latin typeface="Arial"/>
                <a:ea typeface="Arial"/>
                <a:cs typeface="Arial"/>
                <a:sym typeface="Arial"/>
              </a:rPr>
              <a:t> </a:t>
            </a:r>
            <a:r>
              <a:rPr b="0" i="0" lang="es-AR" sz="2400" u="none" cap="none" strike="noStrike">
                <a:solidFill>
                  <a:srgbClr val="000000"/>
                </a:solidFill>
                <a:latin typeface="Arial"/>
                <a:ea typeface="Arial"/>
                <a:cs typeface="Arial"/>
                <a:sym typeface="Arial"/>
              </a:rPr>
              <a:t>EMBARAZO</a:t>
            </a:r>
            <a:endParaRPr/>
          </a:p>
        </p:txBody>
      </p:sp>
      <p:sp>
        <p:nvSpPr>
          <p:cNvPr id="742" name="Google Shape;742;p69"/>
          <p:cNvSpPr/>
          <p:nvPr/>
        </p:nvSpPr>
        <p:spPr>
          <a:xfrm>
            <a:off x="1775520" y="2685419"/>
            <a:ext cx="3744416" cy="286232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Según EG y consideración de cada situación, asesoramiento, información. Consentimiento informado </a:t>
            </a:r>
            <a:endParaRPr/>
          </a:p>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 Determinar la necesidad de preservar muestras de tejido para estudio de ADN. </a:t>
            </a:r>
            <a:endParaRPr/>
          </a:p>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Consejería integral :Evaluar según situación tipo de información y necesidad de acceso a  MAC </a:t>
            </a:r>
            <a:endParaRPr/>
          </a:p>
        </p:txBody>
      </p:sp>
      <p:sp>
        <p:nvSpPr>
          <p:cNvPr id="743" name="Google Shape;743;p69"/>
          <p:cNvSpPr/>
          <p:nvPr/>
        </p:nvSpPr>
        <p:spPr>
          <a:xfrm>
            <a:off x="6600056" y="3614339"/>
            <a:ext cx="4572000"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Deseo/ posibilidad de crianza. </a:t>
            </a:r>
            <a:endParaRPr/>
          </a:p>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Adopción.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Control prenatal/ atención del parto</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s-AR" sz="1800" u="none" cap="none" strike="noStrike">
                <a:solidFill>
                  <a:srgbClr val="000000"/>
                </a:solidFill>
                <a:latin typeface="Arial"/>
                <a:ea typeface="Arial"/>
                <a:cs typeface="Arial"/>
                <a:sym typeface="Arial"/>
              </a:rPr>
              <a:t>Consejería integral </a:t>
            </a:r>
            <a:endParaRPr b="0" i="0" sz="1800" u="none" cap="none" strike="noStrike">
              <a:solidFill>
                <a:srgbClr val="000000"/>
              </a:solidFill>
              <a:latin typeface="Arial"/>
              <a:ea typeface="Arial"/>
              <a:cs typeface="Arial"/>
              <a:sym typeface="Arial"/>
            </a:endParaRPr>
          </a:p>
        </p:txBody>
      </p:sp>
      <p:pic>
        <p:nvPicPr>
          <p:cNvPr id="744" name="Google Shape;744;p69"/>
          <p:cNvPicPr preferRelativeResize="0"/>
          <p:nvPr/>
        </p:nvPicPr>
        <p:blipFill rotWithShape="1">
          <a:blip r:embed="rId3">
            <a:alphaModFix/>
          </a:blip>
          <a:srcRect b="0" l="0" r="0" t="0"/>
          <a:stretch/>
        </p:blipFill>
        <p:spPr>
          <a:xfrm>
            <a:off x="10113818" y="100919"/>
            <a:ext cx="1982163" cy="2866846"/>
          </a:xfrm>
          <a:prstGeom prst="rect">
            <a:avLst/>
          </a:prstGeom>
          <a:noFill/>
          <a:ln>
            <a:noFill/>
          </a:ln>
        </p:spPr>
      </p:pic>
      <p:sp>
        <p:nvSpPr>
          <p:cNvPr id="745" name="Google Shape;745;p69"/>
          <p:cNvSpPr txBox="1"/>
          <p:nvPr/>
        </p:nvSpPr>
        <p:spPr>
          <a:xfrm>
            <a:off x="3935772" y="5686483"/>
            <a:ext cx="3667472" cy="1015663"/>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AR" sz="2000" u="none" cap="none" strike="noStrike">
                <a:solidFill>
                  <a:schemeClr val="lt1"/>
                </a:solidFill>
                <a:latin typeface="Arial"/>
                <a:ea typeface="Arial"/>
                <a:cs typeface="Arial"/>
                <a:sym typeface="Arial"/>
              </a:rPr>
              <a:t>CONSENTIMIENTO INFORMADO </a:t>
            </a:r>
            <a:endParaRPr/>
          </a:p>
          <a:p>
            <a:pPr indent="0" lvl="0" marL="0" marR="0" rtl="0" algn="l">
              <a:lnSpc>
                <a:spcPct val="100000"/>
              </a:lnSpc>
              <a:spcBef>
                <a:spcPts val="0"/>
              </a:spcBef>
              <a:spcAft>
                <a:spcPts val="0"/>
              </a:spcAft>
              <a:buNone/>
            </a:pPr>
            <a:r>
              <a:rPr b="0" i="0" lang="es-AR" sz="2000" u="none" cap="none" strike="noStrike">
                <a:solidFill>
                  <a:schemeClr val="lt1"/>
                </a:solidFill>
                <a:latin typeface="Arial"/>
                <a:ea typeface="Arial"/>
                <a:cs typeface="Arial"/>
                <a:sym typeface="Arial"/>
              </a:rPr>
              <a:t>      *Participación directa </a:t>
            </a:r>
            <a:endParaRPr/>
          </a:p>
          <a:p>
            <a:pPr indent="0" lvl="0" marL="0" marR="0" rtl="0" algn="l">
              <a:lnSpc>
                <a:spcPct val="100000"/>
              </a:lnSpc>
              <a:spcBef>
                <a:spcPts val="0"/>
              </a:spcBef>
              <a:spcAft>
                <a:spcPts val="0"/>
              </a:spcAft>
              <a:buNone/>
            </a:pPr>
            <a:r>
              <a:rPr b="0" i="0" lang="es-AR" sz="2000" u="none" cap="none" strike="noStrike">
                <a:solidFill>
                  <a:schemeClr val="lt1"/>
                </a:solidFill>
                <a:latin typeface="Arial"/>
                <a:ea typeface="Arial"/>
                <a:cs typeface="Arial"/>
                <a:sym typeface="Arial"/>
              </a:rPr>
              <a:t>      *Autonomía Progresiva</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70"/>
          <p:cNvPicPr preferRelativeResize="0"/>
          <p:nvPr/>
        </p:nvPicPr>
        <p:blipFill rotWithShape="1">
          <a:blip r:embed="rId3">
            <a:alphaModFix/>
          </a:blip>
          <a:srcRect b="0" l="0" r="0" t="0"/>
          <a:stretch/>
        </p:blipFill>
        <p:spPr>
          <a:xfrm>
            <a:off x="1703513" y="476674"/>
            <a:ext cx="8731652" cy="49685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1"/>
          <p:cNvSpPr/>
          <p:nvPr/>
        </p:nvSpPr>
        <p:spPr>
          <a:xfrm>
            <a:off x="2279576" y="692697"/>
            <a:ext cx="7488832" cy="954107"/>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s-AR" sz="2800" u="none" cap="none" strike="noStrike">
                <a:solidFill>
                  <a:srgbClr val="FFFFFF"/>
                </a:solidFill>
                <a:latin typeface="Arial"/>
                <a:ea typeface="Arial"/>
                <a:cs typeface="Arial"/>
                <a:sym typeface="Arial"/>
              </a:rPr>
              <a:t>Resolución 65/2015 MSAL (Interpretación CCyC)        TRATAMIENTO INVASIVO</a:t>
            </a:r>
            <a:endParaRPr/>
          </a:p>
        </p:txBody>
      </p:sp>
      <p:pic>
        <p:nvPicPr>
          <p:cNvPr id="756" name="Google Shape;756;p71"/>
          <p:cNvPicPr preferRelativeResize="0"/>
          <p:nvPr/>
        </p:nvPicPr>
        <p:blipFill rotWithShape="1">
          <a:blip r:embed="rId3">
            <a:alphaModFix/>
          </a:blip>
          <a:srcRect b="0" l="0" r="0" t="0"/>
          <a:stretch/>
        </p:blipFill>
        <p:spPr>
          <a:xfrm>
            <a:off x="1919536" y="1844824"/>
            <a:ext cx="8594014" cy="36782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72"/>
          <p:cNvSpPr txBox="1"/>
          <p:nvPr/>
        </p:nvSpPr>
        <p:spPr>
          <a:xfrm>
            <a:off x="377633" y="3320600"/>
            <a:ext cx="5774800" cy="3364663"/>
          </a:xfrm>
          <a:prstGeom prst="rect">
            <a:avLst/>
          </a:prstGeom>
          <a:solidFill>
            <a:srgbClr val="F1C232"/>
          </a:solid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AR" sz="2800" u="none" cap="none" strike="noStrike">
                <a:solidFill>
                  <a:srgbClr val="000000"/>
                </a:solidFill>
                <a:latin typeface="Arial"/>
                <a:ea typeface="Arial"/>
                <a:cs typeface="Arial"/>
                <a:sym typeface="Arial"/>
              </a:rPr>
              <a:t>¿Cuándo?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133" u="none" cap="none" strike="noStrike">
                <a:solidFill>
                  <a:srgbClr val="000000"/>
                </a:solidFill>
                <a:latin typeface="Arial"/>
                <a:ea typeface="Arial"/>
                <a:cs typeface="Arial"/>
                <a:sym typeface="Arial"/>
              </a:rPr>
              <a:t>Embarazo en Niña o Adolescente</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133" u="none" cap="none" strike="noStrike">
                <a:solidFill>
                  <a:srgbClr val="000000"/>
                </a:solidFill>
                <a:latin typeface="Arial"/>
                <a:ea typeface="Arial"/>
                <a:cs typeface="Arial"/>
                <a:sym typeface="Arial"/>
              </a:rPr>
              <a:t>Necesidad de internación para Protección-Construcción de estrategias</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62" name="Google Shape;762;p72"/>
          <p:cNvSpPr txBox="1"/>
          <p:nvPr/>
        </p:nvSpPr>
        <p:spPr>
          <a:xfrm>
            <a:off x="378000" y="61400"/>
            <a:ext cx="11218400" cy="800179"/>
          </a:xfrm>
          <a:prstGeom prst="rect">
            <a:avLst/>
          </a:prstGeom>
          <a:solidFill>
            <a:srgbClr val="00B3C2"/>
          </a:solid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None/>
            </a:pPr>
            <a:r>
              <a:rPr b="1" i="0" lang="es-AR" sz="3600" u="none" cap="none" strike="noStrike">
                <a:solidFill>
                  <a:srgbClr val="FFFFFF"/>
                </a:solidFill>
                <a:latin typeface="Arial"/>
                <a:ea typeface="Arial"/>
                <a:cs typeface="Arial"/>
                <a:sym typeface="Arial"/>
              </a:rPr>
              <a:t>RED </a:t>
            </a:r>
            <a:endParaRPr b="1" i="0" sz="3600" u="none" cap="none" strike="noStrike">
              <a:solidFill>
                <a:srgbClr val="FFFFFF"/>
              </a:solidFill>
              <a:latin typeface="Arial"/>
              <a:ea typeface="Arial"/>
              <a:cs typeface="Arial"/>
              <a:sym typeface="Arial"/>
            </a:endParaRPr>
          </a:p>
        </p:txBody>
      </p:sp>
      <p:sp>
        <p:nvSpPr>
          <p:cNvPr id="763" name="Google Shape;763;p72"/>
          <p:cNvSpPr txBox="1"/>
          <p:nvPr/>
        </p:nvSpPr>
        <p:spPr>
          <a:xfrm>
            <a:off x="6093600" y="946200"/>
            <a:ext cx="5502800" cy="1989992"/>
          </a:xfrm>
          <a:prstGeom prst="rect">
            <a:avLst/>
          </a:prstGeom>
          <a:solidFill>
            <a:srgbClr val="8AEE5E"/>
          </a:solidFill>
          <a:ln>
            <a:noFill/>
          </a:ln>
        </p:spPr>
        <p:txBody>
          <a:bodyPr anchorCtr="0" anchor="t" bIns="121900" lIns="121900" spcFirstLastPara="1" rIns="121900" wrap="square" tIns="121900">
            <a:spAutoFit/>
          </a:bodyPr>
          <a:lstStyle/>
          <a:p>
            <a:pPr indent="-482588" lvl="0" marL="609585" marR="0" rtl="0" algn="l">
              <a:lnSpc>
                <a:spcPct val="100000"/>
              </a:lnSpc>
              <a:spcBef>
                <a:spcPts val="0"/>
              </a:spcBef>
              <a:spcAft>
                <a:spcPts val="0"/>
              </a:spcAft>
              <a:buClr>
                <a:srgbClr val="000000"/>
              </a:buClr>
              <a:buSzPts val="2100"/>
              <a:buFont typeface="Arial"/>
              <a:buChar char="→"/>
            </a:pPr>
            <a:r>
              <a:rPr b="1" i="0" lang="es-AR" sz="2800" u="none" cap="none" strike="noStrike">
                <a:solidFill>
                  <a:srgbClr val="000000"/>
                </a:solidFill>
                <a:latin typeface="Arial"/>
                <a:ea typeface="Arial"/>
                <a:cs typeface="Arial"/>
                <a:sym typeface="Arial"/>
              </a:rPr>
              <a:t>¿Dónde?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133" u="none" cap="none" strike="noStrike">
                <a:solidFill>
                  <a:srgbClr val="000000"/>
                </a:solidFill>
                <a:latin typeface="Arial"/>
                <a:ea typeface="Arial"/>
                <a:cs typeface="Arial"/>
                <a:sym typeface="Arial"/>
              </a:rPr>
              <a:t>Donde podamos asegurar equipo para atención integral. </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133" u="none" cap="none" strike="noStrike">
                <a:solidFill>
                  <a:srgbClr val="000000"/>
                </a:solidFill>
                <a:latin typeface="Arial"/>
                <a:ea typeface="Arial"/>
                <a:cs typeface="Arial"/>
                <a:sym typeface="Arial"/>
              </a:rPr>
              <a:t>Considerar complejidad</a:t>
            </a:r>
            <a:endParaRPr b="1" i="0" sz="29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33" u="none" cap="none" strike="noStrike">
              <a:solidFill>
                <a:srgbClr val="000000"/>
              </a:solidFill>
              <a:latin typeface="Arial"/>
              <a:ea typeface="Arial"/>
              <a:cs typeface="Arial"/>
              <a:sym typeface="Arial"/>
            </a:endParaRPr>
          </a:p>
        </p:txBody>
      </p:sp>
      <p:sp>
        <p:nvSpPr>
          <p:cNvPr id="764" name="Google Shape;764;p72"/>
          <p:cNvSpPr txBox="1"/>
          <p:nvPr/>
        </p:nvSpPr>
        <p:spPr>
          <a:xfrm>
            <a:off x="6285633" y="3124200"/>
            <a:ext cx="5346400" cy="3549136"/>
          </a:xfrm>
          <a:prstGeom prst="rect">
            <a:avLst/>
          </a:prstGeom>
          <a:solidFill>
            <a:schemeClr val="accent6"/>
          </a:solidFill>
          <a:ln>
            <a:noFill/>
          </a:ln>
        </p:spPr>
        <p:txBody>
          <a:bodyPr anchorCtr="0" anchor="t" bIns="121900" lIns="121900" spcFirstLastPara="1" rIns="121900" wrap="square" tIns="121900">
            <a:spAutoFit/>
          </a:bodyPr>
          <a:lstStyle/>
          <a:p>
            <a:pPr indent="-465655" lvl="0" marL="609585" marR="0" rtl="0" algn="l">
              <a:lnSpc>
                <a:spcPct val="100000"/>
              </a:lnSpc>
              <a:spcBef>
                <a:spcPts val="0"/>
              </a:spcBef>
              <a:spcAft>
                <a:spcPts val="0"/>
              </a:spcAft>
              <a:buClr>
                <a:srgbClr val="000000"/>
              </a:buClr>
              <a:buSzPts val="1900"/>
              <a:buFont typeface="Arial"/>
              <a:buChar char="➔"/>
            </a:pPr>
            <a:r>
              <a:rPr b="1" i="0" lang="es-AR" sz="2533" u="none" cap="none" strike="noStrike">
                <a:solidFill>
                  <a:srgbClr val="000000"/>
                </a:solidFill>
                <a:latin typeface="Arial"/>
                <a:ea typeface="Arial"/>
                <a:cs typeface="Arial"/>
                <a:sym typeface="Arial"/>
              </a:rPr>
              <a:t>¿Si se presentan dificultades en la derivación?</a:t>
            </a:r>
            <a:endParaRPr b="1" i="0" sz="2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133" u="none" cap="none" strike="noStrike">
                <a:solidFill>
                  <a:srgbClr val="000000"/>
                </a:solidFill>
                <a:latin typeface="Arial"/>
                <a:ea typeface="Arial"/>
                <a:cs typeface="Arial"/>
                <a:sym typeface="Arial"/>
              </a:rPr>
              <a:t>Mantener comunicación con la/el referente de salud sexual y reproductiva o con la DSSYR hasta establecer un circuito local.</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2133" u="none" cap="none" strike="noStrike">
                <a:solidFill>
                  <a:srgbClr val="000000"/>
                </a:solidFill>
                <a:latin typeface="Arial"/>
                <a:ea typeface="Arial"/>
                <a:cs typeface="Arial"/>
                <a:sym typeface="Arial"/>
              </a:rPr>
              <a:t>Comunicación SPD</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5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33" u="none" cap="none" strike="noStrike">
              <a:solidFill>
                <a:srgbClr val="000000"/>
              </a:solidFill>
              <a:latin typeface="Arial"/>
              <a:ea typeface="Arial"/>
              <a:cs typeface="Arial"/>
              <a:sym typeface="Arial"/>
            </a:endParaRPr>
          </a:p>
        </p:txBody>
      </p:sp>
      <p:sp>
        <p:nvSpPr>
          <p:cNvPr id="765" name="Google Shape;765;p72"/>
          <p:cNvSpPr txBox="1"/>
          <p:nvPr/>
        </p:nvSpPr>
        <p:spPr>
          <a:xfrm>
            <a:off x="377633" y="919500"/>
            <a:ext cx="5502800" cy="2318223"/>
          </a:xfrm>
          <a:prstGeom prst="rect">
            <a:avLst/>
          </a:prstGeom>
          <a:solidFill>
            <a:srgbClr val="93B3D7"/>
          </a:solidFill>
          <a:ln>
            <a:noFill/>
          </a:ln>
        </p:spPr>
        <p:txBody>
          <a:bodyPr anchorCtr="0" anchor="t" bIns="121900" lIns="121900" spcFirstLastPara="1" rIns="121900" wrap="square" tIns="121900">
            <a:spAutoFit/>
          </a:bodyPr>
          <a:lstStyle/>
          <a:p>
            <a:pPr indent="-474120" lvl="0" marL="609585" marR="0" rtl="0" algn="l">
              <a:lnSpc>
                <a:spcPct val="100000"/>
              </a:lnSpc>
              <a:spcBef>
                <a:spcPts val="0"/>
              </a:spcBef>
              <a:spcAft>
                <a:spcPts val="0"/>
              </a:spcAft>
              <a:buClr>
                <a:srgbClr val="000000"/>
              </a:buClr>
              <a:buSzPts val="2000"/>
              <a:buFont typeface="Arial"/>
              <a:buChar char="➔"/>
            </a:pPr>
            <a:r>
              <a:rPr b="1" i="0" lang="es-AR" sz="2800" u="none" cap="none" strike="noStrike">
                <a:solidFill>
                  <a:srgbClr val="000000"/>
                </a:solidFill>
                <a:latin typeface="Arial"/>
                <a:ea typeface="Arial"/>
                <a:cs typeface="Arial"/>
                <a:sym typeface="Arial"/>
              </a:rPr>
              <a:t>¿Cómo?</a:t>
            </a:r>
            <a:r>
              <a:rPr b="1" i="0" lang="es-AR" sz="2133" u="none" cap="none" strike="noStrike">
                <a:solidFill>
                  <a:srgbClr val="000000"/>
                </a:solidFill>
                <a:latin typeface="Arial"/>
                <a:ea typeface="Arial"/>
                <a:cs typeface="Arial"/>
                <a:sym typeface="Arial"/>
              </a:rPr>
              <a:t> </a:t>
            </a:r>
            <a:endParaRPr b="1"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AR" sz="2133" u="none" cap="none" strike="noStrike">
                <a:solidFill>
                  <a:srgbClr val="000000"/>
                </a:solidFill>
                <a:latin typeface="Arial"/>
                <a:ea typeface="Arial"/>
                <a:cs typeface="Arial"/>
                <a:sym typeface="Arial"/>
              </a:rPr>
              <a:t>DERIVACIÓN DIRECTA</a:t>
            </a:r>
            <a:r>
              <a:rPr b="0" i="0" lang="es-AR" sz="2133" u="none" cap="none" strike="noStrike">
                <a:solidFill>
                  <a:srgbClr val="000000"/>
                </a:solidFill>
                <a:latin typeface="Arial"/>
                <a:ea typeface="Arial"/>
                <a:cs typeface="Arial"/>
                <a:sym typeface="Arial"/>
              </a:rPr>
              <a:t>:</a:t>
            </a:r>
            <a:r>
              <a:rPr b="1" i="0" lang="es-AR" sz="2133" u="none" cap="none" strike="noStrike">
                <a:solidFill>
                  <a:srgbClr val="000000"/>
                </a:solidFill>
                <a:latin typeface="Arial"/>
                <a:ea typeface="Arial"/>
                <a:cs typeface="Arial"/>
                <a:sym typeface="Arial"/>
              </a:rPr>
              <a:t> Contacto previo </a:t>
            </a:r>
            <a:r>
              <a:rPr b="0" i="0" lang="es-AR" sz="2133" u="none" cap="none" strike="noStrike">
                <a:solidFill>
                  <a:srgbClr val="000000"/>
                </a:solidFill>
                <a:latin typeface="Arial"/>
                <a:ea typeface="Arial"/>
                <a:cs typeface="Arial"/>
                <a:sym typeface="Arial"/>
              </a:rPr>
              <a:t>con quien recepciona. Indicar con precisión lugar, día, hora y servicio que recibe. No siempre está tomada la decisión con respecto a la gesta. </a:t>
            </a:r>
            <a:endParaRPr b="0" i="0" sz="21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AR" sz="2133" u="none" cap="none" strike="noStrike">
                <a:solidFill>
                  <a:srgbClr val="000000"/>
                </a:solidFill>
                <a:latin typeface="Arial"/>
                <a:ea typeface="Arial"/>
                <a:cs typeface="Arial"/>
                <a:sym typeface="Arial"/>
              </a:rPr>
              <a:t>Activación con SPD. Evaluar Denuncia</a:t>
            </a:r>
            <a:endParaRPr b="1" i="0" sz="2133"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73"/>
          <p:cNvSpPr txBox="1"/>
          <p:nvPr>
            <p:ph type="title"/>
          </p:nvPr>
        </p:nvSpPr>
        <p:spPr>
          <a:xfrm>
            <a:off x="1751526" y="0"/>
            <a:ext cx="10440473" cy="1291771"/>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sz="3200">
                <a:solidFill>
                  <a:schemeClr val="lt1"/>
                </a:solidFill>
              </a:rPr>
              <a:t>Promover la conformación de una Red para la Atención Integral</a:t>
            </a:r>
            <a:endParaRPr sz="3200"/>
          </a:p>
        </p:txBody>
      </p:sp>
      <p:sp>
        <p:nvSpPr>
          <p:cNvPr id="771" name="Google Shape;771;p73"/>
          <p:cNvSpPr txBox="1"/>
          <p:nvPr/>
        </p:nvSpPr>
        <p:spPr>
          <a:xfrm>
            <a:off x="2704939" y="1443408"/>
            <a:ext cx="8229600" cy="47790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360"/>
              </a:spcBef>
              <a:spcAft>
                <a:spcPts val="0"/>
              </a:spcAft>
              <a:buClr>
                <a:srgbClr val="351C75"/>
              </a:buClr>
              <a:buSzPts val="1600"/>
              <a:buFont typeface="Arial"/>
              <a:buChar char="•"/>
            </a:pPr>
            <a:r>
              <a:rPr b="1" i="0" lang="es-AR" sz="1600" u="none" cap="none" strike="noStrike">
                <a:solidFill>
                  <a:srgbClr val="00B3C2"/>
                </a:solidFill>
                <a:latin typeface="Arial"/>
                <a:ea typeface="Arial"/>
                <a:cs typeface="Arial"/>
                <a:sym typeface="Arial"/>
              </a:rPr>
              <a:t>Propiciar el funcionamiento de la red de ATENCIÓN SANITARIA:</a:t>
            </a:r>
            <a:r>
              <a:rPr b="0" i="0" lang="es-AR" sz="1600" u="none" cap="none" strike="noStrike">
                <a:solidFill>
                  <a:srgbClr val="00B3C2"/>
                </a:solidFill>
                <a:latin typeface="Arial"/>
                <a:ea typeface="Arial"/>
                <a:cs typeface="Arial"/>
                <a:sym typeface="Arial"/>
              </a:rPr>
              <a:t>  1° nivel/ 2° nivel.</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rPr b="0" i="0" lang="es-AR" sz="1600" u="none" cap="none" strike="noStrike">
                <a:solidFill>
                  <a:srgbClr val="000000"/>
                </a:solidFill>
                <a:latin typeface="Arial"/>
                <a:ea typeface="Arial"/>
                <a:cs typeface="Arial"/>
                <a:sym typeface="Arial"/>
              </a:rPr>
              <a:t>¿cuál es la institución de referencia  de cada nivel en los municipios de la  región Sanitaria?</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rPr b="0" i="0" lang="es-AR" sz="1600" u="none" cap="none" strike="noStrike">
                <a:solidFill>
                  <a:srgbClr val="000000"/>
                </a:solidFill>
                <a:latin typeface="Arial"/>
                <a:ea typeface="Arial"/>
                <a:cs typeface="Arial"/>
                <a:sym typeface="Arial"/>
              </a:rPr>
              <a:t>¿cuáles son los efectores que cuentan con recurso humano capacitado?</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rPr b="0" i="0" lang="es-AR" sz="1600" u="none" cap="none" strike="noStrike">
                <a:solidFill>
                  <a:srgbClr val="000000"/>
                </a:solidFill>
                <a:latin typeface="Arial"/>
                <a:ea typeface="Arial"/>
                <a:cs typeface="Arial"/>
                <a:sym typeface="Arial"/>
              </a:rPr>
              <a:t>¿cuáles son los equipos o profesionales de referencia a contactar?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rPr b="1" i="0" lang="es-AR" sz="1600" u="none" cap="none" strike="noStrike">
                <a:solidFill>
                  <a:srgbClr val="000000"/>
                </a:solidFill>
                <a:latin typeface="Arial"/>
                <a:ea typeface="Arial"/>
                <a:cs typeface="Arial"/>
                <a:sym typeface="Arial"/>
              </a:rPr>
              <a:t>Acompañamiento integral  y gestiones necesarias para garantizar atención adecuada</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rPr b="1" i="0" lang="es-AR" sz="1600" u="none" cap="none" strike="noStrike">
                <a:solidFill>
                  <a:srgbClr val="000000"/>
                </a:solidFill>
                <a:latin typeface="Arial"/>
                <a:ea typeface="Arial"/>
                <a:cs typeface="Arial"/>
                <a:sym typeface="Arial"/>
              </a:rPr>
              <a:t>y seguimiento posterior desde un enfoque integral y atendiendo la complejidad de la situación.</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360"/>
              </a:spcBef>
              <a:spcAft>
                <a:spcPts val="0"/>
              </a:spcAft>
              <a:buClr>
                <a:srgbClr val="351C75"/>
              </a:buClr>
              <a:buSzPts val="1600"/>
              <a:buFont typeface="Arial"/>
              <a:buChar char="•"/>
            </a:pPr>
            <a:r>
              <a:rPr b="1" i="0" lang="es-AR" sz="1600" u="none" cap="none" strike="noStrike">
                <a:solidFill>
                  <a:srgbClr val="00B3C2"/>
                </a:solidFill>
                <a:latin typeface="Arial"/>
                <a:ea typeface="Arial"/>
                <a:cs typeface="Arial"/>
                <a:sym typeface="Arial"/>
              </a:rPr>
              <a:t>Propiciar  la articulación con el  ORGANISMO de PROTECCIÓN DE NNyA (OPNNyA)</a:t>
            </a:r>
            <a:endParaRPr b="0" i="0" sz="1400" u="none" cap="none" strike="noStrike">
              <a:solidFill>
                <a:srgbClr val="000000"/>
              </a:solidFill>
              <a:latin typeface="Arial"/>
              <a:ea typeface="Arial"/>
              <a:cs typeface="Arial"/>
              <a:sym typeface="Arial"/>
            </a:endParaRPr>
          </a:p>
          <a:p>
            <a:pPr indent="0" lvl="0" marL="450000" marR="0" rtl="0" algn="l">
              <a:lnSpc>
                <a:spcPct val="100000"/>
              </a:lnSpc>
              <a:spcBef>
                <a:spcPts val="360"/>
              </a:spcBef>
              <a:spcAft>
                <a:spcPts val="0"/>
              </a:spcAft>
              <a:buNone/>
            </a:pPr>
            <a:r>
              <a:rPr b="0" i="0" lang="es-AR" sz="1600" u="none" cap="none" strike="noStrike">
                <a:solidFill>
                  <a:srgbClr val="000000"/>
                </a:solidFill>
                <a:latin typeface="Arial"/>
                <a:ea typeface="Arial"/>
                <a:cs typeface="Arial"/>
                <a:sym typeface="Arial"/>
              </a:rPr>
              <a:t>Conocer qué equipos vienen  trabajando con la situación ( servicio local, servicio zonal, hogares convivenciales, etc) que estrategias de abordajes se han implementado. (historización de las intervenciones)</a:t>
            </a:r>
            <a:endParaRPr b="0" i="0" sz="1400" u="none" cap="none" strike="noStrike">
              <a:solidFill>
                <a:srgbClr val="000000"/>
              </a:solidFill>
              <a:latin typeface="Arial"/>
              <a:ea typeface="Arial"/>
              <a:cs typeface="Arial"/>
              <a:sym typeface="Arial"/>
            </a:endParaRPr>
          </a:p>
          <a:p>
            <a:pPr indent="0" lvl="0" marL="450000" marR="0" rtl="0" algn="l">
              <a:lnSpc>
                <a:spcPct val="100000"/>
              </a:lnSpc>
              <a:spcBef>
                <a:spcPts val="360"/>
              </a:spcBef>
              <a:spcAft>
                <a:spcPts val="0"/>
              </a:spcAft>
              <a:buNone/>
            </a:pPr>
            <a:r>
              <a:rPr b="1" i="0" lang="es-AR" sz="1600" u="none" cap="none" strike="noStrike">
                <a:solidFill>
                  <a:srgbClr val="000000"/>
                </a:solidFill>
                <a:latin typeface="Arial"/>
                <a:ea typeface="Arial"/>
                <a:cs typeface="Arial"/>
                <a:sym typeface="Arial"/>
              </a:rPr>
              <a:t>Generar  en caso de que se requiera espacios de encuentro e intercambio para el diseño de estrategias de acompañamiento</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360"/>
              </a:spcBef>
              <a:spcAft>
                <a:spcPts val="0"/>
              </a:spcAft>
              <a:buClr>
                <a:srgbClr val="351C75"/>
              </a:buClr>
              <a:buSzPts val="1600"/>
              <a:buFont typeface="Arial"/>
              <a:buChar char="•"/>
            </a:pPr>
            <a:r>
              <a:rPr b="1" i="0" lang="es-AR" sz="1600" u="none" cap="none" strike="noStrike">
                <a:solidFill>
                  <a:srgbClr val="00B3C2"/>
                </a:solidFill>
                <a:latin typeface="Arial"/>
                <a:ea typeface="Arial"/>
                <a:cs typeface="Arial"/>
                <a:sym typeface="Arial"/>
              </a:rPr>
              <a:t>Confidencialidad</a:t>
            </a:r>
            <a:endParaRPr b="0" i="0" sz="1600" u="none" cap="none" strike="noStrike">
              <a:solidFill>
                <a:srgbClr val="00B3C2"/>
              </a:solidFill>
              <a:latin typeface="Arial"/>
              <a:ea typeface="Arial"/>
              <a:cs typeface="Arial"/>
              <a:sym typeface="Arial"/>
            </a:endParaRPr>
          </a:p>
          <a:p>
            <a:pPr indent="0" lvl="0" marL="457200" marR="0" rtl="0" algn="l">
              <a:lnSpc>
                <a:spcPct val="100000"/>
              </a:lnSpc>
              <a:spcBef>
                <a:spcPts val="360"/>
              </a:spcBef>
              <a:spcAft>
                <a:spcPts val="0"/>
              </a:spcAft>
              <a:buNone/>
            </a:pPr>
            <a:r>
              <a:rPr b="0" i="0" lang="es-AR" sz="1600" u="none" cap="none" strike="noStrike">
                <a:solidFill>
                  <a:srgbClr val="000000"/>
                </a:solidFill>
                <a:latin typeface="Arial"/>
                <a:ea typeface="Arial"/>
                <a:cs typeface="Arial"/>
                <a:sym typeface="Arial"/>
              </a:rPr>
              <a:t>Mantener el anonimato, proteger la identidad de la niña, no brindar información sin su consentimiento y evitar dar detalles que minimicen la complejidad del caso.</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8"/>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486" name="Google Shape;486;p38"/>
          <p:cNvSpPr txBox="1"/>
          <p:nvPr/>
        </p:nvSpPr>
        <p:spPr>
          <a:xfrm>
            <a:off x="1839267" y="0"/>
            <a:ext cx="10352732" cy="1039091"/>
          </a:xfrm>
          <a:prstGeom prst="rect">
            <a:avLst/>
          </a:prstGeom>
          <a:solidFill>
            <a:srgbClr val="00B3C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En La Provincia de Buenos Ares</a:t>
            </a:r>
            <a:endParaRPr b="1" i="0" sz="4400" u="none" cap="none" strike="noStrike">
              <a:solidFill>
                <a:srgbClr val="FFFFFF"/>
              </a:solidFill>
              <a:latin typeface="Arial"/>
              <a:ea typeface="Arial"/>
              <a:cs typeface="Arial"/>
              <a:sym typeface="Arial"/>
            </a:endParaRPr>
          </a:p>
        </p:txBody>
      </p:sp>
      <p:sp>
        <p:nvSpPr>
          <p:cNvPr id="487" name="Google Shape;487;p38"/>
          <p:cNvSpPr/>
          <p:nvPr/>
        </p:nvSpPr>
        <p:spPr>
          <a:xfrm>
            <a:off x="2146825" y="1296289"/>
            <a:ext cx="93458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2800" u="none" cap="none" strike="noStrike">
                <a:solidFill>
                  <a:srgbClr val="00AEC3"/>
                </a:solidFill>
                <a:latin typeface="Arial"/>
                <a:ea typeface="Arial"/>
                <a:cs typeface="Arial"/>
                <a:sym typeface="Arial"/>
              </a:rPr>
              <a:t>Prioridades y urgencias. Interrupción Legal del Embarazo</a:t>
            </a:r>
            <a:endParaRPr b="0" i="0" sz="2800" u="none" cap="none" strike="noStrike">
              <a:solidFill>
                <a:srgbClr val="000000"/>
              </a:solidFill>
              <a:latin typeface="Arial"/>
              <a:ea typeface="Arial"/>
              <a:cs typeface="Arial"/>
              <a:sym typeface="Arial"/>
            </a:endParaRPr>
          </a:p>
        </p:txBody>
      </p:sp>
      <p:sp>
        <p:nvSpPr>
          <p:cNvPr id="488" name="Google Shape;488;p38"/>
          <p:cNvSpPr txBox="1"/>
          <p:nvPr/>
        </p:nvSpPr>
        <p:spPr>
          <a:xfrm>
            <a:off x="2831571" y="1956512"/>
            <a:ext cx="7976336" cy="8337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marR="0" rtl="0" algn="l">
              <a:lnSpc>
                <a:spcPct val="90000"/>
              </a:lnSpc>
              <a:spcBef>
                <a:spcPts val="1000"/>
              </a:spcBef>
              <a:spcAft>
                <a:spcPts val="0"/>
              </a:spcAft>
              <a:buClr>
                <a:schemeClr val="dk1"/>
              </a:buClr>
              <a:buSzPct val="108108"/>
              <a:buFont typeface="Arial"/>
              <a:buNone/>
            </a:pPr>
            <a:r>
              <a:rPr b="0" i="0" lang="es-AR" sz="2800" u="none" cap="none" strike="noStrike">
                <a:solidFill>
                  <a:schemeClr val="dk1"/>
                </a:solidFill>
                <a:latin typeface="Arial"/>
                <a:ea typeface="Arial"/>
                <a:cs typeface="Arial"/>
                <a:sym typeface="Arial"/>
              </a:rPr>
              <a:t>EQUIDAD = Generar condiciones materiales y simbólicas que garanticen el derecho a la salud (acceso y calidad)</a:t>
            </a:r>
            <a:endParaRPr b="0" i="0" sz="2800" u="none" cap="none" strike="noStrike">
              <a:solidFill>
                <a:schemeClr val="dk1"/>
              </a:solidFill>
              <a:latin typeface="Arial"/>
              <a:ea typeface="Arial"/>
              <a:cs typeface="Arial"/>
              <a:sym typeface="Arial"/>
            </a:endParaRPr>
          </a:p>
        </p:txBody>
      </p:sp>
      <p:pic>
        <p:nvPicPr>
          <p:cNvPr id="489" name="Google Shape;489;p38"/>
          <p:cNvPicPr preferRelativeResize="0"/>
          <p:nvPr/>
        </p:nvPicPr>
        <p:blipFill rotWithShape="1">
          <a:blip r:embed="rId3">
            <a:alphaModFix/>
          </a:blip>
          <a:srcRect b="0" l="10217" r="35546" t="12319"/>
          <a:stretch/>
        </p:blipFill>
        <p:spPr>
          <a:xfrm>
            <a:off x="2146825" y="2790212"/>
            <a:ext cx="3879902" cy="3930456"/>
          </a:xfrm>
          <a:prstGeom prst="rect">
            <a:avLst/>
          </a:prstGeom>
          <a:noFill/>
          <a:ln>
            <a:noFill/>
          </a:ln>
        </p:spPr>
      </p:pic>
      <p:pic>
        <p:nvPicPr>
          <p:cNvPr id="490" name="Google Shape;490;p38"/>
          <p:cNvPicPr preferRelativeResize="0"/>
          <p:nvPr/>
        </p:nvPicPr>
        <p:blipFill rotWithShape="1">
          <a:blip r:embed="rId4">
            <a:alphaModFix/>
          </a:blip>
          <a:srcRect b="0" l="0" r="0" t="0"/>
          <a:stretch/>
        </p:blipFill>
        <p:spPr>
          <a:xfrm>
            <a:off x="7453745" y="3512190"/>
            <a:ext cx="4038908" cy="320847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3"/>
          <p:cNvSpPr txBox="1"/>
          <p:nvPr>
            <p:ph type="title"/>
          </p:nvPr>
        </p:nvSpPr>
        <p:spPr>
          <a:xfrm>
            <a:off x="1748118" y="1"/>
            <a:ext cx="10443987" cy="1277470"/>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sz="3600">
                <a:solidFill>
                  <a:schemeClr val="lt1"/>
                </a:solidFill>
              </a:rPr>
              <a:t>                     Procesos desencadenados</a:t>
            </a:r>
            <a:endParaRPr b="1" sz="3600">
              <a:solidFill>
                <a:srgbClr val="FFFFFF"/>
              </a:solidFill>
            </a:endParaRPr>
          </a:p>
        </p:txBody>
      </p:sp>
      <p:sp>
        <p:nvSpPr>
          <p:cNvPr id="777" name="Google Shape;777;p3"/>
          <p:cNvSpPr txBox="1"/>
          <p:nvPr/>
        </p:nvSpPr>
        <p:spPr>
          <a:xfrm>
            <a:off x="2292824" y="2074459"/>
            <a:ext cx="8707271" cy="40010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Se realizo la presentación de la estrategia a todas las Regiones Sanitarias</a:t>
            </a:r>
            <a:endParaRPr/>
          </a:p>
          <a:p>
            <a:pPr indent="-285750" lvl="0" marL="28575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Todas las RS cuentan con la herramienta de seguimiento ( Carga de Google Form) seguimiento de las situaciones que se presentan </a:t>
            </a:r>
            <a:endParaRPr/>
          </a:p>
          <a:p>
            <a:pPr indent="-285750" lvl="0" marL="28575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Se conformaron Mesas Locales “Niñas No Madres” en 4 sanitarias y la mayoría  están en proceso</a:t>
            </a:r>
            <a:endParaRPr/>
          </a:p>
          <a:p>
            <a:pPr indent="-285750" lvl="0" marL="28575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En todas las situaciones pudieron conformarse equipos para el abordaje</a:t>
            </a:r>
            <a:endParaRPr/>
          </a:p>
          <a:p>
            <a:pPr indent="-285750" lvl="0" marL="285750" marR="0" rtl="0" algn="l">
              <a:lnSpc>
                <a:spcPct val="100000"/>
              </a:lnSpc>
              <a:spcBef>
                <a:spcPts val="0"/>
              </a:spcBef>
              <a:spcAft>
                <a:spcPts val="0"/>
              </a:spcAft>
              <a:buClr>
                <a:srgbClr val="000000"/>
              </a:buClr>
              <a:buSzPts val="2400"/>
              <a:buFont typeface="Arial"/>
              <a:buChar char="•"/>
            </a:pPr>
            <a:r>
              <a:rPr b="0" i="0" lang="es-AR" sz="2400" u="none" cap="none" strike="noStrike">
                <a:solidFill>
                  <a:srgbClr val="000000"/>
                </a:solidFill>
                <a:latin typeface="Arial"/>
                <a:ea typeface="Arial"/>
                <a:cs typeface="Arial"/>
                <a:sym typeface="Arial"/>
              </a:rPr>
              <a:t>En todas las situaciones se realizo la comunicación al los servicios de Protección de Derechos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74"/>
          <p:cNvSpPr txBox="1"/>
          <p:nvPr>
            <p:ph type="title"/>
          </p:nvPr>
        </p:nvSpPr>
        <p:spPr>
          <a:xfrm>
            <a:off x="1761565" y="-1"/>
            <a:ext cx="10430435" cy="1331259"/>
          </a:xfrm>
          <a:prstGeom prst="rect">
            <a:avLst/>
          </a:prstGeom>
          <a:solidFill>
            <a:srgbClr val="00B3C2"/>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200"/>
              <a:buFont typeface="Arial"/>
              <a:buNone/>
            </a:pPr>
            <a:r>
              <a:rPr b="1" lang="es-AR" sz="3200">
                <a:solidFill>
                  <a:schemeClr val="lt1"/>
                </a:solidFill>
              </a:rPr>
              <a:t>INDICADORES PRELIMINARES</a:t>
            </a:r>
            <a:endParaRPr sz="3200"/>
          </a:p>
        </p:txBody>
      </p:sp>
      <p:sp>
        <p:nvSpPr>
          <p:cNvPr id="783" name="Google Shape;783;p74"/>
          <p:cNvSpPr/>
          <p:nvPr/>
        </p:nvSpPr>
        <p:spPr>
          <a:xfrm>
            <a:off x="2206170" y="1349830"/>
            <a:ext cx="9535887" cy="53655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s-AR" sz="1600" u="none" cap="none" strike="noStrike">
                <a:solidFill>
                  <a:srgbClr val="000000"/>
                </a:solidFill>
                <a:latin typeface="Arial"/>
                <a:ea typeface="Arial"/>
                <a:cs typeface="Arial"/>
                <a:sym typeface="Arial"/>
              </a:rPr>
              <a:t>Sobre los embarazos forzados: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600" u="none" cap="none" strike="noStrike">
                <a:solidFill>
                  <a:srgbClr val="000000"/>
                </a:solidFill>
                <a:latin typeface="Arial"/>
                <a:ea typeface="Arial"/>
                <a:cs typeface="Arial"/>
                <a:sym typeface="Arial"/>
              </a:rPr>
              <a:t>Del total de situaciones registradas hasta el momento de embarazos en niñas y adolescentes menores de 15 años</a:t>
            </a:r>
            <a:r>
              <a:rPr b="1" i="0" lang="es-AR" sz="1600" u="none" cap="none" strike="noStrike">
                <a:solidFill>
                  <a:srgbClr val="000000"/>
                </a:solidFill>
                <a:latin typeface="Arial"/>
                <a:ea typeface="Arial"/>
                <a:cs typeface="Arial"/>
                <a:sym typeface="Arial"/>
              </a:rPr>
              <a:t>, más del 70% de los casos válidos corresponde a relaciones consensuadas</a:t>
            </a:r>
            <a:r>
              <a:rPr b="0" i="0" lang="es-AR" sz="1600" u="none" cap="none" strike="noStrike">
                <a:solidFill>
                  <a:srgbClr val="000000"/>
                </a:solidFill>
                <a:latin typeface="Arial"/>
                <a:ea typeface="Arial"/>
                <a:cs typeface="Arial"/>
                <a:sym typeface="Arial"/>
              </a:rPr>
              <a:t> según el relato de las niñas. Respecto al 29% de casos válidos que refiere a embarazos producto de relaciones no consentidas, </a:t>
            </a:r>
            <a:r>
              <a:rPr b="1" i="0" lang="es-AR" sz="1600" u="none" cap="none" strike="noStrike">
                <a:solidFill>
                  <a:srgbClr val="000000"/>
                </a:solidFill>
                <a:latin typeface="Arial"/>
                <a:ea typeface="Arial"/>
                <a:cs typeface="Arial"/>
                <a:sym typeface="Arial"/>
              </a:rPr>
              <a:t>el 86% corresponde a abusos intrafamiliares</a:t>
            </a:r>
            <a:r>
              <a:rPr b="0" i="0" lang="es-AR" sz="1600" u="none" cap="none" strike="noStrike">
                <a:solidFill>
                  <a:srgbClr val="000000"/>
                </a:solidFill>
                <a:latin typeface="Arial"/>
                <a:ea typeface="Arial"/>
                <a:cs typeface="Arial"/>
                <a:sym typeface="Arial"/>
              </a:rPr>
              <a:t>, de los cuales el 33% son perpetuados por adolescentes. </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s-AR" sz="1600" u="none" cap="none" strike="noStrike">
                <a:solidFill>
                  <a:srgbClr val="000000"/>
                </a:solidFill>
                <a:latin typeface="Arial"/>
                <a:ea typeface="Arial"/>
                <a:cs typeface="Arial"/>
                <a:sym typeface="Arial"/>
              </a:rPr>
              <a:t>Sobre el abordaje: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600" u="none" cap="none" strike="noStrike">
                <a:solidFill>
                  <a:srgbClr val="000000"/>
                </a:solidFill>
                <a:latin typeface="Arial"/>
                <a:ea typeface="Arial"/>
                <a:cs typeface="Arial"/>
                <a:sym typeface="Arial"/>
              </a:rPr>
              <a:t>En el 88% de los casos registrados, se constituyó en el efector de salud un equipo de atención integral para el  acompañamiento de la situación.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600" u="none" cap="none" strike="noStrike">
                <a:solidFill>
                  <a:srgbClr val="000000"/>
                </a:solidFill>
                <a:latin typeface="Arial"/>
                <a:ea typeface="Arial"/>
                <a:cs typeface="Arial"/>
                <a:sym typeface="Arial"/>
              </a:rPr>
              <a:t>En los casos de menores de 13, en la totalidad de las situaciones los efectores realizaron la comunicación al órgano de protección de Niñez.</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s-AR" sz="1600" u="none" cap="none" strike="noStrike">
                <a:solidFill>
                  <a:srgbClr val="000000"/>
                </a:solidFill>
                <a:latin typeface="Arial"/>
                <a:ea typeface="Arial"/>
                <a:cs typeface="Arial"/>
                <a:sym typeface="Arial"/>
              </a:rPr>
              <a:t>Sobre la gestación: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AR" sz="1600" u="none" cap="none" strike="noStrike">
                <a:solidFill>
                  <a:srgbClr val="000000"/>
                </a:solidFill>
                <a:latin typeface="Arial"/>
                <a:ea typeface="Arial"/>
                <a:cs typeface="Arial"/>
                <a:sym typeface="Arial"/>
              </a:rPr>
              <a:t>En los casos válidos registrados hasta el momento en la base de seguimiento, </a:t>
            </a:r>
            <a:r>
              <a:rPr b="1" i="0" lang="es-AR" sz="1600" u="none" cap="none" strike="noStrike">
                <a:solidFill>
                  <a:srgbClr val="000000"/>
                </a:solidFill>
                <a:latin typeface="Arial"/>
                <a:ea typeface="Arial"/>
                <a:cs typeface="Arial"/>
                <a:sym typeface="Arial"/>
              </a:rPr>
              <a:t>el 68% de las gestaciones derivó en una interrupción legal del embarazo</a:t>
            </a:r>
            <a:r>
              <a:rPr b="0" i="0" lang="es-AR" sz="1600" u="none" cap="none" strike="noStrike">
                <a:solidFill>
                  <a:srgbClr val="000000"/>
                </a:solidFill>
                <a:latin typeface="Arial"/>
                <a:ea typeface="Arial"/>
                <a:cs typeface="Arial"/>
                <a:sym typeface="Arial"/>
              </a:rPr>
              <a:t>. De esos casos, casi la mitad (47%) corresponde a relaciones consensuadas.</a:t>
            </a:r>
            <a:endParaRPr/>
          </a:p>
          <a:p>
            <a:pPr indent="0" lvl="0" marL="0" marR="0" rtl="0" algn="l">
              <a:lnSpc>
                <a:spcPct val="100000"/>
              </a:lnSpc>
              <a:spcBef>
                <a:spcPts val="0"/>
              </a:spcBef>
              <a:spcAft>
                <a:spcPts val="0"/>
              </a:spcAft>
              <a:buNone/>
            </a:pPr>
            <a:r>
              <a:rPr b="0" i="0" lang="es-AR" sz="1600" u="none" cap="none" strike="noStrike">
                <a:solidFill>
                  <a:srgbClr val="000000"/>
                </a:solidFill>
                <a:latin typeface="Arial"/>
                <a:ea typeface="Arial"/>
                <a:cs typeface="Arial"/>
                <a:sym typeface="Arial"/>
              </a:rPr>
              <a:t>Por su parte, del 32% de casos válidos en los que la niña continuó con el embarazo, la mitad ingresó al sistema de salud con más de 20 semanas de gestación. De esos casos, la mitad de los embarazos son producto de abusos sexuales. A partir de la intervención de la mesa se pudo acompañar la decisión de la niña de no maternar</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360"/>
              </a:spcBef>
              <a:spcAft>
                <a:spcPts val="0"/>
              </a:spcAft>
              <a:buNone/>
            </a:pPr>
            <a:r>
              <a:rPr b="0" i="0" lang="es-AR"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5"/>
          <p:cNvSpPr txBox="1"/>
          <p:nvPr>
            <p:ph type="title"/>
          </p:nvPr>
        </p:nvSpPr>
        <p:spPr>
          <a:xfrm>
            <a:off x="1756229" y="0"/>
            <a:ext cx="10435771" cy="1277257"/>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b="1" lang="es-AR" sz="3600">
                <a:solidFill>
                  <a:schemeClr val="lt1"/>
                </a:solidFill>
              </a:rPr>
              <a:t>                                          DESAFÍOS</a:t>
            </a:r>
            <a:endParaRPr b="1" sz="3600">
              <a:solidFill>
                <a:schemeClr val="lt1"/>
              </a:solidFill>
            </a:endParaRPr>
          </a:p>
        </p:txBody>
      </p:sp>
      <p:sp>
        <p:nvSpPr>
          <p:cNvPr id="790" name="Google Shape;790;p75"/>
          <p:cNvSpPr/>
          <p:nvPr/>
        </p:nvSpPr>
        <p:spPr>
          <a:xfrm>
            <a:off x="2190928" y="1639850"/>
            <a:ext cx="9232247" cy="341627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434343"/>
              </a:buClr>
              <a:buSzPts val="1800"/>
              <a:buFont typeface="Arial"/>
              <a:buChar char="•"/>
            </a:pPr>
            <a:r>
              <a:rPr b="0" i="0" lang="es-AR" sz="1800" u="none" cap="none" strike="noStrike">
                <a:solidFill>
                  <a:srgbClr val="434343"/>
                </a:solidFill>
                <a:latin typeface="Arial"/>
                <a:ea typeface="Arial"/>
                <a:cs typeface="Arial"/>
                <a:sym typeface="Arial"/>
              </a:rPr>
              <a:t>Contribuir a desencadenar los procesos necesarios de </a:t>
            </a:r>
            <a:r>
              <a:rPr b="1" i="0" lang="es-AR" sz="1800" u="none" cap="none" strike="noStrike">
                <a:solidFill>
                  <a:srgbClr val="434343"/>
                </a:solidFill>
                <a:latin typeface="Arial"/>
                <a:ea typeface="Arial"/>
                <a:cs typeface="Arial"/>
                <a:sym typeface="Arial"/>
              </a:rPr>
              <a:t>transformación de sentidos en los espacios y equipos de salud,</a:t>
            </a:r>
            <a:r>
              <a:rPr b="0" i="0" lang="es-AR" sz="1800" u="none" cap="none" strike="noStrike">
                <a:solidFill>
                  <a:srgbClr val="434343"/>
                </a:solidFill>
                <a:latin typeface="Arial"/>
                <a:ea typeface="Arial"/>
                <a:cs typeface="Arial"/>
                <a:sym typeface="Arial"/>
              </a:rPr>
              <a:t> invitándolos a poner en tensión paradigmas culturales con respecto a la maternidad en general y específicamente al embarazo en las niñeces, promoviendo la revisión de prácticas establecidas y reproducidas</a:t>
            </a:r>
            <a:r>
              <a:rPr b="1" i="0" lang="es-AR" sz="1800" u="none" cap="none" strike="noStrike">
                <a:solidFill>
                  <a:srgbClr val="434343"/>
                </a:solidFill>
                <a:latin typeface="Arial"/>
                <a:ea typeface="Arial"/>
                <a:cs typeface="Arial"/>
                <a:sym typeface="Arial"/>
              </a:rPr>
              <a:t>, abonando al desarrollo de un modelo de atención basado en el cuidado de la salud que garantice el ejercicio de autonomía de las niñas y adolescentes en el marco de respuestas integrales desde el estado.</a:t>
            </a:r>
            <a:endParaRPr/>
          </a:p>
          <a:p>
            <a:pPr indent="-171450" lvl="0" marL="285750" marR="0" rtl="0" algn="just">
              <a:lnSpc>
                <a:spcPct val="100000"/>
              </a:lnSpc>
              <a:spcBef>
                <a:spcPts val="0"/>
              </a:spcBef>
              <a:spcAft>
                <a:spcPts val="0"/>
              </a:spcAft>
              <a:buClr>
                <a:srgbClr val="434343"/>
              </a:buClr>
              <a:buSzPts val="1800"/>
              <a:buFont typeface="Arial"/>
              <a:buNone/>
            </a:pPr>
            <a:r>
              <a:t/>
            </a:r>
            <a:endParaRPr b="1" i="0" sz="1800" u="none" cap="none" strike="noStrike">
              <a:solidFill>
                <a:srgbClr val="434343"/>
              </a:solidFill>
              <a:latin typeface="Arial"/>
              <a:ea typeface="Arial"/>
              <a:cs typeface="Arial"/>
              <a:sym typeface="Arial"/>
            </a:endParaRPr>
          </a:p>
          <a:p>
            <a:pPr indent="-285750" lvl="0" marL="285750" marR="0" rtl="0" algn="just">
              <a:lnSpc>
                <a:spcPct val="100000"/>
              </a:lnSpc>
              <a:spcBef>
                <a:spcPts val="0"/>
              </a:spcBef>
              <a:spcAft>
                <a:spcPts val="0"/>
              </a:spcAft>
              <a:buClr>
                <a:srgbClr val="434343"/>
              </a:buClr>
              <a:buSzPts val="1800"/>
              <a:buFont typeface="Arial"/>
              <a:buChar char="•"/>
            </a:pPr>
            <a:r>
              <a:rPr b="1" i="0" lang="es-AR" sz="1800" u="none" cap="none" strike="noStrike">
                <a:solidFill>
                  <a:schemeClr val="dk1"/>
                </a:solidFill>
                <a:latin typeface="Arial"/>
                <a:ea typeface="Arial"/>
                <a:cs typeface="Arial"/>
                <a:sym typeface="Arial"/>
              </a:rPr>
              <a:t>Prácticas asistenciales cuyo soporte sea el reconocimiento pleno del concepto niñas NO  madres. </a:t>
            </a:r>
            <a:endParaRPr/>
          </a:p>
          <a:p>
            <a:pPr indent="-171450" lvl="0" marL="285750" marR="0" rtl="0" algn="just">
              <a:lnSpc>
                <a:spcPct val="100000"/>
              </a:lnSpc>
              <a:spcBef>
                <a:spcPts val="0"/>
              </a:spcBef>
              <a:spcAft>
                <a:spcPts val="0"/>
              </a:spcAft>
              <a:buClr>
                <a:srgbClr val="434343"/>
              </a:buClr>
              <a:buSzPts val="1800"/>
              <a:buFont typeface="Arial"/>
              <a:buNone/>
            </a:pPr>
            <a:r>
              <a:t/>
            </a:r>
            <a:endParaRPr b="1" i="0" sz="1800" u="none" cap="none" strike="noStrike">
              <a:solidFill>
                <a:srgbClr val="434343"/>
              </a:solidFill>
              <a:latin typeface="Arial"/>
              <a:ea typeface="Arial"/>
              <a:cs typeface="Arial"/>
              <a:sym typeface="Arial"/>
            </a:endParaRPr>
          </a:p>
          <a:p>
            <a:pPr indent="-171450" lvl="0" marL="285750" marR="0" rtl="0" algn="just">
              <a:lnSpc>
                <a:spcPct val="100000"/>
              </a:lnSpc>
              <a:spcBef>
                <a:spcPts val="0"/>
              </a:spcBef>
              <a:spcAft>
                <a:spcPts val="0"/>
              </a:spcAft>
              <a:buClr>
                <a:srgbClr val="434343"/>
              </a:buClr>
              <a:buSzPts val="1800"/>
              <a:buFont typeface="Arial"/>
              <a:buNone/>
            </a:pPr>
            <a:r>
              <a:t/>
            </a:r>
            <a:endParaRPr b="1" i="0" sz="1800" u="none" cap="none" strike="noStrike">
              <a:solidFill>
                <a:srgbClr val="434343"/>
              </a:solidFill>
              <a:latin typeface="Arial"/>
              <a:ea typeface="Arial"/>
              <a:cs typeface="Arial"/>
              <a:sym typeface="Arial"/>
            </a:endParaRPr>
          </a:p>
          <a:p>
            <a:pPr indent="-171450" lvl="0" marL="285750" marR="0" rtl="0" algn="just">
              <a:lnSpc>
                <a:spcPct val="100000"/>
              </a:lnSpc>
              <a:spcBef>
                <a:spcPts val="0"/>
              </a:spcBef>
              <a:spcAft>
                <a:spcPts val="0"/>
              </a:spcAft>
              <a:buClr>
                <a:srgbClr val="434343"/>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791" name="Google Shape;791;p75"/>
          <p:cNvSpPr/>
          <p:nvPr/>
        </p:nvSpPr>
        <p:spPr>
          <a:xfrm>
            <a:off x="2190928" y="4603134"/>
            <a:ext cx="9450611" cy="163117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434343"/>
              </a:buClr>
              <a:buSzPts val="1800"/>
              <a:buFont typeface="Arial"/>
              <a:buChar char="•"/>
            </a:pPr>
            <a:r>
              <a:rPr b="0" i="0" lang="es-AR" sz="1800" u="none" cap="none" strike="noStrike">
                <a:solidFill>
                  <a:srgbClr val="434343"/>
                </a:solidFill>
                <a:latin typeface="Arial"/>
                <a:ea typeface="Arial"/>
                <a:cs typeface="Arial"/>
                <a:sym typeface="Arial"/>
              </a:rPr>
              <a:t>Contribuir a la </a:t>
            </a:r>
            <a:r>
              <a:rPr b="1" i="0" lang="es-AR" sz="1800" u="none" cap="none" strike="noStrike">
                <a:solidFill>
                  <a:srgbClr val="434343"/>
                </a:solidFill>
                <a:latin typeface="Arial"/>
                <a:ea typeface="Arial"/>
                <a:cs typeface="Arial"/>
                <a:sym typeface="Arial"/>
              </a:rPr>
              <a:t>construcción de una política pública que genere no sólo intervenciones integrales y un nuevo modelo de cuidado/atención</a:t>
            </a:r>
            <a:r>
              <a:rPr b="0" i="0" lang="es-AR" sz="1800" u="none" cap="none" strike="noStrike">
                <a:solidFill>
                  <a:srgbClr val="434343"/>
                </a:solidFill>
                <a:latin typeface="Arial"/>
                <a:ea typeface="Arial"/>
                <a:cs typeface="Arial"/>
                <a:sym typeface="Arial"/>
              </a:rPr>
              <a:t> en el marco descripto, sino también que potencie la capacidad de incidir en los sentidos y prácticas  enunciados.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br>
              <a:rPr b="0" i="0" lang="es-AR"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5"/>
          <p:cNvSpPr txBox="1"/>
          <p:nvPr>
            <p:ph type="title"/>
          </p:nvPr>
        </p:nvSpPr>
        <p:spPr>
          <a:xfrm>
            <a:off x="1738500" y="0"/>
            <a:ext cx="10453500" cy="1137600"/>
          </a:xfrm>
          <a:prstGeom prst="rect">
            <a:avLst/>
          </a:prstGeom>
          <a:solidFill>
            <a:srgbClr val="00B3C2"/>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98765"/>
              <a:buFont typeface="Arial"/>
              <a:buNone/>
            </a:pPr>
            <a:r>
              <a:rPr b="1" lang="es-AR" sz="3600">
                <a:solidFill>
                  <a:schemeClr val="lt1"/>
                </a:solidFill>
              </a:rPr>
              <a:t>                          </a:t>
            </a:r>
            <a:br>
              <a:rPr b="1" lang="es-AR" sz="4000">
                <a:solidFill>
                  <a:schemeClr val="lt1"/>
                </a:solidFill>
              </a:rPr>
            </a:br>
            <a:br>
              <a:rPr lang="es-AR" sz="4900"/>
            </a:br>
            <a:endParaRPr sz="4900"/>
          </a:p>
        </p:txBody>
      </p:sp>
      <p:sp>
        <p:nvSpPr>
          <p:cNvPr id="797" name="Google Shape;797;p5"/>
          <p:cNvSpPr/>
          <p:nvPr/>
        </p:nvSpPr>
        <p:spPr>
          <a:xfrm>
            <a:off x="5977217" y="3244334"/>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AR"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98" name="Google Shape;798;p5"/>
          <p:cNvPicPr preferRelativeResize="0"/>
          <p:nvPr/>
        </p:nvPicPr>
        <p:blipFill rotWithShape="1">
          <a:blip r:embed="rId3">
            <a:alphaModFix/>
          </a:blip>
          <a:srcRect b="0" l="0" r="0" t="0"/>
          <a:stretch/>
        </p:blipFill>
        <p:spPr>
          <a:xfrm>
            <a:off x="4217797" y="2819684"/>
            <a:ext cx="4848225" cy="3238500"/>
          </a:xfrm>
          <a:prstGeom prst="rect">
            <a:avLst/>
          </a:prstGeom>
          <a:noFill/>
          <a:ln>
            <a:noFill/>
          </a:ln>
        </p:spPr>
      </p:pic>
      <p:sp>
        <p:nvSpPr>
          <p:cNvPr id="799" name="Google Shape;799;p5"/>
          <p:cNvSpPr txBox="1"/>
          <p:nvPr/>
        </p:nvSpPr>
        <p:spPr>
          <a:xfrm>
            <a:off x="2770496" y="1624084"/>
            <a:ext cx="412645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4800" u="none" cap="none" strike="noStrike">
                <a:solidFill>
                  <a:srgbClr val="00B3C2"/>
                </a:solidFill>
                <a:latin typeface="Arial"/>
                <a:ea typeface="Arial"/>
                <a:cs typeface="Arial"/>
                <a:sym typeface="Arial"/>
              </a:rPr>
              <a:t>Muchas Gracias</a:t>
            </a:r>
            <a:endParaRPr b="0" i="0" sz="4800" u="none" cap="none" strike="noStrike">
              <a:solidFill>
                <a:srgbClr val="00B3C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39"/>
          <p:cNvPicPr preferRelativeResize="0"/>
          <p:nvPr/>
        </p:nvPicPr>
        <p:blipFill rotWithShape="1">
          <a:blip r:embed="rId3">
            <a:alphaModFix/>
          </a:blip>
          <a:srcRect b="0" l="0" r="0" t="0"/>
          <a:stretch/>
        </p:blipFill>
        <p:spPr>
          <a:xfrm>
            <a:off x="1814944" y="166254"/>
            <a:ext cx="4128655" cy="5670683"/>
          </a:xfrm>
          <a:prstGeom prst="rect">
            <a:avLst/>
          </a:prstGeom>
          <a:noFill/>
          <a:ln>
            <a:noFill/>
          </a:ln>
        </p:spPr>
      </p:pic>
      <p:pic>
        <p:nvPicPr>
          <p:cNvPr id="497" name="Google Shape;497;p39"/>
          <p:cNvPicPr preferRelativeResize="0"/>
          <p:nvPr/>
        </p:nvPicPr>
        <p:blipFill rotWithShape="1">
          <a:blip r:embed="rId4">
            <a:alphaModFix/>
          </a:blip>
          <a:srcRect b="0" l="0" r="0" t="0"/>
          <a:stretch/>
        </p:blipFill>
        <p:spPr>
          <a:xfrm>
            <a:off x="7523019" y="1104997"/>
            <a:ext cx="3491345" cy="3468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40"/>
          <p:cNvPicPr preferRelativeResize="0"/>
          <p:nvPr/>
        </p:nvPicPr>
        <p:blipFill rotWithShape="1">
          <a:blip r:embed="rId3">
            <a:alphaModFix/>
          </a:blip>
          <a:srcRect b="0" l="0" r="0" t="0"/>
          <a:stretch/>
        </p:blipFill>
        <p:spPr>
          <a:xfrm>
            <a:off x="2632365" y="0"/>
            <a:ext cx="6191832" cy="59374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1"/>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509" name="Google Shape;509;p41"/>
          <p:cNvSpPr txBox="1"/>
          <p:nvPr/>
        </p:nvSpPr>
        <p:spPr>
          <a:xfrm>
            <a:off x="1763486" y="0"/>
            <a:ext cx="10428513" cy="1301777"/>
          </a:xfrm>
          <a:prstGeom prst="rect">
            <a:avLst/>
          </a:prstGeom>
          <a:solidFill>
            <a:srgbClr val="4BACC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400"/>
              <a:buFont typeface="Arial"/>
              <a:buNone/>
            </a:pPr>
            <a:r>
              <a:rPr b="1" i="0" lang="es-AR" sz="4400" u="none" cap="none" strike="noStrike">
                <a:solidFill>
                  <a:srgbClr val="FFFFFF"/>
                </a:solidFill>
                <a:latin typeface="Arial"/>
                <a:ea typeface="Arial"/>
                <a:cs typeface="Arial"/>
                <a:sym typeface="Arial"/>
              </a:rPr>
              <a:t>EMBARAZO EN MENORES DE 15 AÑOS</a:t>
            </a:r>
            <a:endParaRPr b="1" i="0" sz="4400" u="none" cap="none" strike="noStrike">
              <a:solidFill>
                <a:srgbClr val="FFFFFF"/>
              </a:solidFill>
              <a:latin typeface="Arial"/>
              <a:ea typeface="Arial"/>
              <a:cs typeface="Arial"/>
              <a:sym typeface="Arial"/>
            </a:endParaRPr>
          </a:p>
        </p:txBody>
      </p:sp>
      <p:pic>
        <p:nvPicPr>
          <p:cNvPr id="510" name="Google Shape;510;p41"/>
          <p:cNvPicPr preferRelativeResize="0"/>
          <p:nvPr/>
        </p:nvPicPr>
        <p:blipFill rotWithShape="1">
          <a:blip r:embed="rId3">
            <a:alphaModFix/>
          </a:blip>
          <a:srcRect b="0" l="0" r="0" t="0"/>
          <a:stretch/>
        </p:blipFill>
        <p:spPr>
          <a:xfrm>
            <a:off x="4793674" y="3207223"/>
            <a:ext cx="3337220" cy="2237624"/>
          </a:xfrm>
          <a:prstGeom prst="rect">
            <a:avLst/>
          </a:prstGeom>
          <a:noFill/>
          <a:ln>
            <a:noFill/>
          </a:ln>
        </p:spPr>
      </p:pic>
      <p:sp>
        <p:nvSpPr>
          <p:cNvPr id="511" name="Google Shape;511;p41"/>
          <p:cNvSpPr txBox="1"/>
          <p:nvPr/>
        </p:nvSpPr>
        <p:spPr>
          <a:xfrm>
            <a:off x="1763486" y="1694858"/>
            <a:ext cx="9996647" cy="5232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1" i="0" lang="es-AR" sz="2800" u="none" cap="none" strike="noStrike">
                <a:solidFill>
                  <a:srgbClr val="000000"/>
                </a:solidFill>
                <a:latin typeface="Arial"/>
                <a:ea typeface="Arial"/>
                <a:cs typeface="Arial"/>
                <a:sym typeface="Arial"/>
              </a:rPr>
              <a:t>Línea Priorizada de la Dirección de Equidad de género en Salud</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2"/>
          <p:cNvSpPr txBox="1"/>
          <p:nvPr>
            <p:ph type="title"/>
          </p:nvPr>
        </p:nvSpPr>
        <p:spPr>
          <a:xfrm>
            <a:off x="1839267" y="158777"/>
            <a:ext cx="9960944" cy="978735"/>
          </a:xfrm>
          <a:prstGeom prst="rect">
            <a:avLst/>
          </a:prstGeom>
          <a:solidFill>
            <a:srgbClr val="00B3C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lang="es-AR"/>
              <a:t>                     </a:t>
            </a:r>
            <a:r>
              <a:rPr b="1" lang="es-AR" sz="4400">
                <a:solidFill>
                  <a:schemeClr val="lt1"/>
                </a:solidFill>
              </a:rPr>
              <a:t>Cambio del enfoque en salud</a:t>
            </a:r>
            <a:endParaRPr b="1" sz="4400">
              <a:solidFill>
                <a:schemeClr val="lt1"/>
              </a:solidFill>
            </a:endParaRPr>
          </a:p>
        </p:txBody>
      </p:sp>
      <p:sp>
        <p:nvSpPr>
          <p:cNvPr id="517" name="Google Shape;517;p42"/>
          <p:cNvSpPr/>
          <p:nvPr/>
        </p:nvSpPr>
        <p:spPr>
          <a:xfrm>
            <a:off x="2657976" y="1841012"/>
            <a:ext cx="8569325"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2400" u="none" cap="none" strike="noStrike">
                <a:solidFill>
                  <a:srgbClr val="262626"/>
                </a:solidFill>
                <a:latin typeface="Arial"/>
                <a:ea typeface="Arial"/>
                <a:cs typeface="Arial"/>
                <a:sym typeface="Arial"/>
              </a:rPr>
              <a:t>Argentina incluye en su constitución tratados internacionales</a:t>
            </a:r>
            <a:endParaRPr/>
          </a:p>
          <a:p>
            <a:pPr indent="0" lvl="0" marL="0" marR="0" rtl="0" algn="l">
              <a:lnSpc>
                <a:spcPct val="100000"/>
              </a:lnSpc>
              <a:spcBef>
                <a:spcPts val="0"/>
              </a:spcBef>
              <a:spcAft>
                <a:spcPts val="0"/>
              </a:spcAft>
              <a:buNone/>
            </a:pPr>
            <a:r>
              <a:t/>
            </a:r>
            <a:endParaRPr b="0" i="0" sz="2400" u="none" cap="none" strike="noStrike">
              <a:solidFill>
                <a:srgbClr val="262626"/>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s-AR" sz="2400" u="none" cap="none" strike="noStrike">
                <a:solidFill>
                  <a:srgbClr val="262626"/>
                </a:solidFill>
                <a:latin typeface="Arial"/>
                <a:ea typeface="Arial"/>
                <a:cs typeface="Arial"/>
                <a:sym typeface="Arial"/>
              </a:rPr>
              <a:t>Convención sobre los Derechos del Niño (CDN)</a:t>
            </a:r>
            <a:endParaRPr/>
          </a:p>
          <a:p>
            <a:pPr indent="0" lvl="0" marL="0" marR="0" rtl="0" algn="l">
              <a:lnSpc>
                <a:spcPct val="100000"/>
              </a:lnSpc>
              <a:spcBef>
                <a:spcPts val="0"/>
              </a:spcBef>
              <a:spcAft>
                <a:spcPts val="0"/>
              </a:spcAft>
              <a:buNone/>
            </a:pPr>
            <a:r>
              <a:t/>
            </a:r>
            <a:endParaRPr b="0" i="0" sz="2400" u="none" cap="none" strike="noStrike">
              <a:solidFill>
                <a:srgbClr val="262626"/>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s-AR" sz="2400" u="none" cap="none" strike="noStrike">
                <a:solidFill>
                  <a:srgbClr val="262626"/>
                </a:solidFill>
                <a:latin typeface="Arial"/>
                <a:ea typeface="Arial"/>
                <a:cs typeface="Arial"/>
                <a:sym typeface="Arial"/>
              </a:rPr>
              <a:t>Convención sobre la eliminación de todas las formas de discriminación contra la mujer (CEDAW)</a:t>
            </a:r>
            <a:endParaRPr/>
          </a:p>
        </p:txBody>
      </p:sp>
      <p:sp>
        <p:nvSpPr>
          <p:cNvPr id="518" name="Google Shape;518;p42"/>
          <p:cNvSpPr/>
          <p:nvPr/>
        </p:nvSpPr>
        <p:spPr>
          <a:xfrm>
            <a:off x="5933020" y="4259719"/>
            <a:ext cx="360362" cy="535958"/>
          </a:xfrm>
          <a:prstGeom prst="downArrow">
            <a:avLst>
              <a:gd fmla="val 50000" name="adj1"/>
              <a:gd fmla="val 50000" name="adj2"/>
            </a:avLst>
          </a:prstGeom>
          <a:solidFill>
            <a:srgbClr val="4BACC6"/>
          </a:solidFill>
          <a:ln cap="flat" cmpd="sng" w="25400">
            <a:solidFill>
              <a:srgbClr val="4BAC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9" name="Google Shape;519;p42"/>
          <p:cNvSpPr txBox="1"/>
          <p:nvPr/>
        </p:nvSpPr>
        <p:spPr>
          <a:xfrm>
            <a:off x="3967776" y="4852737"/>
            <a:ext cx="4651210" cy="769441"/>
          </a:xfrm>
          <a:prstGeom prst="rect">
            <a:avLst/>
          </a:prstGeom>
          <a:solidFill>
            <a:srgbClr val="FFFFFF"/>
          </a:solid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66092"/>
              </a:buClr>
              <a:buSzPts val="4400"/>
              <a:buFont typeface="Arial"/>
              <a:buNone/>
            </a:pPr>
            <a:r>
              <a:rPr b="0" i="0" lang="es-AR" sz="4400" u="none" cap="none" strike="noStrike">
                <a:solidFill>
                  <a:srgbClr val="366092"/>
                </a:solidFill>
                <a:latin typeface="Arial"/>
                <a:ea typeface="Arial"/>
                <a:cs typeface="Arial"/>
                <a:sym typeface="Arial"/>
              </a:rPr>
              <a:t>Derechos Humanos</a:t>
            </a:r>
            <a:endParaRPr/>
          </a:p>
        </p:txBody>
      </p:sp>
      <p:sp>
        <p:nvSpPr>
          <p:cNvPr id="520" name="Google Shape;520;p42"/>
          <p:cNvSpPr txBox="1"/>
          <p:nvPr/>
        </p:nvSpPr>
        <p:spPr>
          <a:xfrm>
            <a:off x="3734184" y="1194572"/>
            <a:ext cx="47580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3200" u="none" cap="none" strike="noStrike">
                <a:solidFill>
                  <a:srgbClr val="000000"/>
                </a:solidFill>
                <a:latin typeface="Arial"/>
                <a:ea typeface="Arial"/>
                <a:cs typeface="Arial"/>
                <a:sym typeface="Arial"/>
              </a:rPr>
              <a:t>Constitución Nacional 1994</a:t>
            </a:r>
            <a:endParaRPr b="0" i="0" sz="3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2000"/>
                                        <p:tgtEl>
                                          <p:spTgt spid="5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3"/>
          <p:cNvSpPr txBox="1"/>
          <p:nvPr>
            <p:ph type="title"/>
          </p:nvPr>
        </p:nvSpPr>
        <p:spPr>
          <a:xfrm>
            <a:off x="1839267" y="158777"/>
            <a:ext cx="9960944" cy="9787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t/>
            </a:r>
            <a:endParaRPr/>
          </a:p>
        </p:txBody>
      </p:sp>
      <p:sp>
        <p:nvSpPr>
          <p:cNvPr id="526" name="Google Shape;526;p43"/>
          <p:cNvSpPr/>
          <p:nvPr/>
        </p:nvSpPr>
        <p:spPr>
          <a:xfrm>
            <a:off x="3234788" y="1700291"/>
            <a:ext cx="655320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s-AR" sz="3200" u="none" cap="none" strike="noStrike">
                <a:solidFill>
                  <a:schemeClr val="dk1"/>
                </a:solidFill>
                <a:latin typeface="Arial"/>
                <a:ea typeface="Arial"/>
                <a:cs typeface="Arial"/>
                <a:sym typeface="Arial"/>
              </a:rPr>
              <a:t>NNyA hasta los 18 años son </a:t>
            </a:r>
            <a:r>
              <a:rPr b="1" i="0" lang="es-AR" sz="3200" u="none" cap="none" strike="noStrike">
                <a:solidFill>
                  <a:schemeClr val="dk1"/>
                </a:solidFill>
                <a:latin typeface="Arial"/>
                <a:ea typeface="Arial"/>
                <a:cs typeface="Arial"/>
                <a:sym typeface="Arial"/>
              </a:rPr>
              <a:t>titulares de todos los derechos</a:t>
            </a:r>
            <a:r>
              <a:rPr b="0" i="0" lang="es-AR" sz="3200" u="none" cap="none" strike="noStrike">
                <a:solidFill>
                  <a:schemeClr val="dk1"/>
                </a:solidFill>
                <a:latin typeface="Arial"/>
                <a:ea typeface="Arial"/>
                <a:cs typeface="Arial"/>
                <a:sym typeface="Arial"/>
              </a:rPr>
              <a:t> consagrados, con particular énfasis los </a:t>
            </a:r>
            <a:r>
              <a:rPr b="1" i="0" lang="es-AR" sz="3200" u="none" cap="none" strike="noStrike">
                <a:solidFill>
                  <a:schemeClr val="dk1"/>
                </a:solidFill>
                <a:latin typeface="Arial"/>
                <a:ea typeface="Arial"/>
                <a:cs typeface="Arial"/>
                <a:sym typeface="Arial"/>
              </a:rPr>
              <a:t>personalísimos</a:t>
            </a:r>
            <a:r>
              <a:rPr b="0" i="0" lang="es-AR" sz="3200" u="none" cap="none" strike="noStrike">
                <a:solidFill>
                  <a:schemeClr val="dk1"/>
                </a:solidFill>
                <a:latin typeface="Arial"/>
                <a:ea typeface="Arial"/>
                <a:cs typeface="Arial"/>
                <a:sym typeface="Arial"/>
              </a:rPr>
              <a:t> que deben ser ejercidos sin </a:t>
            </a:r>
            <a:r>
              <a:rPr b="1" i="0" lang="es-AR" sz="3200" u="none" cap="none" strike="noStrike">
                <a:solidFill>
                  <a:schemeClr val="dk1"/>
                </a:solidFill>
                <a:latin typeface="Arial"/>
                <a:ea typeface="Arial"/>
                <a:cs typeface="Arial"/>
                <a:sym typeface="Arial"/>
              </a:rPr>
              <a:t>discriminación</a:t>
            </a:r>
            <a:r>
              <a:rPr b="0" i="0" lang="es-AR" sz="3200" u="none" cap="none" strike="noStrike">
                <a:solidFill>
                  <a:schemeClr val="dk1"/>
                </a:solidFill>
                <a:latin typeface="Arial"/>
                <a:ea typeface="Arial"/>
                <a:cs typeface="Arial"/>
                <a:sym typeface="Arial"/>
              </a:rPr>
              <a:t> en forma progresiva y en consonancia con su </a:t>
            </a:r>
            <a:r>
              <a:rPr b="1" i="0" lang="es-AR" sz="3200" u="none" cap="none" strike="noStrike">
                <a:solidFill>
                  <a:schemeClr val="dk1"/>
                </a:solidFill>
                <a:latin typeface="Arial"/>
                <a:ea typeface="Arial"/>
                <a:cs typeface="Arial"/>
                <a:sym typeface="Arial"/>
              </a:rPr>
              <a:t>competencia</a:t>
            </a:r>
            <a:r>
              <a:rPr b="0" i="0" lang="es-AR" sz="3200" u="none" cap="none" strike="noStrike">
                <a:solidFill>
                  <a:schemeClr val="dk1"/>
                </a:solidFill>
                <a:latin typeface="Arial"/>
                <a:ea typeface="Arial"/>
                <a:cs typeface="Arial"/>
                <a:sym typeface="Arial"/>
              </a:rPr>
              <a:t>. (Art.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2020-08-02T15:39:45Z</dcterms:created>
  <dc:creator>Usuario</dc:creator>
</cp:coreProperties>
</file>